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tiff" ContentType="image/tiff"/>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3"/>
  </p:notesMasterIdLst>
  <p:sldIdLst>
    <p:sldId id="432" r:id="rId6"/>
    <p:sldId id="651" r:id="rId7"/>
    <p:sldId id="640" r:id="rId8"/>
    <p:sldId id="641" r:id="rId9"/>
    <p:sldId id="558" r:id="rId10"/>
    <p:sldId id="520" r:id="rId11"/>
    <p:sldId id="626" r:id="rId12"/>
    <p:sldId id="638" r:id="rId13"/>
    <p:sldId id="485" r:id="rId14"/>
    <p:sldId id="668" r:id="rId15"/>
    <p:sldId id="666" r:id="rId16"/>
    <p:sldId id="662" r:id="rId17"/>
    <p:sldId id="663" r:id="rId18"/>
    <p:sldId id="664" r:id="rId19"/>
    <p:sldId id="665" r:id="rId20"/>
    <p:sldId id="535" r:id="rId21"/>
    <p:sldId id="644" r:id="rId22"/>
    <p:sldId id="548" r:id="rId23"/>
    <p:sldId id="645" r:id="rId24"/>
    <p:sldId id="671" r:id="rId25"/>
    <p:sldId id="646" r:id="rId26"/>
    <p:sldId id="672" r:id="rId27"/>
    <p:sldId id="670" r:id="rId28"/>
    <p:sldId id="649" r:id="rId29"/>
    <p:sldId id="495" r:id="rId30"/>
    <p:sldId id="542" r:id="rId31"/>
    <p:sldId id="45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B30CD35D-1004-4144-8430-A89D1C41068B}">
          <p14:sldIdLst>
            <p14:sldId id="432"/>
            <p14:sldId id="651"/>
            <p14:sldId id="640"/>
            <p14:sldId id="641"/>
            <p14:sldId id="558"/>
            <p14:sldId id="520"/>
            <p14:sldId id="626"/>
            <p14:sldId id="638"/>
            <p14:sldId id="485"/>
            <p14:sldId id="668"/>
            <p14:sldId id="666"/>
            <p14:sldId id="662"/>
            <p14:sldId id="663"/>
            <p14:sldId id="664"/>
            <p14:sldId id="665"/>
            <p14:sldId id="535"/>
            <p14:sldId id="644"/>
            <p14:sldId id="548"/>
            <p14:sldId id="645"/>
            <p14:sldId id="671"/>
            <p14:sldId id="646"/>
            <p14:sldId id="672"/>
            <p14:sldId id="670"/>
            <p14:sldId id="649"/>
            <p14:sldId id="495"/>
            <p14:sldId id="542"/>
            <p14:sldId id="456"/>
          </p14:sldIdLst>
        </p14:section>
      </p14:sectionLst>
    </p:ext>
    <p:ext uri="{EFAFB233-063F-42B5-8137-9DF3F51BA10A}">
      <p15:sldGuideLst xmlns:p15="http://schemas.microsoft.com/office/powerpoint/2012/main">
        <p15:guide id="1" orient="horz" pos="2432" userDrawn="1">
          <p15:clr>
            <a:srgbClr val="A4A3A4"/>
          </p15:clr>
        </p15:guide>
        <p15:guide id="2" pos="5019" userDrawn="1">
          <p15:clr>
            <a:srgbClr val="A4A3A4"/>
          </p15:clr>
        </p15:guide>
        <p15:guide id="3" orient="horz" pos="2523" userDrawn="1">
          <p15:clr>
            <a:srgbClr val="A4A3A4"/>
          </p15:clr>
        </p15:guide>
        <p15:guide id="4" pos="3840" userDrawn="1">
          <p15:clr>
            <a:srgbClr val="A4A3A4"/>
          </p15:clr>
        </p15:guide>
        <p15:guide id="5" pos="263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oni Batey" initials="TB" lastIdx="1" clrIdx="6">
    <p:extLst>
      <p:ext uri="{19B8F6BF-5375-455C-9EA6-DF929625EA0E}">
        <p15:presenceInfo xmlns:p15="http://schemas.microsoft.com/office/powerpoint/2012/main" userId="S-1-5-21-1051003335-3190448133-1370119623-1001" providerId="AD"/>
      </p:ext>
    </p:extLst>
  </p:cmAuthor>
  <p:cmAuthor id="1" name="Suzanne" initials="S" lastIdx="9" clrIdx="0">
    <p:extLst>
      <p:ext uri="{19B8F6BF-5375-455C-9EA6-DF929625EA0E}">
        <p15:presenceInfo xmlns:p15="http://schemas.microsoft.com/office/powerpoint/2012/main" userId="Suzanne" providerId="None"/>
      </p:ext>
    </p:extLst>
  </p:cmAuthor>
  <p:cmAuthor id="8" name="Suzanne Wait - HPolicy" initials="SW-H" lastIdx="130" clrIdx="7"/>
  <p:cmAuthor id="2" name="Karl Terszak" initials="KT" lastIdx="5" clrIdx="1">
    <p:extLst>
      <p:ext uri="{19B8F6BF-5375-455C-9EA6-DF929625EA0E}">
        <p15:presenceInfo xmlns:p15="http://schemas.microsoft.com/office/powerpoint/2012/main" userId="Karl Terszak" providerId="None"/>
      </p:ext>
    </p:extLst>
  </p:cmAuthor>
  <p:cmAuthor id="9" name="Lynsey Conway" initials="LC" lastIdx="34" clrIdx="8"/>
  <p:cmAuthor id="3" name="Suzanne HP" initials="SH" lastIdx="132" clrIdx="2">
    <p:extLst>
      <p:ext uri="{19B8F6BF-5375-455C-9EA6-DF929625EA0E}">
        <p15:presenceInfo xmlns:p15="http://schemas.microsoft.com/office/powerpoint/2012/main" userId="Suzanne HP" providerId="None"/>
      </p:ext>
    </p:extLst>
  </p:cmAuthor>
  <p:cmAuthor id="10" name="Henry Arnold" initials="HA" lastIdx="1" clrIdx="9">
    <p:extLst>
      <p:ext uri="{19B8F6BF-5375-455C-9EA6-DF929625EA0E}">
        <p15:presenceInfo xmlns:p15="http://schemas.microsoft.com/office/powerpoint/2012/main" userId="S-1-12-1-1954721549-1329504254-95352198-2099979809" providerId="AD"/>
      </p:ext>
    </p:extLst>
  </p:cmAuthor>
  <p:cmAuthor id="4" name="Shannon Boldon" initials="SB" lastIdx="94" clrIdx="3">
    <p:extLst>
      <p:ext uri="{19B8F6BF-5375-455C-9EA6-DF929625EA0E}">
        <p15:presenceInfo xmlns:p15="http://schemas.microsoft.com/office/powerpoint/2012/main" userId="Shannon Boldon" providerId="None"/>
      </p:ext>
    </p:extLst>
  </p:cmAuthor>
  <p:cmAuthor id="11" name="Shannon Boldon" initials="SB [2]" lastIdx="7" clrIdx="10">
    <p:extLst>
      <p:ext uri="{19B8F6BF-5375-455C-9EA6-DF929625EA0E}">
        <p15:presenceInfo xmlns:p15="http://schemas.microsoft.com/office/powerpoint/2012/main" userId="S-1-12-1-44629616-1218341462-3531147441-1410968830" providerId="AD"/>
      </p:ext>
    </p:extLst>
  </p:cmAuthor>
  <p:cmAuthor id="5" name="Andrew" initials="A" lastIdx="2" clrIdx="4">
    <p:extLst>
      <p:ext uri="{19B8F6BF-5375-455C-9EA6-DF929625EA0E}">
        <p15:presenceInfo xmlns:p15="http://schemas.microsoft.com/office/powerpoint/2012/main" userId="Andrew" providerId="None"/>
      </p:ext>
    </p:extLst>
  </p:cmAuthor>
  <p:cmAuthor id="12" name="Daniel Ratchford" initials="DR" lastIdx="8" clrIdx="11">
    <p:extLst>
      <p:ext uri="{19B8F6BF-5375-455C-9EA6-DF929625EA0E}">
        <p15:presenceInfo xmlns:p15="http://schemas.microsoft.com/office/powerpoint/2012/main" userId="S-1-5-21-1327307048-1797674359-1293153519-1291" providerId="AD"/>
      </p:ext>
    </p:extLst>
  </p:cmAuthor>
  <p:cmAuthor id="6" name="Madeleine" initials="M" lastIdx="4" clrIdx="5">
    <p:extLst>
      <p:ext uri="{19B8F6BF-5375-455C-9EA6-DF929625EA0E}">
        <p15:presenceInfo xmlns:p15="http://schemas.microsoft.com/office/powerpoint/2012/main" userId="Madelei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97"/>
    <a:srgbClr val="1EA58C"/>
    <a:srgbClr val="CA4A62"/>
    <a:srgbClr val="45BDD0"/>
    <a:srgbClr val="E6E6E7"/>
    <a:srgbClr val="707070"/>
    <a:srgbClr val="150427"/>
    <a:srgbClr val="FFFFFF"/>
    <a:srgbClr val="217583"/>
    <a:srgbClr val="FBBE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70DF17-5E71-47F6-AD9D-90EA64788894}" v="148" dt="2018-10-03T20:14:57.588"/>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43" autoAdjust="0"/>
    <p:restoredTop sz="86919" autoAdjust="0"/>
  </p:normalViewPr>
  <p:slideViewPr>
    <p:cSldViewPr snapToGrid="0" snapToObjects="1" showGuides="1">
      <p:cViewPr varScale="1">
        <p:scale>
          <a:sx n="86" d="100"/>
          <a:sy n="86" d="100"/>
        </p:scale>
        <p:origin x="518" y="53"/>
      </p:cViewPr>
      <p:guideLst>
        <p:guide orient="horz" pos="2432"/>
        <p:guide pos="5019"/>
        <p:guide orient="horz" pos="2523"/>
        <p:guide pos="3840"/>
        <p:guide pos="2638"/>
      </p:guideLst>
    </p:cSldViewPr>
  </p:slideViewPr>
  <p:notesTextViewPr>
    <p:cViewPr>
      <p:scale>
        <a:sx n="3" d="2"/>
        <a:sy n="3" d="2"/>
      </p:scale>
      <p:origin x="0" y="0"/>
    </p:cViewPr>
  </p:notesTextViewPr>
  <p:sorterViewPr>
    <p:cViewPr>
      <p:scale>
        <a:sx n="100" d="100"/>
        <a:sy n="100" d="100"/>
      </p:scale>
      <p:origin x="0" y="-379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non Boldon" userId="02a8fe70-6a56-489e-b108-79d2feac1954" providerId="ADAL" clId="{0970DF17-5E71-47F6-AD9D-90EA64788894}"/>
    <pc:docChg chg="undo custSel addSld delSld modSld modSection">
      <pc:chgData name="Shannon Boldon" userId="02a8fe70-6a56-489e-b108-79d2feac1954" providerId="ADAL" clId="{0970DF17-5E71-47F6-AD9D-90EA64788894}" dt="2018-10-03T20:14:57.588" v="146" actId="20577"/>
      <pc:docMkLst>
        <pc:docMk/>
      </pc:docMkLst>
      <pc:sldChg chg="modSp">
        <pc:chgData name="Shannon Boldon" userId="02a8fe70-6a56-489e-b108-79d2feac1954" providerId="ADAL" clId="{0970DF17-5E71-47F6-AD9D-90EA64788894}" dt="2018-10-03T20:14:57.588" v="146" actId="20577"/>
        <pc:sldMkLst>
          <pc:docMk/>
          <pc:sldMk cId="439058296" sldId="485"/>
        </pc:sldMkLst>
        <pc:spChg chg="mod">
          <ac:chgData name="Shannon Boldon" userId="02a8fe70-6a56-489e-b108-79d2feac1954" providerId="ADAL" clId="{0970DF17-5E71-47F6-AD9D-90EA64788894}" dt="2018-10-03T20:14:57.588" v="146" actId="20577"/>
          <ac:spMkLst>
            <pc:docMk/>
            <pc:sldMk cId="439058296" sldId="485"/>
            <ac:spMk id="75" creationId="{FF4CCFD8-4D83-4D35-A63E-D30750D6A35D}"/>
          </ac:spMkLst>
        </pc:spChg>
      </pc:sldChg>
      <pc:sldChg chg="delCm">
        <pc:chgData name="Shannon Boldon" userId="02a8fe70-6a56-489e-b108-79d2feac1954" providerId="ADAL" clId="{0970DF17-5E71-47F6-AD9D-90EA64788894}" dt="2018-10-02T10:00:36.136" v="131"/>
        <pc:sldMkLst>
          <pc:docMk/>
          <pc:sldMk cId="1119618043" sldId="542"/>
        </pc:sldMkLst>
      </pc:sldChg>
      <pc:sldChg chg="delSp modSp">
        <pc:chgData name="Shannon Boldon" userId="02a8fe70-6a56-489e-b108-79d2feac1954" providerId="ADAL" clId="{0970DF17-5E71-47F6-AD9D-90EA64788894}" dt="2018-10-02T08:32:03.486" v="41" actId="478"/>
        <pc:sldMkLst>
          <pc:docMk/>
          <pc:sldMk cId="2979858256" sldId="645"/>
        </pc:sldMkLst>
        <pc:spChg chg="mod">
          <ac:chgData name="Shannon Boldon" userId="02a8fe70-6a56-489e-b108-79d2feac1954" providerId="ADAL" clId="{0970DF17-5E71-47F6-AD9D-90EA64788894}" dt="2018-10-02T08:31:57.764" v="40" actId="1076"/>
          <ac:spMkLst>
            <pc:docMk/>
            <pc:sldMk cId="2979858256" sldId="645"/>
            <ac:spMk id="4" creationId="{A62BC249-FF03-43C5-AF43-622E2AF9B03F}"/>
          </ac:spMkLst>
        </pc:spChg>
        <pc:spChg chg="del">
          <ac:chgData name="Shannon Boldon" userId="02a8fe70-6a56-489e-b108-79d2feac1954" providerId="ADAL" clId="{0970DF17-5E71-47F6-AD9D-90EA64788894}" dt="2018-10-02T08:32:03.486" v="41" actId="478"/>
          <ac:spMkLst>
            <pc:docMk/>
            <pc:sldMk cId="2979858256" sldId="645"/>
            <ac:spMk id="5" creationId="{3CD66E1C-21D4-9742-A911-6EFB513418CA}"/>
          </ac:spMkLst>
        </pc:spChg>
      </pc:sldChg>
      <pc:sldChg chg="delSp del delCm">
        <pc:chgData name="Shannon Boldon" userId="02a8fe70-6a56-489e-b108-79d2feac1954" providerId="ADAL" clId="{0970DF17-5E71-47F6-AD9D-90EA64788894}" dt="2018-10-02T08:35:18.972" v="126" actId="2696"/>
        <pc:sldMkLst>
          <pc:docMk/>
          <pc:sldMk cId="4037843714" sldId="647"/>
        </pc:sldMkLst>
        <pc:spChg chg="del">
          <ac:chgData name="Shannon Boldon" userId="02a8fe70-6a56-489e-b108-79d2feac1954" providerId="ADAL" clId="{0970DF17-5E71-47F6-AD9D-90EA64788894}" dt="2018-10-02T08:34:23.231" v="117" actId="478"/>
          <ac:spMkLst>
            <pc:docMk/>
            <pc:sldMk cId="4037843714" sldId="647"/>
            <ac:spMk id="3" creationId="{82FB1E7E-D093-2A41-9CE5-DDCE0C30EEA9}"/>
          </ac:spMkLst>
        </pc:spChg>
      </pc:sldChg>
      <pc:sldChg chg="modSp">
        <pc:chgData name="Shannon Boldon" userId="02a8fe70-6a56-489e-b108-79d2feac1954" providerId="ADAL" clId="{0970DF17-5E71-47F6-AD9D-90EA64788894}" dt="2018-10-03T15:14:28.666" v="140" actId="20577"/>
        <pc:sldMkLst>
          <pc:docMk/>
          <pc:sldMk cId="3644043174" sldId="662"/>
        </pc:sldMkLst>
        <pc:spChg chg="mod">
          <ac:chgData name="Shannon Boldon" userId="02a8fe70-6a56-489e-b108-79d2feac1954" providerId="ADAL" clId="{0970DF17-5E71-47F6-AD9D-90EA64788894}" dt="2018-10-03T15:14:28.666" v="140" actId="20577"/>
          <ac:spMkLst>
            <pc:docMk/>
            <pc:sldMk cId="3644043174" sldId="662"/>
            <ac:spMk id="75" creationId="{FF4CCFD8-4D83-4D35-A63E-D30750D6A35D}"/>
          </ac:spMkLst>
        </pc:spChg>
      </pc:sldChg>
      <pc:sldChg chg="delSp modSp delCm modCm">
        <pc:chgData name="Shannon Boldon" userId="02a8fe70-6a56-489e-b108-79d2feac1954" providerId="ADAL" clId="{0970DF17-5E71-47F6-AD9D-90EA64788894}" dt="2018-10-02T09:58:48.987" v="130"/>
        <pc:sldMkLst>
          <pc:docMk/>
          <pc:sldMk cId="743241792" sldId="668"/>
        </pc:sldMkLst>
        <pc:spChg chg="del">
          <ac:chgData name="Shannon Boldon" userId="02a8fe70-6a56-489e-b108-79d2feac1954" providerId="ADAL" clId="{0970DF17-5E71-47F6-AD9D-90EA64788894}" dt="2018-10-02T09:58:43.179" v="129" actId="478"/>
          <ac:spMkLst>
            <pc:docMk/>
            <pc:sldMk cId="743241792" sldId="668"/>
            <ac:spMk id="2" creationId="{ADBEB605-7F5C-5341-9231-1F0E97C9001C}"/>
          </ac:spMkLst>
        </pc:spChg>
        <pc:spChg chg="mod">
          <ac:chgData name="Shannon Boldon" userId="02a8fe70-6a56-489e-b108-79d2feac1954" providerId="ADAL" clId="{0970DF17-5E71-47F6-AD9D-90EA64788894}" dt="2018-10-02T08:30:54.206" v="38" actId="20577"/>
          <ac:spMkLst>
            <pc:docMk/>
            <pc:sldMk cId="743241792" sldId="668"/>
            <ac:spMk id="6" creationId="{C56A0FE5-4E92-4CFC-8B48-D62F3A129727}"/>
          </ac:spMkLst>
        </pc:spChg>
      </pc:sldChg>
      <pc:sldChg chg="del">
        <pc:chgData name="Shannon Boldon" userId="02a8fe70-6a56-489e-b108-79d2feac1954" providerId="ADAL" clId="{0970DF17-5E71-47F6-AD9D-90EA64788894}" dt="2018-10-02T08:36:36.290" v="128" actId="2696"/>
        <pc:sldMkLst>
          <pc:docMk/>
          <pc:sldMk cId="3257072596" sldId="669"/>
        </pc:sldMkLst>
      </pc:sldChg>
      <pc:sldChg chg="delSp modSp delCm">
        <pc:chgData name="Shannon Boldon" userId="02a8fe70-6a56-489e-b108-79d2feac1954" providerId="ADAL" clId="{0970DF17-5E71-47F6-AD9D-90EA64788894}" dt="2018-10-02T08:35:26.466" v="127"/>
        <pc:sldMkLst>
          <pc:docMk/>
          <pc:sldMk cId="92856808" sldId="671"/>
        </pc:sldMkLst>
        <pc:spChg chg="del">
          <ac:chgData name="Shannon Boldon" userId="02a8fe70-6a56-489e-b108-79d2feac1954" providerId="ADAL" clId="{0970DF17-5E71-47F6-AD9D-90EA64788894}" dt="2018-10-02T08:32:37.195" v="104" actId="478"/>
          <ac:spMkLst>
            <pc:docMk/>
            <pc:sldMk cId="92856808" sldId="671"/>
            <ac:spMk id="3" creationId="{5065D0D6-2158-9B4B-BBB2-5715F2D9EE39}"/>
          </ac:spMkLst>
        </pc:spChg>
        <pc:spChg chg="mod">
          <ac:chgData name="Shannon Boldon" userId="02a8fe70-6a56-489e-b108-79d2feac1954" providerId="ADAL" clId="{0970DF17-5E71-47F6-AD9D-90EA64788894}" dt="2018-10-02T08:35:03.248" v="121" actId="20577"/>
          <ac:spMkLst>
            <pc:docMk/>
            <pc:sldMk cId="92856808" sldId="671"/>
            <ac:spMk id="5" creationId="{80C8E3B5-2554-4BA1-A734-5DC3399C54C1}"/>
          </ac:spMkLst>
        </pc:spChg>
      </pc:sldChg>
      <pc:sldChg chg="modSp add delCm">
        <pc:chgData name="Shannon Boldon" userId="02a8fe70-6a56-489e-b108-79d2feac1954" providerId="ADAL" clId="{0970DF17-5E71-47F6-AD9D-90EA64788894}" dt="2018-10-02T08:35:16.799" v="125"/>
        <pc:sldMkLst>
          <pc:docMk/>
          <pc:sldMk cId="3578606859" sldId="672"/>
        </pc:sldMkLst>
        <pc:spChg chg="mod">
          <ac:chgData name="Shannon Boldon" userId="02a8fe70-6a56-489e-b108-79d2feac1954" providerId="ADAL" clId="{0970DF17-5E71-47F6-AD9D-90EA64788894}" dt="2018-10-02T08:35:14.961" v="124" actId="20577"/>
          <ac:spMkLst>
            <pc:docMk/>
            <pc:sldMk cId="3578606859" sldId="672"/>
            <ac:spMk id="2" creationId="{934A360D-08DB-46E3-A9A3-2A66C481A8F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D6CD3E-26A9-4844-A0CD-2209272495D6}" type="datetimeFigureOut">
              <a:rPr lang="en-US" smtClean="0"/>
              <a:t>10/3/2018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9E3179-548B-9744-88BA-A2C47D46FB76}" type="slidenum">
              <a:rPr lang="en-US" smtClean="0"/>
              <a:t>‹#›</a:t>
            </a:fld>
            <a:endParaRPr lang="en-US" dirty="0"/>
          </a:p>
        </p:txBody>
      </p:sp>
    </p:spTree>
    <p:extLst>
      <p:ext uri="{BB962C8B-B14F-4D97-AF65-F5344CB8AC3E}">
        <p14:creationId xmlns:p14="http://schemas.microsoft.com/office/powerpoint/2010/main" val="2086164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vimeo.com/292669223/4f1e532e76"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3613E9-74E5-1146-9CAD-94708E3E9448}" type="slidenum">
              <a:rPr lang="en-US" smtClean="0"/>
              <a:t>1</a:t>
            </a:fld>
            <a:endParaRPr lang="en-US" dirty="0"/>
          </a:p>
        </p:txBody>
      </p:sp>
    </p:spTree>
    <p:extLst>
      <p:ext uri="{BB962C8B-B14F-4D97-AF65-F5344CB8AC3E}">
        <p14:creationId xmlns:p14="http://schemas.microsoft.com/office/powerpoint/2010/main" val="3730053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9E3179-548B-9744-88BA-A2C47D46FB76}" type="slidenum">
              <a:rPr lang="en-US" smtClean="0"/>
              <a:t>2</a:t>
            </a:fld>
            <a:endParaRPr lang="en-US" dirty="0"/>
          </a:p>
        </p:txBody>
      </p:sp>
    </p:spTree>
    <p:extLst>
      <p:ext uri="{BB962C8B-B14F-4D97-AF65-F5344CB8AC3E}">
        <p14:creationId xmlns:p14="http://schemas.microsoft.com/office/powerpoint/2010/main" val="970498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https://vimeo.com/289465328/953e4f013a </a:t>
            </a:r>
          </a:p>
        </p:txBody>
      </p:sp>
      <p:sp>
        <p:nvSpPr>
          <p:cNvPr id="4" name="Slide Number Placeholder 3"/>
          <p:cNvSpPr>
            <a:spLocks noGrp="1"/>
          </p:cNvSpPr>
          <p:nvPr>
            <p:ph type="sldNum" sz="quarter" idx="5"/>
          </p:nvPr>
        </p:nvSpPr>
        <p:spPr/>
        <p:txBody>
          <a:bodyPr/>
          <a:lstStyle/>
          <a:p>
            <a:fld id="{189E3179-548B-9744-88BA-A2C47D46FB76}" type="slidenum">
              <a:rPr lang="en-US" smtClean="0"/>
              <a:t>3</a:t>
            </a:fld>
            <a:endParaRPr lang="en-US" dirty="0"/>
          </a:p>
        </p:txBody>
      </p:sp>
    </p:spTree>
    <p:extLst>
      <p:ext uri="{BB962C8B-B14F-4D97-AF65-F5344CB8AC3E}">
        <p14:creationId xmlns:p14="http://schemas.microsoft.com/office/powerpoint/2010/main" val="3393238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73613E9-74E5-1146-9CAD-94708E3E9448}" type="slidenum">
              <a:rPr lang="en-US" smtClean="0"/>
              <a:t>5</a:t>
            </a:fld>
            <a:endParaRPr lang="en-US" dirty="0"/>
          </a:p>
        </p:txBody>
      </p:sp>
      <p:sp>
        <p:nvSpPr>
          <p:cNvPr id="6" name="Notes Placeholder 5">
            <a:extLst>
              <a:ext uri="{FF2B5EF4-FFF2-40B4-BE49-F238E27FC236}">
                <a16:creationId xmlns:a16="http://schemas.microsoft.com/office/drawing/2014/main" id="{BEF6965E-5C72-499B-BAFE-3CCB664FDC75}"/>
              </a:ext>
            </a:extLst>
          </p:cNvPr>
          <p:cNvSpPr>
            <a:spLocks noGrp="1"/>
          </p:cNvSpPr>
          <p:nvPr>
            <p:ph type="body" sz="quarter" idx="3"/>
          </p:nvPr>
        </p:nvSpPr>
        <p:spPr/>
        <p:txBody>
          <a:bodyPr/>
          <a:lstStyle/>
          <a:p>
            <a:endParaRPr lang="en-GB" dirty="0"/>
          </a:p>
        </p:txBody>
      </p:sp>
    </p:spTree>
    <p:extLst>
      <p:ext uri="{BB962C8B-B14F-4D97-AF65-F5344CB8AC3E}">
        <p14:creationId xmlns:p14="http://schemas.microsoft.com/office/powerpoint/2010/main" val="1585653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kern="1200" dirty="0">
                <a:solidFill>
                  <a:schemeClr val="tx1"/>
                </a:solidFill>
                <a:effectLst/>
                <a:latin typeface="+mn-lt"/>
                <a:ea typeface="+mn-ea"/>
                <a:cs typeface="+mn-cs"/>
                <a:hlinkClick r:id="rId3"/>
              </a:rPr>
              <a:t>https://vimeo.com/292669223/4f1e532e76</a:t>
            </a:r>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fld id="{189E3179-548B-9744-88BA-A2C47D46FB76}" type="slidenum">
              <a:rPr lang="en-US" smtClean="0"/>
              <a:t>10</a:t>
            </a:fld>
            <a:endParaRPr lang="en-US" dirty="0"/>
          </a:p>
        </p:txBody>
      </p:sp>
    </p:spTree>
    <p:extLst>
      <p:ext uri="{BB962C8B-B14F-4D97-AF65-F5344CB8AC3E}">
        <p14:creationId xmlns:p14="http://schemas.microsoft.com/office/powerpoint/2010/main" val="1686416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9E3179-548B-9744-88BA-A2C47D46FB76}" type="slidenum">
              <a:rPr lang="en-US" smtClean="0"/>
              <a:t>16</a:t>
            </a:fld>
            <a:endParaRPr lang="en-US" dirty="0"/>
          </a:p>
        </p:txBody>
      </p:sp>
    </p:spTree>
    <p:extLst>
      <p:ext uri="{BB962C8B-B14F-4D97-AF65-F5344CB8AC3E}">
        <p14:creationId xmlns:p14="http://schemas.microsoft.com/office/powerpoint/2010/main" val="897393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25 minutes</a:t>
            </a:r>
          </a:p>
        </p:txBody>
      </p:sp>
      <p:sp>
        <p:nvSpPr>
          <p:cNvPr id="4" name="Slide Number Placeholder 3"/>
          <p:cNvSpPr>
            <a:spLocks noGrp="1"/>
          </p:cNvSpPr>
          <p:nvPr>
            <p:ph type="sldNum" sz="quarter" idx="10"/>
          </p:nvPr>
        </p:nvSpPr>
        <p:spPr/>
        <p:txBody>
          <a:bodyPr/>
          <a:lstStyle/>
          <a:p>
            <a:fld id="{189E3179-548B-9744-88BA-A2C47D46FB76}" type="slidenum">
              <a:rPr lang="en-US" smtClean="0"/>
              <a:t>18</a:t>
            </a:fld>
            <a:endParaRPr lang="en-US" dirty="0"/>
          </a:p>
        </p:txBody>
      </p:sp>
    </p:spTree>
    <p:extLst>
      <p:ext uri="{BB962C8B-B14F-4D97-AF65-F5344CB8AC3E}">
        <p14:creationId xmlns:p14="http://schemas.microsoft.com/office/powerpoint/2010/main" val="4174487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9E3179-548B-9744-88BA-A2C47D46FB76}" type="slidenum">
              <a:rPr lang="en-US" smtClean="0"/>
              <a:t>25</a:t>
            </a:fld>
            <a:endParaRPr lang="en-US" dirty="0"/>
          </a:p>
        </p:txBody>
      </p:sp>
    </p:spTree>
    <p:extLst>
      <p:ext uri="{BB962C8B-B14F-4D97-AF65-F5344CB8AC3E}">
        <p14:creationId xmlns:p14="http://schemas.microsoft.com/office/powerpoint/2010/main" val="2646997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613E9-74E5-1146-9CAD-94708E3E9448}" type="slidenum">
              <a:rPr lang="en-US" smtClean="0"/>
              <a:t>27</a:t>
            </a:fld>
            <a:endParaRPr lang="en-US" dirty="0"/>
          </a:p>
        </p:txBody>
      </p:sp>
    </p:spTree>
    <p:extLst>
      <p:ext uri="{BB962C8B-B14F-4D97-AF65-F5344CB8AC3E}">
        <p14:creationId xmlns:p14="http://schemas.microsoft.com/office/powerpoint/2010/main" val="2073690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658" name="Picture 657">
            <a:extLst>
              <a:ext uri="{FF2B5EF4-FFF2-40B4-BE49-F238E27FC236}">
                <a16:creationId xmlns:a16="http://schemas.microsoft.com/office/drawing/2014/main" id="{AE55705A-7F40-4115-BD69-B780293AF2F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5744" r="17502" b="28637"/>
          <a:stretch/>
        </p:blipFill>
        <p:spPr>
          <a:xfrm flipH="1">
            <a:off x="0" y="0"/>
            <a:ext cx="11925300" cy="6858000"/>
          </a:xfrm>
          <a:prstGeom prst="rect">
            <a:avLst/>
          </a:prstGeom>
        </p:spPr>
      </p:pic>
      <p:sp>
        <p:nvSpPr>
          <p:cNvPr id="10" name="Rectangle 9">
            <a:extLst>
              <a:ext uri="{FF2B5EF4-FFF2-40B4-BE49-F238E27FC236}">
                <a16:creationId xmlns:a16="http://schemas.microsoft.com/office/drawing/2014/main" id="{F7BD9448-16B9-4F50-9260-479DE287A144}"/>
              </a:ext>
            </a:extLst>
          </p:cNvPr>
          <p:cNvSpPr/>
          <p:nvPr userDrawn="1"/>
        </p:nvSpPr>
        <p:spPr>
          <a:xfrm>
            <a:off x="546099" y="6389696"/>
            <a:ext cx="8293101" cy="369332"/>
          </a:xfrm>
          <a:prstGeom prst="rect">
            <a:avLst/>
          </a:prstGeom>
        </p:spPr>
        <p:txBody>
          <a:bodyPr wrap="square" lIns="0" tIns="0" rIns="0" bIns="0">
            <a:spAutoFit/>
          </a:bodyPr>
          <a:lstStyle/>
          <a:p>
            <a:r>
              <a:rPr lang="en-GB" sz="800" b="0" i="0" u="none" strike="noStrike" kern="1200" baseline="0" dirty="0">
                <a:solidFill>
                  <a:schemeClr val="bg1"/>
                </a:solidFill>
                <a:latin typeface="+mn-lt"/>
                <a:ea typeface="+mn-ea"/>
                <a:cs typeface="+mn-cs"/>
              </a:rPr>
              <a:t>The All.Can initiative is made possible with financial support from Bristol-Myers Squibb (main sponsor), Amgen, MSD and Johnson &amp; Johnson (sponsors) and Varian (contributor), </a:t>
            </a:r>
            <a:br>
              <a:rPr lang="en-GB" sz="800" b="0" i="0" u="none" strike="noStrike" kern="1200" baseline="0" dirty="0">
                <a:solidFill>
                  <a:schemeClr val="bg1"/>
                </a:solidFill>
                <a:latin typeface="+mn-lt"/>
                <a:ea typeface="+mn-ea"/>
                <a:cs typeface="+mn-cs"/>
              </a:rPr>
            </a:br>
            <a:r>
              <a:rPr lang="en-GB" sz="800" b="0" i="0" u="none" strike="noStrike" kern="1200" baseline="0" dirty="0">
                <a:solidFill>
                  <a:schemeClr val="bg1"/>
                </a:solidFill>
                <a:latin typeface="+mn-lt"/>
                <a:ea typeface="+mn-ea"/>
                <a:cs typeface="+mn-cs"/>
              </a:rPr>
              <a:t>with additional non-financial support from Intacare and GoingsOn.</a:t>
            </a:r>
          </a:p>
          <a:p>
            <a:r>
              <a:rPr lang="en-GB" sz="800" b="0" i="0" u="none" strike="noStrike" kern="1200" baseline="0" dirty="0">
                <a:solidFill>
                  <a:schemeClr val="bg1"/>
                </a:solidFill>
                <a:latin typeface="+mn-lt"/>
                <a:ea typeface="+mn-ea"/>
                <a:cs typeface="+mn-cs"/>
              </a:rPr>
              <a:t>Activities and publications are not specific or biased to any specific treatment or therapy, and reflect the consensus of All.Can members who have full editorial control.</a:t>
            </a:r>
            <a:endParaRPr lang="en-GB" sz="800" dirty="0">
              <a:solidFill>
                <a:schemeClr val="bg1"/>
              </a:solidFill>
              <a:effectLst/>
              <a:latin typeface="Calibri" panose="020F0502020204030204" pitchFamily="34" charset="0"/>
              <a:ea typeface="Calibri" panose="020F0502020204030204" pitchFamily="34" charset="0"/>
            </a:endParaRPr>
          </a:p>
        </p:txBody>
      </p:sp>
      <p:sp>
        <p:nvSpPr>
          <p:cNvPr id="2" name="Title 1"/>
          <p:cNvSpPr>
            <a:spLocks noGrp="1"/>
          </p:cNvSpPr>
          <p:nvPr>
            <p:ph type="title" hasCustomPrompt="1"/>
          </p:nvPr>
        </p:nvSpPr>
        <p:spPr>
          <a:xfrm>
            <a:off x="546100" y="1709738"/>
            <a:ext cx="10801350" cy="2655887"/>
          </a:xfrm>
        </p:spPr>
        <p:txBody>
          <a:bodyPr anchor="b"/>
          <a:lstStyle>
            <a:lvl1pPr>
              <a:defRPr sz="3600">
                <a:solidFill>
                  <a:schemeClr val="bg1"/>
                </a:solidFill>
              </a:defRPr>
            </a:lvl1pPr>
          </a:lstStyle>
          <a:p>
            <a:r>
              <a:rPr lang="en-US" dirty="0"/>
              <a:t>Click to edit Master </a:t>
            </a:r>
            <a:br>
              <a:rPr lang="en-US" dirty="0"/>
            </a:br>
            <a:r>
              <a:rPr lang="en-US" dirty="0"/>
              <a:t>title style</a:t>
            </a:r>
          </a:p>
        </p:txBody>
      </p:sp>
      <p:sp>
        <p:nvSpPr>
          <p:cNvPr id="3" name="Text Placeholder 2"/>
          <p:cNvSpPr>
            <a:spLocks noGrp="1"/>
          </p:cNvSpPr>
          <p:nvPr>
            <p:ph type="body" idx="1" hasCustomPrompt="1"/>
          </p:nvPr>
        </p:nvSpPr>
        <p:spPr>
          <a:xfrm>
            <a:off x="546100" y="4545013"/>
            <a:ext cx="10801350" cy="1544637"/>
          </a:xfrm>
        </p:spPr>
        <p:txBody>
          <a:bodyPr/>
          <a:lstStyle>
            <a:lvl1pPr marL="0" indent="0">
              <a:buNone/>
              <a:defRPr sz="2400" b="1">
                <a:solidFill>
                  <a:srgbClr val="FBBE5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edit Master subtitle style</a:t>
            </a:r>
          </a:p>
        </p:txBody>
      </p:sp>
      <p:pic>
        <p:nvPicPr>
          <p:cNvPr id="4" name="Picture 3">
            <a:extLst>
              <a:ext uri="{FF2B5EF4-FFF2-40B4-BE49-F238E27FC236}">
                <a16:creationId xmlns:a16="http://schemas.microsoft.com/office/drawing/2014/main" id="{1B5292FA-8583-44B4-A904-A568952303BF}"/>
              </a:ext>
            </a:extLst>
          </p:cNvPr>
          <p:cNvPicPr>
            <a:picLocks noChangeAspect="1"/>
          </p:cNvPicPr>
          <p:nvPr userDrawn="1"/>
        </p:nvPicPr>
        <p:blipFill rotWithShape="1">
          <a:blip r:embed="rId4"/>
          <a:srcRect r="15498"/>
          <a:stretch/>
        </p:blipFill>
        <p:spPr>
          <a:xfrm>
            <a:off x="11347451" y="0"/>
            <a:ext cx="844550" cy="6858000"/>
          </a:xfrm>
          <a:prstGeom prst="rect">
            <a:avLst/>
          </a:prstGeom>
        </p:spPr>
      </p:pic>
    </p:spTree>
  </p:cSld>
  <p:clrMapOvr>
    <a:masterClrMapping/>
  </p:clrMapOvr>
  <p:extLst mod="1">
    <p:ext uri="{DCECCB84-F9BA-43D5-87BE-67443E8EF086}">
      <p15:sldGuideLst xmlns:p15="http://schemas.microsoft.com/office/powerpoint/2012/main">
        <p15:guide id="1" orient="horz" pos="238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2" y="441325"/>
            <a:ext cx="8424863" cy="911225"/>
          </a:xfrm>
        </p:spPr>
        <p:txBody>
          <a:bodyPr anchor="t">
            <a:noAutofit/>
          </a:bodyPr>
          <a:lstStyle>
            <a:lvl1pPr>
              <a:defRPr sz="3200">
                <a:solidFill>
                  <a:schemeClr val="accent3"/>
                </a:solidFill>
                <a:latin typeface="+mn-lt"/>
              </a:defRPr>
            </a:lvl1pPr>
          </a:lstStyle>
          <a:p>
            <a:r>
              <a:rPr lang="en-US" dirty="0"/>
              <a:t>Click to edit Master </a:t>
            </a:r>
            <a:br>
              <a:rPr lang="en-US" dirty="0"/>
            </a:br>
            <a:r>
              <a:rPr lang="en-US" dirty="0"/>
              <a:t>title style</a:t>
            </a:r>
          </a:p>
        </p:txBody>
      </p:sp>
      <p:sp>
        <p:nvSpPr>
          <p:cNvPr id="3" name="Content Placeholder 2"/>
          <p:cNvSpPr>
            <a:spLocks noGrp="1"/>
          </p:cNvSpPr>
          <p:nvPr>
            <p:ph idx="1"/>
          </p:nvPr>
        </p:nvSpPr>
        <p:spPr>
          <a:xfrm>
            <a:off x="442912" y="1514475"/>
            <a:ext cx="11306176" cy="4651375"/>
          </a:xfrm>
        </p:spPr>
        <p:txBody>
          <a:bodyPr>
            <a:noAutofit/>
          </a:bodyPr>
          <a:lstStyle>
            <a:lvl1pPr marL="0" indent="0">
              <a:buNone/>
              <a:defRPr b="1">
                <a:solidFill>
                  <a:schemeClr val="accent2"/>
                </a:solidFill>
              </a:defRPr>
            </a:lvl1pPr>
            <a:lvl2pPr marL="542925" indent="-276225">
              <a:buClr>
                <a:schemeClr val="accent3"/>
              </a:buClr>
              <a:defRPr>
                <a:solidFill>
                  <a:schemeClr val="tx2"/>
                </a:solidFill>
              </a:defRPr>
            </a:lvl2pPr>
            <a:lvl3pPr marL="895350" indent="-352425">
              <a:buClr>
                <a:schemeClr val="accent3"/>
              </a:buClr>
              <a:defRPr>
                <a:solidFill>
                  <a:schemeClr val="tx2"/>
                </a:solidFill>
              </a:defRPr>
            </a:lvl3pPr>
            <a:lvl4pPr marL="1162050" indent="-266700">
              <a:buClr>
                <a:schemeClr val="accent3"/>
              </a:buClr>
              <a:defRPr>
                <a:solidFill>
                  <a:schemeClr val="tx2"/>
                </a:solidFill>
              </a:defRPr>
            </a:lvl4pPr>
            <a:lvl5pPr marL="1438275" indent="-276225">
              <a:buClr>
                <a:schemeClr val="accent3"/>
              </a:buCl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FD3E78BA-6392-42AB-9F30-5211AEE2D86F}"/>
              </a:ext>
            </a:extLst>
          </p:cNvPr>
          <p:cNvSpPr/>
          <p:nvPr userDrawn="1"/>
        </p:nvSpPr>
        <p:spPr>
          <a:xfrm>
            <a:off x="3324224" y="6389696"/>
            <a:ext cx="7027545" cy="369332"/>
          </a:xfrm>
          <a:prstGeom prst="rect">
            <a:avLst/>
          </a:prstGeom>
        </p:spPr>
        <p:txBody>
          <a:bodyPr wrap="square" lIns="0" tIns="0" rIns="0" bIns="0">
            <a:spAutoFit/>
          </a:bodyPr>
          <a:lstStyle/>
          <a:p>
            <a:pPr>
              <a:spcAft>
                <a:spcPts val="0"/>
              </a:spcAft>
            </a:pPr>
            <a:r>
              <a:rPr lang="en-GB" sz="800" b="1" dirty="0">
                <a:solidFill>
                  <a:schemeClr val="accent3"/>
                </a:solidFill>
                <a:effectLst/>
                <a:latin typeface="Calibri" panose="020F0502020204030204" pitchFamily="34" charset="0"/>
                <a:ea typeface="Calibri" panose="020F0502020204030204" pitchFamily="34" charset="0"/>
              </a:rPr>
              <a:t>The All.Can initiative is made possible with financial support from Bristol-Myers Squibb (main sponsor), Amgen, MSD and Johnson &amp; Johnson (sponsors) </a:t>
            </a:r>
            <a:br>
              <a:rPr lang="en-GB" sz="800" b="1" dirty="0">
                <a:solidFill>
                  <a:schemeClr val="accent3"/>
                </a:solidFill>
                <a:effectLst/>
                <a:latin typeface="Calibri" panose="020F0502020204030204" pitchFamily="34" charset="0"/>
                <a:ea typeface="Calibri" panose="020F0502020204030204" pitchFamily="34" charset="0"/>
              </a:rPr>
            </a:br>
            <a:r>
              <a:rPr lang="en-GB" sz="800" b="1" dirty="0">
                <a:solidFill>
                  <a:schemeClr val="accent3"/>
                </a:solidFill>
                <a:effectLst/>
                <a:latin typeface="Calibri" panose="020F0502020204030204" pitchFamily="34" charset="0"/>
                <a:ea typeface="Calibri" panose="020F0502020204030204" pitchFamily="34" charset="0"/>
              </a:rPr>
              <a:t>and Varian (contributor), with additional non-financial support from Intacare and GoingsOn.</a:t>
            </a:r>
          </a:p>
          <a:p>
            <a:pPr>
              <a:spcAft>
                <a:spcPts val="0"/>
              </a:spcAft>
            </a:pPr>
            <a:r>
              <a:rPr lang="en-GB" sz="800" b="1" dirty="0">
                <a:solidFill>
                  <a:schemeClr val="accent3"/>
                </a:solidFill>
                <a:effectLst/>
                <a:latin typeface="Calibri" panose="020F0502020204030204" pitchFamily="34" charset="0"/>
                <a:ea typeface="Calibri" panose="020F0502020204030204" pitchFamily="34" charset="0"/>
              </a:rPr>
              <a:t>Activities and publications are not specific or biased to any specific treatment or therapy, and reflect the consensus of All.Can members who have full editorial control.</a:t>
            </a:r>
          </a:p>
        </p:txBody>
      </p:sp>
      <p:sp>
        <p:nvSpPr>
          <p:cNvPr id="9" name="Arc 8">
            <a:extLst>
              <a:ext uri="{FF2B5EF4-FFF2-40B4-BE49-F238E27FC236}">
                <a16:creationId xmlns:a16="http://schemas.microsoft.com/office/drawing/2014/main" id="{980607A6-8DF7-49F3-93BC-72290C73F38E}"/>
              </a:ext>
            </a:extLst>
          </p:cNvPr>
          <p:cNvSpPr/>
          <p:nvPr userDrawn="1"/>
        </p:nvSpPr>
        <p:spPr>
          <a:xfrm>
            <a:off x="11546358" y="6337056"/>
            <a:ext cx="374940" cy="374940"/>
          </a:xfrm>
          <a:prstGeom prst="arc">
            <a:avLst>
              <a:gd name="adj1" fmla="val 17411517"/>
              <a:gd name="adj2" fmla="val 12169790"/>
            </a:avLst>
          </a:prstGeom>
          <a:ln w="19050" cap="rnd">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0" name="Arc 9">
            <a:extLst>
              <a:ext uri="{FF2B5EF4-FFF2-40B4-BE49-F238E27FC236}">
                <a16:creationId xmlns:a16="http://schemas.microsoft.com/office/drawing/2014/main" id="{ADCB45B3-A80C-4262-8721-4CAB7901A54F}"/>
              </a:ext>
            </a:extLst>
          </p:cNvPr>
          <p:cNvSpPr/>
          <p:nvPr userDrawn="1"/>
        </p:nvSpPr>
        <p:spPr>
          <a:xfrm>
            <a:off x="11546358" y="6337056"/>
            <a:ext cx="374940" cy="374940"/>
          </a:xfrm>
          <a:prstGeom prst="arc">
            <a:avLst>
              <a:gd name="adj1" fmla="val 12999581"/>
              <a:gd name="adj2" fmla="val 16615108"/>
            </a:avLst>
          </a:prstGeom>
          <a:ln w="19050" cap="rnd">
            <a:solidFill>
              <a:schemeClr val="accent3"/>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C7CF02BD-AECE-4C4B-BDF4-07BF0D2DA56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5547" r="51171"/>
          <a:stretch/>
        </p:blipFill>
        <p:spPr>
          <a:xfrm>
            <a:off x="9041143" y="-1"/>
            <a:ext cx="3150857" cy="2312989"/>
          </a:xfrm>
          <a:prstGeom prst="rect">
            <a:avLst/>
          </a:prstGeom>
        </p:spPr>
      </p:pic>
      <p:pic>
        <p:nvPicPr>
          <p:cNvPr id="12" name="Picture 11" descr="A close up of a logo&#10;&#10;Description generated with very high confidence">
            <a:extLst>
              <a:ext uri="{FF2B5EF4-FFF2-40B4-BE49-F238E27FC236}">
                <a16:creationId xmlns:a16="http://schemas.microsoft.com/office/drawing/2014/main" id="{05F6E9B7-1823-4A9C-A416-A90C0FA730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2800" y="6296400"/>
            <a:ext cx="1701458" cy="460800"/>
          </a:xfrm>
          <a:prstGeom prst="rect">
            <a:avLst/>
          </a:prstGeom>
        </p:spPr>
      </p:pic>
    </p:spTree>
    <p:extLst>
      <p:ext uri="{BB962C8B-B14F-4D97-AF65-F5344CB8AC3E}">
        <p14:creationId xmlns:p14="http://schemas.microsoft.com/office/powerpoint/2010/main" val="1406991305"/>
      </p:ext>
    </p:extLst>
  </p:cSld>
  <p:clrMapOvr>
    <a:masterClrMapping/>
  </p:clrMapOvr>
  <p:extLst mod="1">
    <p:ext uri="{DCECCB84-F9BA-43D5-87BE-67443E8EF086}">
      <p15:sldGuideLst xmlns:p15="http://schemas.microsoft.com/office/powerpoint/2012/main">
        <p15:guide id="1" orient="horz" pos="95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2" y="441325"/>
            <a:ext cx="8424863" cy="911225"/>
          </a:xfrm>
        </p:spPr>
        <p:txBody>
          <a:bodyPr anchor="t">
            <a:noAutofit/>
          </a:bodyPr>
          <a:lstStyle>
            <a:lvl1pPr>
              <a:defRPr sz="3200">
                <a:solidFill>
                  <a:schemeClr val="accent3"/>
                </a:solidFill>
                <a:latin typeface="+mn-lt"/>
              </a:defRPr>
            </a:lvl1pPr>
          </a:lstStyle>
          <a:p>
            <a:r>
              <a:rPr lang="en-US" dirty="0"/>
              <a:t>Click to edit Master </a:t>
            </a:r>
            <a:br>
              <a:rPr lang="en-US" dirty="0"/>
            </a:br>
            <a:r>
              <a:rPr lang="en-US" dirty="0"/>
              <a:t>title style</a:t>
            </a:r>
          </a:p>
        </p:txBody>
      </p:sp>
      <p:sp>
        <p:nvSpPr>
          <p:cNvPr id="3" name="Content Placeholder 2"/>
          <p:cNvSpPr>
            <a:spLocks noGrp="1"/>
          </p:cNvSpPr>
          <p:nvPr>
            <p:ph idx="1"/>
          </p:nvPr>
        </p:nvSpPr>
        <p:spPr>
          <a:xfrm>
            <a:off x="442912" y="1514475"/>
            <a:ext cx="11306176" cy="4651375"/>
          </a:xfrm>
        </p:spPr>
        <p:txBody>
          <a:bodyPr>
            <a:noAutofit/>
          </a:bodyPr>
          <a:lstStyle>
            <a:lvl1pPr marL="0" indent="0">
              <a:buNone/>
              <a:defRPr b="1">
                <a:solidFill>
                  <a:schemeClr val="accent2"/>
                </a:solidFill>
              </a:defRPr>
            </a:lvl1pPr>
            <a:lvl2pPr marL="542925" indent="-276225">
              <a:buClr>
                <a:schemeClr val="accent3"/>
              </a:buClr>
              <a:defRPr>
                <a:solidFill>
                  <a:schemeClr val="accent3"/>
                </a:solidFill>
              </a:defRPr>
            </a:lvl2pPr>
            <a:lvl3pPr marL="895350" indent="-352425">
              <a:buClr>
                <a:schemeClr val="accent3"/>
              </a:buClr>
              <a:defRPr>
                <a:solidFill>
                  <a:schemeClr val="accent3"/>
                </a:solidFill>
              </a:defRPr>
            </a:lvl3pPr>
            <a:lvl4pPr marL="1162050" indent="-266700">
              <a:buClr>
                <a:schemeClr val="accent3"/>
              </a:buClr>
              <a:defRPr>
                <a:solidFill>
                  <a:schemeClr val="accent3"/>
                </a:solidFill>
              </a:defRPr>
            </a:lvl4pPr>
            <a:lvl5pPr marL="1438275" indent="-276225">
              <a:buClr>
                <a:schemeClr val="accent3"/>
              </a:buClr>
              <a:defRPr>
                <a:solidFill>
                  <a:schemeClr val="accent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Arc 8">
            <a:extLst>
              <a:ext uri="{FF2B5EF4-FFF2-40B4-BE49-F238E27FC236}">
                <a16:creationId xmlns:a16="http://schemas.microsoft.com/office/drawing/2014/main" id="{980607A6-8DF7-49F3-93BC-72290C73F38E}"/>
              </a:ext>
            </a:extLst>
          </p:cNvPr>
          <p:cNvSpPr/>
          <p:nvPr userDrawn="1"/>
        </p:nvSpPr>
        <p:spPr>
          <a:xfrm>
            <a:off x="11546358" y="6337056"/>
            <a:ext cx="374940" cy="374940"/>
          </a:xfrm>
          <a:prstGeom prst="arc">
            <a:avLst>
              <a:gd name="adj1" fmla="val 17411517"/>
              <a:gd name="adj2" fmla="val 12169790"/>
            </a:avLst>
          </a:prstGeom>
          <a:ln w="19050" cap="rnd">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0" name="Arc 9">
            <a:extLst>
              <a:ext uri="{FF2B5EF4-FFF2-40B4-BE49-F238E27FC236}">
                <a16:creationId xmlns:a16="http://schemas.microsoft.com/office/drawing/2014/main" id="{ADCB45B3-A80C-4262-8721-4CAB7901A54F}"/>
              </a:ext>
            </a:extLst>
          </p:cNvPr>
          <p:cNvSpPr/>
          <p:nvPr userDrawn="1"/>
        </p:nvSpPr>
        <p:spPr>
          <a:xfrm>
            <a:off x="11546358" y="6337056"/>
            <a:ext cx="374940" cy="374940"/>
          </a:xfrm>
          <a:prstGeom prst="arc">
            <a:avLst>
              <a:gd name="adj1" fmla="val 12999581"/>
              <a:gd name="adj2" fmla="val 16615108"/>
            </a:avLst>
          </a:prstGeom>
          <a:ln w="19050" cap="rnd">
            <a:solidFill>
              <a:schemeClr val="accent3"/>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pic>
        <p:nvPicPr>
          <p:cNvPr id="8" name="Picture 7" descr="A close up of a logo&#10;&#10;Description generated with very high confidence">
            <a:extLst>
              <a:ext uri="{FF2B5EF4-FFF2-40B4-BE49-F238E27FC236}">
                <a16:creationId xmlns:a16="http://schemas.microsoft.com/office/drawing/2014/main" id="{4C6EA499-AE32-40BC-8E57-6CD465EDF5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2800" y="6296400"/>
            <a:ext cx="1701458" cy="460800"/>
          </a:xfrm>
          <a:prstGeom prst="rect">
            <a:avLst/>
          </a:prstGeom>
        </p:spPr>
      </p:pic>
      <p:sp>
        <p:nvSpPr>
          <p:cNvPr id="12" name="Rectangle 11">
            <a:extLst>
              <a:ext uri="{FF2B5EF4-FFF2-40B4-BE49-F238E27FC236}">
                <a16:creationId xmlns:a16="http://schemas.microsoft.com/office/drawing/2014/main" id="{23EDE814-BC44-4A4D-8C93-EA4748FEC21F}"/>
              </a:ext>
            </a:extLst>
          </p:cNvPr>
          <p:cNvSpPr/>
          <p:nvPr userDrawn="1"/>
        </p:nvSpPr>
        <p:spPr>
          <a:xfrm>
            <a:off x="3324224" y="6389696"/>
            <a:ext cx="7027545" cy="369332"/>
          </a:xfrm>
          <a:prstGeom prst="rect">
            <a:avLst/>
          </a:prstGeom>
        </p:spPr>
        <p:txBody>
          <a:bodyPr wrap="square" lIns="0" tIns="0" rIns="0" bIns="0">
            <a:spAutoFit/>
          </a:bodyPr>
          <a:lstStyle/>
          <a:p>
            <a:pPr>
              <a:spcAft>
                <a:spcPts val="0"/>
              </a:spcAft>
            </a:pPr>
            <a:r>
              <a:rPr lang="en-GB" sz="800" b="1" dirty="0">
                <a:solidFill>
                  <a:schemeClr val="accent3"/>
                </a:solidFill>
                <a:effectLst/>
                <a:latin typeface="Calibri" panose="020F0502020204030204" pitchFamily="34" charset="0"/>
                <a:ea typeface="Calibri" panose="020F0502020204030204" pitchFamily="34" charset="0"/>
              </a:rPr>
              <a:t>The All.Can initiative is made possible with financial support from Bristol-Myers Squibb (main sponsor), Amgen, MSD and Johnson &amp; Johnson (sponsors) </a:t>
            </a:r>
            <a:br>
              <a:rPr lang="en-GB" sz="800" b="1" dirty="0">
                <a:solidFill>
                  <a:schemeClr val="accent3"/>
                </a:solidFill>
                <a:effectLst/>
                <a:latin typeface="Calibri" panose="020F0502020204030204" pitchFamily="34" charset="0"/>
                <a:ea typeface="Calibri" panose="020F0502020204030204" pitchFamily="34" charset="0"/>
              </a:rPr>
            </a:br>
            <a:r>
              <a:rPr lang="en-GB" sz="800" b="1" dirty="0">
                <a:solidFill>
                  <a:schemeClr val="accent3"/>
                </a:solidFill>
                <a:effectLst/>
                <a:latin typeface="Calibri" panose="020F0502020204030204" pitchFamily="34" charset="0"/>
                <a:ea typeface="Calibri" panose="020F0502020204030204" pitchFamily="34" charset="0"/>
              </a:rPr>
              <a:t>and Varian (contributor), with additional non-financial support from Intacare and GoingsOn.</a:t>
            </a:r>
          </a:p>
          <a:p>
            <a:pPr>
              <a:spcAft>
                <a:spcPts val="0"/>
              </a:spcAft>
            </a:pPr>
            <a:r>
              <a:rPr lang="en-GB" sz="800" b="1" dirty="0">
                <a:solidFill>
                  <a:schemeClr val="accent3"/>
                </a:solidFill>
                <a:effectLst/>
                <a:latin typeface="Calibri" panose="020F0502020204030204" pitchFamily="34" charset="0"/>
                <a:ea typeface="Calibri" panose="020F0502020204030204" pitchFamily="34" charset="0"/>
              </a:rPr>
              <a:t>Activities and publications are not specific or biased to any specific treatment or therapy, and reflect the consensus of All.Can members who have full editorial control.</a:t>
            </a:r>
          </a:p>
        </p:txBody>
      </p:sp>
    </p:spTree>
    <p:extLst>
      <p:ext uri="{BB962C8B-B14F-4D97-AF65-F5344CB8AC3E}">
        <p14:creationId xmlns:p14="http://schemas.microsoft.com/office/powerpoint/2010/main" val="4284147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_slide_blue_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D4D849-8840-456E-9BB3-14936D7A2E45}"/>
              </a:ext>
            </a:extLst>
          </p:cNvPr>
          <p:cNvPicPr>
            <a:picLocks noChangeAspect="1"/>
          </p:cNvPicPr>
          <p:nvPr userDrawn="1"/>
        </p:nvPicPr>
        <p:blipFill rotWithShape="1">
          <a:blip r:embed="rId3"/>
          <a:srcRect l="405" t="7030" r="385"/>
          <a:stretch/>
        </p:blipFill>
        <p:spPr>
          <a:xfrm>
            <a:off x="0" y="0"/>
            <a:ext cx="12192000" cy="7293429"/>
          </a:xfrm>
          <a:prstGeom prst="rect">
            <a:avLst/>
          </a:prstGeom>
        </p:spPr>
      </p:pic>
      <p:sp>
        <p:nvSpPr>
          <p:cNvPr id="4" name="Rectangle 3">
            <a:extLst>
              <a:ext uri="{FF2B5EF4-FFF2-40B4-BE49-F238E27FC236}">
                <a16:creationId xmlns:a16="http://schemas.microsoft.com/office/drawing/2014/main" id="{FFAC0B00-27A4-4CBE-8712-EC3A3D5C88FB}"/>
              </a:ext>
            </a:extLst>
          </p:cNvPr>
          <p:cNvSpPr/>
          <p:nvPr userDrawn="1"/>
        </p:nvSpPr>
        <p:spPr bwMode="gray">
          <a:xfrm>
            <a:off x="0" y="5886450"/>
            <a:ext cx="12192000" cy="9715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7" name="Picture 36">
            <a:extLst>
              <a:ext uri="{FF2B5EF4-FFF2-40B4-BE49-F238E27FC236}">
                <a16:creationId xmlns:a16="http://schemas.microsoft.com/office/drawing/2014/main" id="{E549FEBA-44FA-4DA4-BAD7-ADE5EB3EB923}"/>
              </a:ext>
            </a:extLst>
          </p:cNvPr>
          <p:cNvPicPr>
            <a:picLocks noChangeAspect="1"/>
          </p:cNvPicPr>
          <p:nvPr userDrawn="1"/>
        </p:nvPicPr>
        <p:blipFill>
          <a:blip r:embed="rId4"/>
          <a:stretch>
            <a:fillRect/>
          </a:stretch>
        </p:blipFill>
        <p:spPr bwMode="gray">
          <a:xfrm>
            <a:off x="442800" y="6296400"/>
            <a:ext cx="1636634" cy="460800"/>
          </a:xfrm>
          <a:prstGeom prst="rect">
            <a:avLst/>
          </a:prstGeom>
        </p:spPr>
      </p:pic>
      <p:sp>
        <p:nvSpPr>
          <p:cNvPr id="2" name="Title 1"/>
          <p:cNvSpPr>
            <a:spLocks noGrp="1"/>
          </p:cNvSpPr>
          <p:nvPr>
            <p:ph type="ctrTitle"/>
          </p:nvPr>
        </p:nvSpPr>
        <p:spPr bwMode="gray">
          <a:xfrm>
            <a:off x="925072" y="1515600"/>
            <a:ext cx="10484730" cy="976775"/>
          </a:xfrm>
        </p:spPr>
        <p:txBody>
          <a:bodyPr anchor="t"/>
          <a:lstStyle>
            <a:lvl1pPr algn="l">
              <a:defRPr sz="4000">
                <a:solidFill>
                  <a:schemeClr val="accent2"/>
                </a:solidFill>
                <a:latin typeface="+mn-lt"/>
              </a:defRPr>
            </a:lvl1pPr>
          </a:lstStyle>
          <a:p>
            <a:r>
              <a:rPr lang="en-US" dirty="0"/>
              <a:t>Click to edit Master title style</a:t>
            </a:r>
          </a:p>
        </p:txBody>
      </p:sp>
      <p:sp>
        <p:nvSpPr>
          <p:cNvPr id="3" name="Subtitle 2"/>
          <p:cNvSpPr>
            <a:spLocks noGrp="1"/>
          </p:cNvSpPr>
          <p:nvPr>
            <p:ph type="subTitle" idx="1"/>
          </p:nvPr>
        </p:nvSpPr>
        <p:spPr bwMode="gray">
          <a:xfrm>
            <a:off x="925073" y="2646749"/>
            <a:ext cx="10484729" cy="493669"/>
          </a:xfrm>
        </p:spPr>
        <p:txBody>
          <a:bodyPr>
            <a:noAutofit/>
          </a:bodyPr>
          <a:lstStyle>
            <a:lvl1pPr marL="0" indent="0" algn="l">
              <a:buNone/>
              <a:defRPr sz="2000" b="1">
                <a:solidFill>
                  <a:srgbClr val="150328"/>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9" name="Rectangle 8">
            <a:extLst>
              <a:ext uri="{FF2B5EF4-FFF2-40B4-BE49-F238E27FC236}">
                <a16:creationId xmlns:a16="http://schemas.microsoft.com/office/drawing/2014/main" id="{9E7353DB-E73C-4CB4-8A2F-8B3280EC6687}"/>
              </a:ext>
            </a:extLst>
          </p:cNvPr>
          <p:cNvSpPr/>
          <p:nvPr userDrawn="1"/>
        </p:nvSpPr>
        <p:spPr bwMode="gray">
          <a:xfrm>
            <a:off x="3324225" y="6389696"/>
            <a:ext cx="5240338" cy="369332"/>
          </a:xfrm>
          <a:prstGeom prst="rect">
            <a:avLst/>
          </a:prstGeom>
        </p:spPr>
        <p:txBody>
          <a:bodyPr wrap="square" lIns="0" tIns="0" rIns="0" bIns="0">
            <a:spAutoFit/>
          </a:bodyPr>
          <a:lstStyle/>
          <a:p>
            <a:pPr>
              <a:spcAft>
                <a:spcPts val="0"/>
              </a:spcAft>
            </a:pPr>
            <a:r>
              <a:rPr lang="en-GB" sz="800" b="1" dirty="0">
                <a:solidFill>
                  <a:schemeClr val="tx2"/>
                </a:solidFill>
                <a:effectLst/>
                <a:latin typeface="Calibri" panose="020F0502020204030204" pitchFamily="34" charset="0"/>
                <a:ea typeface="Calibri" panose="020F0502020204030204" pitchFamily="34" charset="0"/>
              </a:rPr>
              <a:t>All.Can is a multi-stakeholder initiative involving patient, clinical, academic and industry experts as well as policymakers. We aim to help define better solutions for sustainable cancer care and improve patient outcomes in the future. The All.Can initiative is made possible with financial support from Bristol-Myers Squibb (lead sponsor), Amgen and MSD (co-sponsors). </a:t>
            </a:r>
            <a:endParaRPr lang="en-GB" sz="800" dirty="0">
              <a:solidFill>
                <a:schemeClr val="tx2"/>
              </a:solidFill>
              <a:effectLst/>
              <a:latin typeface="Calibri" panose="020F0502020204030204" pitchFamily="34" charset="0"/>
              <a:ea typeface="Calibri" panose="020F0502020204030204" pitchFamily="34" charset="0"/>
            </a:endParaRPr>
          </a:p>
        </p:txBody>
      </p:sp>
      <p:sp>
        <p:nvSpPr>
          <p:cNvPr id="13" name="Arc 12">
            <a:extLst>
              <a:ext uri="{FF2B5EF4-FFF2-40B4-BE49-F238E27FC236}">
                <a16:creationId xmlns:a16="http://schemas.microsoft.com/office/drawing/2014/main" id="{BD835A8B-1F39-44CA-8144-A8D8824DEAE3}"/>
              </a:ext>
            </a:extLst>
          </p:cNvPr>
          <p:cNvSpPr/>
          <p:nvPr userDrawn="1"/>
        </p:nvSpPr>
        <p:spPr bwMode="gray">
          <a:xfrm>
            <a:off x="11546358" y="6337056"/>
            <a:ext cx="374940" cy="374940"/>
          </a:xfrm>
          <a:prstGeom prst="arc">
            <a:avLst>
              <a:gd name="adj1" fmla="val 17411517"/>
              <a:gd name="adj2" fmla="val 12169790"/>
            </a:avLst>
          </a:prstGeom>
          <a:ln w="19050" cap="rnd">
            <a:solidFill>
              <a:schemeClr val="bg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4" name="Arc 13">
            <a:extLst>
              <a:ext uri="{FF2B5EF4-FFF2-40B4-BE49-F238E27FC236}">
                <a16:creationId xmlns:a16="http://schemas.microsoft.com/office/drawing/2014/main" id="{7AED6751-811A-4B6A-BFDC-BC5B375D0BCA}"/>
              </a:ext>
            </a:extLst>
          </p:cNvPr>
          <p:cNvSpPr/>
          <p:nvPr userDrawn="1"/>
        </p:nvSpPr>
        <p:spPr bwMode="gray">
          <a:xfrm>
            <a:off x="11546358" y="6337056"/>
            <a:ext cx="374940" cy="374940"/>
          </a:xfrm>
          <a:prstGeom prst="arc">
            <a:avLst>
              <a:gd name="adj1" fmla="val 12999581"/>
              <a:gd name="adj2" fmla="val 16615108"/>
            </a:avLst>
          </a:prstGeom>
          <a:ln w="19050" cap="rnd">
            <a:solidFill>
              <a:srgbClr val="1EA58C"/>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0" name="TextBox 9">
            <a:extLst>
              <a:ext uri="{FF2B5EF4-FFF2-40B4-BE49-F238E27FC236}">
                <a16:creationId xmlns:a16="http://schemas.microsoft.com/office/drawing/2014/main" id="{89532C38-B431-414B-BB22-2B0347DE4EEE}"/>
              </a:ext>
            </a:extLst>
          </p:cNvPr>
          <p:cNvSpPr txBox="1"/>
          <p:nvPr userDrawn="1"/>
        </p:nvSpPr>
        <p:spPr bwMode="gray">
          <a:xfrm>
            <a:off x="11477269" y="6416804"/>
            <a:ext cx="513119" cy="215444"/>
          </a:xfrm>
          <a:prstGeom prst="rect">
            <a:avLst/>
          </a:prstGeom>
          <a:noFill/>
        </p:spPr>
        <p:txBody>
          <a:bodyPr wrap="square" lIns="0" tIns="0" rIns="0" bIns="0" rtlCol="0">
            <a:spAutoFit/>
          </a:bodyPr>
          <a:lstStyle/>
          <a:p>
            <a:pPr algn="ctr"/>
            <a:fld id="{07531558-5E65-4EEF-83C8-19F2397C016C}" type="slidenum">
              <a:rPr lang="en-GB" sz="1400" b="1" smtClean="0">
                <a:solidFill>
                  <a:schemeClr val="bg1"/>
                </a:solidFill>
              </a:rPr>
              <a:pPr algn="ctr"/>
              <a:t>‹#›</a:t>
            </a:fld>
            <a:endParaRPr lang="en-GB" sz="1400" b="1" dirty="0">
              <a:solidFill>
                <a:schemeClr val="bg1"/>
              </a:solidFill>
            </a:endParaRPr>
          </a:p>
        </p:txBody>
      </p:sp>
      <p:sp>
        <p:nvSpPr>
          <p:cNvPr id="12" name="Rectangle 11">
            <a:extLst>
              <a:ext uri="{FF2B5EF4-FFF2-40B4-BE49-F238E27FC236}">
                <a16:creationId xmlns:a16="http://schemas.microsoft.com/office/drawing/2014/main" id="{28D2C977-5B9B-45BB-A7E5-32833C0A9876}"/>
              </a:ext>
            </a:extLst>
          </p:cNvPr>
          <p:cNvSpPr/>
          <p:nvPr userDrawn="1"/>
        </p:nvSpPr>
        <p:spPr bwMode="gray">
          <a:xfrm>
            <a:off x="3324224" y="6389696"/>
            <a:ext cx="7027545" cy="369332"/>
          </a:xfrm>
          <a:prstGeom prst="rect">
            <a:avLst/>
          </a:prstGeom>
        </p:spPr>
        <p:txBody>
          <a:bodyPr wrap="square" lIns="0" tIns="0" rIns="0" bIns="0">
            <a:spAutoFit/>
          </a:bodyPr>
          <a:lstStyle/>
          <a:p>
            <a:pPr>
              <a:spcAft>
                <a:spcPts val="0"/>
              </a:spcAft>
            </a:pPr>
            <a:r>
              <a:rPr lang="en-GB" sz="800" b="1" dirty="0">
                <a:solidFill>
                  <a:schemeClr val="accent2"/>
                </a:solidFill>
                <a:effectLst/>
                <a:latin typeface="Calibri" panose="020F0502020204030204" pitchFamily="34" charset="0"/>
                <a:ea typeface="Calibri" panose="020F0502020204030204" pitchFamily="34" charset="0"/>
              </a:rPr>
              <a:t>The All.Can initiative is made possible with financial support from Bristol-Myers Squibb (main sponsor), Amgen, MSD and Johnson &amp; Johnson (sponsors) </a:t>
            </a:r>
            <a:br>
              <a:rPr lang="en-GB" sz="800" b="1" dirty="0">
                <a:solidFill>
                  <a:schemeClr val="accent2"/>
                </a:solidFill>
                <a:effectLst/>
                <a:latin typeface="Calibri" panose="020F0502020204030204" pitchFamily="34" charset="0"/>
                <a:ea typeface="Calibri" panose="020F0502020204030204" pitchFamily="34" charset="0"/>
              </a:rPr>
            </a:br>
            <a:r>
              <a:rPr lang="en-GB" sz="800" b="1" dirty="0">
                <a:solidFill>
                  <a:schemeClr val="accent2"/>
                </a:solidFill>
                <a:effectLst/>
                <a:latin typeface="Calibri" panose="020F0502020204030204" pitchFamily="34" charset="0"/>
                <a:ea typeface="Calibri" panose="020F0502020204030204" pitchFamily="34" charset="0"/>
              </a:rPr>
              <a:t>and Varian (contributor), with additional non-financial support from Intacare and GoingsOn.</a:t>
            </a:r>
          </a:p>
          <a:p>
            <a:pPr>
              <a:spcAft>
                <a:spcPts val="0"/>
              </a:spcAft>
            </a:pPr>
            <a:r>
              <a:rPr lang="en-GB" sz="800" b="1" dirty="0">
                <a:solidFill>
                  <a:schemeClr val="accent2"/>
                </a:solidFill>
                <a:effectLst/>
                <a:latin typeface="Calibri" panose="020F0502020204030204" pitchFamily="34" charset="0"/>
                <a:ea typeface="Calibri" panose="020F0502020204030204" pitchFamily="34" charset="0"/>
              </a:rPr>
              <a:t>Activities and publications are not specific or biased to any specific treatment or therapy, and reflect the consensus of All.Can members who have full editorial control.</a:t>
            </a:r>
          </a:p>
        </p:txBody>
      </p:sp>
    </p:spTree>
    <p:extLst>
      <p:ext uri="{BB962C8B-B14F-4D97-AF65-F5344CB8AC3E}">
        <p14:creationId xmlns:p14="http://schemas.microsoft.com/office/powerpoint/2010/main" val="2913554403"/>
      </p:ext>
    </p:extLst>
  </p:cSld>
  <p:clrMapOvr>
    <a:masterClrMapping/>
  </p:clrMapOvr>
  <p:extLst mod="1">
    <p:ext uri="{DCECCB84-F9BA-43D5-87BE-67443E8EF086}">
      <p15:sldGuideLst xmlns:p15="http://schemas.microsoft.com/office/powerpoint/2012/main">
        <p15:guide id="1" pos="57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_slide_blue_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D4D849-8840-456E-9BB3-14936D7A2E45}"/>
              </a:ext>
            </a:extLst>
          </p:cNvPr>
          <p:cNvPicPr>
            <a:picLocks noChangeAspect="1"/>
          </p:cNvPicPr>
          <p:nvPr userDrawn="1"/>
        </p:nvPicPr>
        <p:blipFill rotWithShape="1">
          <a:blip r:embed="rId3"/>
          <a:srcRect l="405" t="7030" r="385"/>
          <a:stretch/>
        </p:blipFill>
        <p:spPr>
          <a:xfrm>
            <a:off x="0" y="0"/>
            <a:ext cx="12192000" cy="7293429"/>
          </a:xfrm>
          <a:prstGeom prst="rect">
            <a:avLst/>
          </a:prstGeom>
        </p:spPr>
      </p:pic>
      <p:sp>
        <p:nvSpPr>
          <p:cNvPr id="4" name="Rectangle 3">
            <a:extLst>
              <a:ext uri="{FF2B5EF4-FFF2-40B4-BE49-F238E27FC236}">
                <a16:creationId xmlns:a16="http://schemas.microsoft.com/office/drawing/2014/main" id="{FFAC0B00-27A4-4CBE-8712-EC3A3D5C88FB}"/>
              </a:ext>
            </a:extLst>
          </p:cNvPr>
          <p:cNvSpPr/>
          <p:nvPr userDrawn="1"/>
        </p:nvSpPr>
        <p:spPr bwMode="gray">
          <a:xfrm>
            <a:off x="0" y="5886450"/>
            <a:ext cx="12192000" cy="9715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7" name="Picture 36">
            <a:extLst>
              <a:ext uri="{FF2B5EF4-FFF2-40B4-BE49-F238E27FC236}">
                <a16:creationId xmlns:a16="http://schemas.microsoft.com/office/drawing/2014/main" id="{E549FEBA-44FA-4DA4-BAD7-ADE5EB3EB923}"/>
              </a:ext>
            </a:extLst>
          </p:cNvPr>
          <p:cNvPicPr>
            <a:picLocks noChangeAspect="1"/>
          </p:cNvPicPr>
          <p:nvPr userDrawn="1"/>
        </p:nvPicPr>
        <p:blipFill>
          <a:blip r:embed="rId4"/>
          <a:stretch>
            <a:fillRect/>
          </a:stretch>
        </p:blipFill>
        <p:spPr bwMode="gray">
          <a:xfrm>
            <a:off x="442800" y="6296400"/>
            <a:ext cx="1636634" cy="460800"/>
          </a:xfrm>
          <a:prstGeom prst="rect">
            <a:avLst/>
          </a:prstGeom>
        </p:spPr>
      </p:pic>
      <p:sp>
        <p:nvSpPr>
          <p:cNvPr id="9" name="Rectangle 8">
            <a:extLst>
              <a:ext uri="{FF2B5EF4-FFF2-40B4-BE49-F238E27FC236}">
                <a16:creationId xmlns:a16="http://schemas.microsoft.com/office/drawing/2014/main" id="{9E7353DB-E73C-4CB4-8A2F-8B3280EC6687}"/>
              </a:ext>
            </a:extLst>
          </p:cNvPr>
          <p:cNvSpPr/>
          <p:nvPr userDrawn="1"/>
        </p:nvSpPr>
        <p:spPr bwMode="gray">
          <a:xfrm>
            <a:off x="3324225" y="6389696"/>
            <a:ext cx="5240338" cy="369332"/>
          </a:xfrm>
          <a:prstGeom prst="rect">
            <a:avLst/>
          </a:prstGeom>
        </p:spPr>
        <p:txBody>
          <a:bodyPr wrap="square" lIns="0" tIns="0" rIns="0" bIns="0">
            <a:spAutoFit/>
          </a:bodyPr>
          <a:lstStyle/>
          <a:p>
            <a:pPr>
              <a:spcAft>
                <a:spcPts val="0"/>
              </a:spcAft>
            </a:pPr>
            <a:r>
              <a:rPr lang="en-GB" sz="800" b="1" dirty="0">
                <a:solidFill>
                  <a:schemeClr val="tx2"/>
                </a:solidFill>
                <a:effectLst/>
                <a:latin typeface="Calibri" panose="020F0502020204030204" pitchFamily="34" charset="0"/>
                <a:ea typeface="Calibri" panose="020F0502020204030204" pitchFamily="34" charset="0"/>
              </a:rPr>
              <a:t>All.Can is a multi-stakeholder initiative involving patient, clinical, academic and industry experts as well as policymakers. We aim to help define better solutions for sustainable cancer care and improve patient outcomes in the future. The All.Can initiative is made possible with financial support from Bristol-Myers Squibb (lead sponsor), Amgen and MSD (co-sponsors). </a:t>
            </a:r>
            <a:endParaRPr lang="en-GB" sz="800" dirty="0">
              <a:solidFill>
                <a:schemeClr val="tx2"/>
              </a:solidFill>
              <a:effectLst/>
              <a:latin typeface="Calibri" panose="020F0502020204030204" pitchFamily="34" charset="0"/>
              <a:ea typeface="Calibri" panose="020F0502020204030204" pitchFamily="34" charset="0"/>
            </a:endParaRPr>
          </a:p>
        </p:txBody>
      </p:sp>
      <p:sp>
        <p:nvSpPr>
          <p:cNvPr id="13" name="Arc 12">
            <a:extLst>
              <a:ext uri="{FF2B5EF4-FFF2-40B4-BE49-F238E27FC236}">
                <a16:creationId xmlns:a16="http://schemas.microsoft.com/office/drawing/2014/main" id="{BD835A8B-1F39-44CA-8144-A8D8824DEAE3}"/>
              </a:ext>
            </a:extLst>
          </p:cNvPr>
          <p:cNvSpPr/>
          <p:nvPr userDrawn="1"/>
        </p:nvSpPr>
        <p:spPr bwMode="gray">
          <a:xfrm>
            <a:off x="11546358" y="6337056"/>
            <a:ext cx="374940" cy="374940"/>
          </a:xfrm>
          <a:prstGeom prst="arc">
            <a:avLst>
              <a:gd name="adj1" fmla="val 17411517"/>
              <a:gd name="adj2" fmla="val 12169790"/>
            </a:avLst>
          </a:prstGeom>
          <a:ln w="19050" cap="rnd">
            <a:solidFill>
              <a:schemeClr val="bg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4" name="Arc 13">
            <a:extLst>
              <a:ext uri="{FF2B5EF4-FFF2-40B4-BE49-F238E27FC236}">
                <a16:creationId xmlns:a16="http://schemas.microsoft.com/office/drawing/2014/main" id="{7AED6751-811A-4B6A-BFDC-BC5B375D0BCA}"/>
              </a:ext>
            </a:extLst>
          </p:cNvPr>
          <p:cNvSpPr/>
          <p:nvPr userDrawn="1"/>
        </p:nvSpPr>
        <p:spPr bwMode="gray">
          <a:xfrm>
            <a:off x="11546358" y="6337056"/>
            <a:ext cx="374940" cy="374940"/>
          </a:xfrm>
          <a:prstGeom prst="arc">
            <a:avLst>
              <a:gd name="adj1" fmla="val 12999581"/>
              <a:gd name="adj2" fmla="val 16615108"/>
            </a:avLst>
          </a:prstGeom>
          <a:ln w="19050" cap="rnd">
            <a:solidFill>
              <a:srgbClr val="1EA58C"/>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0" name="TextBox 9">
            <a:extLst>
              <a:ext uri="{FF2B5EF4-FFF2-40B4-BE49-F238E27FC236}">
                <a16:creationId xmlns:a16="http://schemas.microsoft.com/office/drawing/2014/main" id="{89532C38-B431-414B-BB22-2B0347DE4EEE}"/>
              </a:ext>
            </a:extLst>
          </p:cNvPr>
          <p:cNvSpPr txBox="1"/>
          <p:nvPr userDrawn="1"/>
        </p:nvSpPr>
        <p:spPr bwMode="gray">
          <a:xfrm>
            <a:off x="11477269" y="6416804"/>
            <a:ext cx="513119" cy="215444"/>
          </a:xfrm>
          <a:prstGeom prst="rect">
            <a:avLst/>
          </a:prstGeom>
          <a:noFill/>
        </p:spPr>
        <p:txBody>
          <a:bodyPr wrap="square" lIns="0" tIns="0" rIns="0" bIns="0" rtlCol="0">
            <a:spAutoFit/>
          </a:bodyPr>
          <a:lstStyle/>
          <a:p>
            <a:pPr algn="ctr"/>
            <a:fld id="{07531558-5E65-4EEF-83C8-19F2397C016C}" type="slidenum">
              <a:rPr lang="en-GB" sz="1400" b="1" smtClean="0">
                <a:solidFill>
                  <a:schemeClr val="bg1"/>
                </a:solidFill>
              </a:rPr>
              <a:pPr algn="ctr"/>
              <a:t>‹#›</a:t>
            </a:fld>
            <a:endParaRPr lang="en-GB" sz="1400" b="1" dirty="0">
              <a:solidFill>
                <a:schemeClr val="bg1"/>
              </a:solidFill>
            </a:endParaRPr>
          </a:p>
        </p:txBody>
      </p:sp>
      <p:sp>
        <p:nvSpPr>
          <p:cNvPr id="12" name="Rectangle 11">
            <a:extLst>
              <a:ext uri="{FF2B5EF4-FFF2-40B4-BE49-F238E27FC236}">
                <a16:creationId xmlns:a16="http://schemas.microsoft.com/office/drawing/2014/main" id="{DBB7DA22-48EA-4A0B-9C02-78223B158A3B}"/>
              </a:ext>
            </a:extLst>
          </p:cNvPr>
          <p:cNvSpPr/>
          <p:nvPr userDrawn="1"/>
        </p:nvSpPr>
        <p:spPr bwMode="gray">
          <a:xfrm>
            <a:off x="3324224" y="6389696"/>
            <a:ext cx="7027545" cy="369332"/>
          </a:xfrm>
          <a:prstGeom prst="rect">
            <a:avLst/>
          </a:prstGeom>
        </p:spPr>
        <p:txBody>
          <a:bodyPr wrap="square" lIns="0" tIns="0" rIns="0" bIns="0">
            <a:spAutoFit/>
          </a:bodyPr>
          <a:lstStyle/>
          <a:p>
            <a:pPr>
              <a:spcAft>
                <a:spcPts val="0"/>
              </a:spcAft>
            </a:pPr>
            <a:r>
              <a:rPr lang="en-GB" sz="800" b="1" dirty="0">
                <a:solidFill>
                  <a:schemeClr val="accent2"/>
                </a:solidFill>
                <a:effectLst/>
                <a:latin typeface="Calibri" panose="020F0502020204030204" pitchFamily="34" charset="0"/>
                <a:ea typeface="Calibri" panose="020F0502020204030204" pitchFamily="34" charset="0"/>
              </a:rPr>
              <a:t>The All.Can initiative is made possible with financial support from Bristol-Myers Squibb (main sponsor), Amgen, MSD and Johnson &amp; Johnson (sponsors) </a:t>
            </a:r>
            <a:br>
              <a:rPr lang="en-GB" sz="800" b="1" dirty="0">
                <a:solidFill>
                  <a:schemeClr val="accent2"/>
                </a:solidFill>
                <a:effectLst/>
                <a:latin typeface="Calibri" panose="020F0502020204030204" pitchFamily="34" charset="0"/>
                <a:ea typeface="Calibri" panose="020F0502020204030204" pitchFamily="34" charset="0"/>
              </a:rPr>
            </a:br>
            <a:r>
              <a:rPr lang="en-GB" sz="800" b="1" dirty="0">
                <a:solidFill>
                  <a:schemeClr val="accent2"/>
                </a:solidFill>
                <a:effectLst/>
                <a:latin typeface="Calibri" panose="020F0502020204030204" pitchFamily="34" charset="0"/>
                <a:ea typeface="Calibri" panose="020F0502020204030204" pitchFamily="34" charset="0"/>
              </a:rPr>
              <a:t>and Varian (contributor), with additional non-financial support from Intacare and GoingsOn.</a:t>
            </a:r>
          </a:p>
          <a:p>
            <a:pPr>
              <a:spcAft>
                <a:spcPts val="0"/>
              </a:spcAft>
            </a:pPr>
            <a:r>
              <a:rPr lang="en-GB" sz="800" b="1" dirty="0">
                <a:solidFill>
                  <a:schemeClr val="accent2"/>
                </a:solidFill>
                <a:effectLst/>
                <a:latin typeface="Calibri" panose="020F0502020204030204" pitchFamily="34" charset="0"/>
                <a:ea typeface="Calibri" panose="020F0502020204030204" pitchFamily="34" charset="0"/>
              </a:rPr>
              <a:t>Activities and publications are not specific or biased to any specific treatment or therapy, and reflect the consensus of All.Can members who have full editorial control.</a:t>
            </a:r>
          </a:p>
        </p:txBody>
      </p:sp>
    </p:spTree>
    <p:extLst>
      <p:ext uri="{BB962C8B-B14F-4D97-AF65-F5344CB8AC3E}">
        <p14:creationId xmlns:p14="http://schemas.microsoft.com/office/powerpoint/2010/main" val="1564801739"/>
      </p:ext>
    </p:extLst>
  </p:cSld>
  <p:clrMapOvr>
    <a:masterClrMapping/>
  </p:clrMapOvr>
  <p:extLst mod="1">
    <p:ext uri="{DCECCB84-F9BA-43D5-87BE-67443E8EF086}">
      <p15:sldGuideLst xmlns:p15="http://schemas.microsoft.com/office/powerpoint/2012/main">
        <p15:guide id="1" pos="57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bg bwMode="gray">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C69517-40D7-4A94-A52A-EF7F67D42EC1}"/>
              </a:ext>
            </a:extLst>
          </p:cNvPr>
          <p:cNvSpPr/>
          <p:nvPr userDrawn="1"/>
        </p:nvSpPr>
        <p:spPr>
          <a:xfrm>
            <a:off x="0" y="0"/>
            <a:ext cx="12192000" cy="61658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A94B22D-67D4-4234-8CF5-207C8F64A006}"/>
              </a:ext>
            </a:extLst>
          </p:cNvPr>
          <p:cNvSpPr/>
          <p:nvPr userDrawn="1"/>
        </p:nvSpPr>
        <p:spPr bwMode="gray">
          <a:xfrm>
            <a:off x="0" y="5886450"/>
            <a:ext cx="12192000" cy="9715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1D7C5B84-39EB-44C1-AF2F-1F48A62AC65C}"/>
              </a:ext>
            </a:extLst>
          </p:cNvPr>
          <p:cNvPicPr>
            <a:picLocks noChangeAspect="1"/>
          </p:cNvPicPr>
          <p:nvPr userDrawn="1"/>
        </p:nvPicPr>
        <p:blipFill>
          <a:blip r:embed="rId2"/>
          <a:stretch>
            <a:fillRect/>
          </a:stretch>
        </p:blipFill>
        <p:spPr bwMode="gray">
          <a:xfrm>
            <a:off x="442800" y="6296400"/>
            <a:ext cx="1636634" cy="460800"/>
          </a:xfrm>
          <a:prstGeom prst="rect">
            <a:avLst/>
          </a:prstGeom>
        </p:spPr>
      </p:pic>
      <p:sp>
        <p:nvSpPr>
          <p:cNvPr id="10" name="Rectangle 9">
            <a:extLst>
              <a:ext uri="{FF2B5EF4-FFF2-40B4-BE49-F238E27FC236}">
                <a16:creationId xmlns:a16="http://schemas.microsoft.com/office/drawing/2014/main" id="{48F32D1C-F5FC-4FA9-BE66-B7CE9F84A3D0}"/>
              </a:ext>
            </a:extLst>
          </p:cNvPr>
          <p:cNvSpPr/>
          <p:nvPr userDrawn="1"/>
        </p:nvSpPr>
        <p:spPr bwMode="gray">
          <a:xfrm>
            <a:off x="3324225" y="6389696"/>
            <a:ext cx="5240338" cy="369332"/>
          </a:xfrm>
          <a:prstGeom prst="rect">
            <a:avLst/>
          </a:prstGeom>
        </p:spPr>
        <p:txBody>
          <a:bodyPr wrap="square" lIns="0" tIns="0" rIns="0" bIns="0">
            <a:spAutoFit/>
          </a:bodyPr>
          <a:lstStyle/>
          <a:p>
            <a:pPr>
              <a:spcAft>
                <a:spcPts val="0"/>
              </a:spcAft>
            </a:pPr>
            <a:r>
              <a:rPr lang="en-GB" sz="800" b="1" dirty="0">
                <a:solidFill>
                  <a:schemeClr val="tx2"/>
                </a:solidFill>
                <a:effectLst/>
                <a:latin typeface="Calibri" panose="020F0502020204030204" pitchFamily="34" charset="0"/>
                <a:ea typeface="Calibri" panose="020F0502020204030204" pitchFamily="34" charset="0"/>
              </a:rPr>
              <a:t>All.Can is a multi-stakeholder initiative involving patient, clinical, academic and industry experts as well as policymakers. We aim to help define better solutions for sustainable cancer care and improve patient outcomes in the future. The All.Can initiative is made possible with financial support from Bristol-Myers Squibb (lead sponsor), Amgen and MSD (co-sponsors). </a:t>
            </a:r>
            <a:endParaRPr lang="en-GB" sz="800" dirty="0">
              <a:solidFill>
                <a:schemeClr val="tx2"/>
              </a:solidFill>
              <a:effectLst/>
              <a:latin typeface="Calibri" panose="020F0502020204030204" pitchFamily="34" charset="0"/>
              <a:ea typeface="Calibri" panose="020F0502020204030204" pitchFamily="34" charset="0"/>
            </a:endParaRPr>
          </a:p>
        </p:txBody>
      </p:sp>
      <p:sp>
        <p:nvSpPr>
          <p:cNvPr id="11" name="Arc 10">
            <a:extLst>
              <a:ext uri="{FF2B5EF4-FFF2-40B4-BE49-F238E27FC236}">
                <a16:creationId xmlns:a16="http://schemas.microsoft.com/office/drawing/2014/main" id="{2122ACC5-069D-400B-974E-416A3A31EAA4}"/>
              </a:ext>
            </a:extLst>
          </p:cNvPr>
          <p:cNvSpPr/>
          <p:nvPr userDrawn="1"/>
        </p:nvSpPr>
        <p:spPr bwMode="gray">
          <a:xfrm>
            <a:off x="11546358" y="6337056"/>
            <a:ext cx="374940" cy="374940"/>
          </a:xfrm>
          <a:prstGeom prst="arc">
            <a:avLst>
              <a:gd name="adj1" fmla="val 17411517"/>
              <a:gd name="adj2" fmla="val 12169790"/>
            </a:avLst>
          </a:prstGeom>
          <a:ln w="19050" cap="rnd">
            <a:solidFill>
              <a:schemeClr val="bg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2" name="Arc 11">
            <a:extLst>
              <a:ext uri="{FF2B5EF4-FFF2-40B4-BE49-F238E27FC236}">
                <a16:creationId xmlns:a16="http://schemas.microsoft.com/office/drawing/2014/main" id="{86B3CB7C-7A3C-4204-A11C-2A046B136B1F}"/>
              </a:ext>
            </a:extLst>
          </p:cNvPr>
          <p:cNvSpPr/>
          <p:nvPr userDrawn="1"/>
        </p:nvSpPr>
        <p:spPr bwMode="gray">
          <a:xfrm>
            <a:off x="11546358" y="6337056"/>
            <a:ext cx="374940" cy="374940"/>
          </a:xfrm>
          <a:prstGeom prst="arc">
            <a:avLst>
              <a:gd name="adj1" fmla="val 12999581"/>
              <a:gd name="adj2" fmla="val 16615108"/>
            </a:avLst>
          </a:prstGeom>
          <a:ln w="19050" cap="rnd">
            <a:solidFill>
              <a:srgbClr val="1EA58C"/>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3" name="TextBox 12">
            <a:extLst>
              <a:ext uri="{FF2B5EF4-FFF2-40B4-BE49-F238E27FC236}">
                <a16:creationId xmlns:a16="http://schemas.microsoft.com/office/drawing/2014/main" id="{C5D18A45-A6C1-47AE-9F64-ED9743B2D9A8}"/>
              </a:ext>
            </a:extLst>
          </p:cNvPr>
          <p:cNvSpPr txBox="1"/>
          <p:nvPr userDrawn="1"/>
        </p:nvSpPr>
        <p:spPr bwMode="gray">
          <a:xfrm>
            <a:off x="11477269" y="6416804"/>
            <a:ext cx="513119" cy="215444"/>
          </a:xfrm>
          <a:prstGeom prst="rect">
            <a:avLst/>
          </a:prstGeom>
          <a:noFill/>
        </p:spPr>
        <p:txBody>
          <a:bodyPr wrap="square" lIns="0" tIns="0" rIns="0" bIns="0" rtlCol="0">
            <a:spAutoFit/>
          </a:bodyPr>
          <a:lstStyle/>
          <a:p>
            <a:pPr algn="ctr"/>
            <a:fld id="{07531558-5E65-4EEF-83C8-19F2397C016C}" type="slidenum">
              <a:rPr lang="en-GB" sz="1400" b="1" smtClean="0">
                <a:solidFill>
                  <a:schemeClr val="bg1"/>
                </a:solidFill>
              </a:rPr>
              <a:pPr algn="ctr"/>
              <a:t>‹#›</a:t>
            </a:fld>
            <a:endParaRPr lang="en-GB" sz="1400" b="1" dirty="0">
              <a:solidFill>
                <a:schemeClr val="bg1"/>
              </a:solidFill>
            </a:endParaRPr>
          </a:p>
        </p:txBody>
      </p:sp>
      <p:sp>
        <p:nvSpPr>
          <p:cNvPr id="14" name="Rectangle 13">
            <a:extLst>
              <a:ext uri="{FF2B5EF4-FFF2-40B4-BE49-F238E27FC236}">
                <a16:creationId xmlns:a16="http://schemas.microsoft.com/office/drawing/2014/main" id="{B9765BF8-80C0-4892-8F6E-51AE6BDAA225}"/>
              </a:ext>
            </a:extLst>
          </p:cNvPr>
          <p:cNvSpPr/>
          <p:nvPr userDrawn="1"/>
        </p:nvSpPr>
        <p:spPr bwMode="gray">
          <a:xfrm>
            <a:off x="3324224" y="6389696"/>
            <a:ext cx="7027545" cy="369332"/>
          </a:xfrm>
          <a:prstGeom prst="rect">
            <a:avLst/>
          </a:prstGeom>
        </p:spPr>
        <p:txBody>
          <a:bodyPr wrap="square" lIns="0" tIns="0" rIns="0" bIns="0">
            <a:spAutoFit/>
          </a:bodyPr>
          <a:lstStyle/>
          <a:p>
            <a:pPr>
              <a:spcAft>
                <a:spcPts val="0"/>
              </a:spcAft>
            </a:pPr>
            <a:r>
              <a:rPr lang="en-GB" sz="800" b="1" dirty="0">
                <a:solidFill>
                  <a:schemeClr val="accent2"/>
                </a:solidFill>
                <a:effectLst/>
                <a:latin typeface="Calibri" panose="020F0502020204030204" pitchFamily="34" charset="0"/>
                <a:ea typeface="Calibri" panose="020F0502020204030204" pitchFamily="34" charset="0"/>
              </a:rPr>
              <a:t>The All.Can initiative is made possible with financial support from Bristol-Myers Squibb (main sponsor), Amgen, MSD and Johnson &amp; Johnson (sponsors) </a:t>
            </a:r>
            <a:br>
              <a:rPr lang="en-GB" sz="800" b="1" dirty="0">
                <a:solidFill>
                  <a:schemeClr val="accent2"/>
                </a:solidFill>
                <a:effectLst/>
                <a:latin typeface="Calibri" panose="020F0502020204030204" pitchFamily="34" charset="0"/>
                <a:ea typeface="Calibri" panose="020F0502020204030204" pitchFamily="34" charset="0"/>
              </a:rPr>
            </a:br>
            <a:r>
              <a:rPr lang="en-GB" sz="800" b="1" dirty="0">
                <a:solidFill>
                  <a:schemeClr val="accent2"/>
                </a:solidFill>
                <a:effectLst/>
                <a:latin typeface="Calibri" panose="020F0502020204030204" pitchFamily="34" charset="0"/>
                <a:ea typeface="Calibri" panose="020F0502020204030204" pitchFamily="34" charset="0"/>
              </a:rPr>
              <a:t>and Varian (contributor), with additional non-financial support from Intacare and GoingsOn.</a:t>
            </a:r>
          </a:p>
          <a:p>
            <a:pPr>
              <a:spcAft>
                <a:spcPts val="0"/>
              </a:spcAft>
            </a:pPr>
            <a:r>
              <a:rPr lang="en-GB" sz="800" b="1" dirty="0">
                <a:solidFill>
                  <a:schemeClr val="accent2"/>
                </a:solidFill>
                <a:effectLst/>
                <a:latin typeface="Calibri" panose="020F0502020204030204" pitchFamily="34" charset="0"/>
                <a:ea typeface="Calibri" panose="020F0502020204030204" pitchFamily="34" charset="0"/>
              </a:rPr>
              <a:t>Activities and publications are not specific or biased to any specific treatment or therapy, and reflect the consensus of All.Can members who have full editorial control.</a:t>
            </a:r>
          </a:p>
        </p:txBody>
      </p:sp>
    </p:spTree>
    <p:extLst>
      <p:ext uri="{BB962C8B-B14F-4D97-AF65-F5344CB8AC3E}">
        <p14:creationId xmlns:p14="http://schemas.microsoft.com/office/powerpoint/2010/main" val="1612963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bwMode="gray">
      <p:bgPr>
        <a:solidFill>
          <a:schemeClr val="bg1"/>
        </a:solidFill>
        <a:effectLst/>
      </p:bgPr>
    </p:bg>
    <p:spTree>
      <p:nvGrpSpPr>
        <p:cNvPr id="1" name=""/>
        <p:cNvGrpSpPr/>
        <p:nvPr/>
      </p:nvGrpSpPr>
      <p:grpSpPr>
        <a:xfrm>
          <a:off x="0" y="0"/>
          <a:ext cx="0" cy="0"/>
          <a:chOff x="0" y="0"/>
          <a:chExt cx="0" cy="0"/>
        </a:xfrm>
      </p:grpSpPr>
      <p:pic>
        <p:nvPicPr>
          <p:cNvPr id="8" name="Picture 7" descr="A close up of a logo&#10;&#10;Description generated with very high confidence">
            <a:extLst>
              <a:ext uri="{FF2B5EF4-FFF2-40B4-BE49-F238E27FC236}">
                <a16:creationId xmlns:a16="http://schemas.microsoft.com/office/drawing/2014/main" id="{4C6EA499-AE32-40BC-8E57-6CD465EDF5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2800" y="6296400"/>
            <a:ext cx="1701458" cy="460800"/>
          </a:xfrm>
          <a:prstGeom prst="rect">
            <a:avLst/>
          </a:prstGeom>
        </p:spPr>
      </p:pic>
      <p:sp>
        <p:nvSpPr>
          <p:cNvPr id="16" name="Arc 15">
            <a:extLst>
              <a:ext uri="{FF2B5EF4-FFF2-40B4-BE49-F238E27FC236}">
                <a16:creationId xmlns:a16="http://schemas.microsoft.com/office/drawing/2014/main" id="{980607A6-8DF7-49F3-93BC-72290C73F38E}"/>
              </a:ext>
            </a:extLst>
          </p:cNvPr>
          <p:cNvSpPr/>
          <p:nvPr userDrawn="1"/>
        </p:nvSpPr>
        <p:spPr>
          <a:xfrm>
            <a:off x="11546358" y="6337056"/>
            <a:ext cx="374940" cy="374940"/>
          </a:xfrm>
          <a:prstGeom prst="arc">
            <a:avLst>
              <a:gd name="adj1" fmla="val 17411517"/>
              <a:gd name="adj2" fmla="val 12169790"/>
            </a:avLst>
          </a:prstGeom>
          <a:ln w="19050" cap="rnd">
            <a:solidFill>
              <a:srgbClr val="FFFFFF"/>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7" name="Arc 16">
            <a:extLst>
              <a:ext uri="{FF2B5EF4-FFF2-40B4-BE49-F238E27FC236}">
                <a16:creationId xmlns:a16="http://schemas.microsoft.com/office/drawing/2014/main" id="{7AED6751-811A-4B6A-BFDC-BC5B375D0BCA}"/>
              </a:ext>
            </a:extLst>
          </p:cNvPr>
          <p:cNvSpPr/>
          <p:nvPr userDrawn="1"/>
        </p:nvSpPr>
        <p:spPr>
          <a:xfrm>
            <a:off x="11546358" y="6337056"/>
            <a:ext cx="374940" cy="374940"/>
          </a:xfrm>
          <a:prstGeom prst="arc">
            <a:avLst>
              <a:gd name="adj1" fmla="val 12999581"/>
              <a:gd name="adj2" fmla="val 16615108"/>
            </a:avLst>
          </a:prstGeom>
          <a:ln w="19050" cap="rnd">
            <a:solidFill>
              <a:schemeClr val="bg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6" name="Rectangle 5">
            <a:extLst>
              <a:ext uri="{FF2B5EF4-FFF2-40B4-BE49-F238E27FC236}">
                <a16:creationId xmlns:a16="http://schemas.microsoft.com/office/drawing/2014/main" id="{F7BD9448-16B9-4F50-9260-479DE287A144}"/>
              </a:ext>
            </a:extLst>
          </p:cNvPr>
          <p:cNvSpPr/>
          <p:nvPr userDrawn="1"/>
        </p:nvSpPr>
        <p:spPr>
          <a:xfrm>
            <a:off x="3047680" y="6387868"/>
            <a:ext cx="7394817" cy="369332"/>
          </a:xfrm>
          <a:prstGeom prst="rect">
            <a:avLst/>
          </a:prstGeom>
        </p:spPr>
        <p:txBody>
          <a:bodyPr wrap="square" lIns="0" tIns="0" rIns="0" bIns="0">
            <a:spAutoFit/>
          </a:bodyPr>
          <a:lstStyle/>
          <a:p>
            <a:pPr>
              <a:spcAft>
                <a:spcPts val="0"/>
              </a:spcAft>
            </a:pPr>
            <a:r>
              <a:rPr lang="en-GB" sz="800" b="1" dirty="0">
                <a:solidFill>
                  <a:schemeClr val="tx1"/>
                </a:solidFill>
                <a:effectLst/>
                <a:latin typeface="Calibri" panose="020F0502020204030204" pitchFamily="34" charset="0"/>
                <a:ea typeface="Calibri" panose="020F0502020204030204" pitchFamily="34" charset="0"/>
              </a:rPr>
              <a:t>All.Can is a multi-stakeholder initiative involving patient, clinical, academic and industry experts as well as policymakers. We aim to help define better solutions for sustainable cancer care and improve patient outcomes in the future. The All.Can initiative is made possible with financial support from Bristol-Myers Squibb (main sponsor), Amgen, MSD and Johnson &amp; Johnson (sponsors) and Varian (contributor), with additional non-financial support from Intacare and </a:t>
            </a:r>
            <a:r>
              <a:rPr lang="en-GB" sz="800" b="1" dirty="0" err="1">
                <a:solidFill>
                  <a:schemeClr val="tx1"/>
                </a:solidFill>
                <a:effectLst/>
                <a:latin typeface="Calibri" panose="020F0502020204030204" pitchFamily="34" charset="0"/>
                <a:ea typeface="Calibri" panose="020F0502020204030204" pitchFamily="34" charset="0"/>
              </a:rPr>
              <a:t>GoingsOn</a:t>
            </a:r>
            <a:r>
              <a:rPr lang="en-GB" sz="800" b="1" dirty="0">
                <a:solidFill>
                  <a:schemeClr val="tx1"/>
                </a:solidFill>
                <a:effectLst/>
                <a:latin typeface="Calibri" panose="020F0502020204030204" pitchFamily="34" charset="0"/>
                <a:ea typeface="Calibri" panose="020F0502020204030204" pitchFamily="34" charset="0"/>
              </a:rPr>
              <a:t>. </a:t>
            </a:r>
          </a:p>
        </p:txBody>
      </p:sp>
      <p:sp>
        <p:nvSpPr>
          <p:cNvPr id="2" name="Rectangle 1">
            <a:extLst>
              <a:ext uri="{FF2B5EF4-FFF2-40B4-BE49-F238E27FC236}">
                <a16:creationId xmlns:a16="http://schemas.microsoft.com/office/drawing/2014/main" id="{43C69517-40D7-4A94-A52A-EF7F67D42EC1}"/>
              </a:ext>
            </a:extLst>
          </p:cNvPr>
          <p:cNvSpPr/>
          <p:nvPr userDrawn="1"/>
        </p:nvSpPr>
        <p:spPr>
          <a:xfrm>
            <a:off x="0" y="0"/>
            <a:ext cx="12192000" cy="61658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923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2912" y="441326"/>
            <a:ext cx="11306175" cy="1052938"/>
          </a:xfrm>
          <a:prstGeom prst="rect">
            <a:avLst/>
          </a:prstGeom>
        </p:spPr>
        <p:txBody>
          <a:bodyPr vert="horz" lIns="0" tIns="0" rIns="0" bIns="0" rtlCol="0" anchor="t">
            <a:noAutofit/>
          </a:bodyPr>
          <a:lstStyle/>
          <a:p>
            <a:r>
              <a:rPr lang="en-US" dirty="0"/>
              <a:t>Click to edit Master </a:t>
            </a:r>
            <a:br>
              <a:rPr lang="en-US" dirty="0"/>
            </a:br>
            <a:r>
              <a:rPr lang="en-US" dirty="0"/>
              <a:t>title style</a:t>
            </a:r>
          </a:p>
        </p:txBody>
      </p:sp>
      <p:sp>
        <p:nvSpPr>
          <p:cNvPr id="3" name="Text Placeholder 2"/>
          <p:cNvSpPr>
            <a:spLocks noGrp="1"/>
          </p:cNvSpPr>
          <p:nvPr>
            <p:ph type="body" idx="1"/>
          </p:nvPr>
        </p:nvSpPr>
        <p:spPr>
          <a:xfrm>
            <a:off x="442913" y="1730670"/>
            <a:ext cx="11306175" cy="443518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4A520D8C-45CA-4822-8357-436FB2277D7A}"/>
              </a:ext>
            </a:extLst>
          </p:cNvPr>
          <p:cNvSpPr txBox="1"/>
          <p:nvPr userDrawn="1"/>
        </p:nvSpPr>
        <p:spPr>
          <a:xfrm>
            <a:off x="11477269" y="6416804"/>
            <a:ext cx="513119" cy="215444"/>
          </a:xfrm>
          <a:prstGeom prst="rect">
            <a:avLst/>
          </a:prstGeom>
          <a:noFill/>
        </p:spPr>
        <p:txBody>
          <a:bodyPr wrap="square" lIns="0" tIns="0" rIns="0" bIns="0" rtlCol="0">
            <a:spAutoFit/>
          </a:bodyPr>
          <a:lstStyle/>
          <a:p>
            <a:pPr algn="ctr"/>
            <a:fld id="{07531558-5E65-4EEF-83C8-19F2397C016C}" type="slidenum">
              <a:rPr lang="en-GB" sz="1400" b="1" smtClean="0"/>
              <a:pPr algn="ctr"/>
              <a:t>‹#›</a:t>
            </a:fld>
            <a:endParaRPr lang="en-GB" sz="1400" b="1" dirty="0"/>
          </a:p>
        </p:txBody>
      </p:sp>
    </p:spTree>
    <p:extLst>
      <p:ext uri="{BB962C8B-B14F-4D97-AF65-F5344CB8AC3E}">
        <p14:creationId xmlns:p14="http://schemas.microsoft.com/office/powerpoint/2010/main" val="953973063"/>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64" r:id="rId3"/>
    <p:sldLayoutId id="2147483663"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3600" b="1" i="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000" b="0" i="0" kern="1200">
          <a:solidFill>
            <a:srgbClr val="150427"/>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000" b="0" i="0" kern="1200">
          <a:solidFill>
            <a:srgbClr val="150427"/>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b="0" i="0" kern="1200">
          <a:solidFill>
            <a:srgbClr val="150427"/>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2000" b="0" i="0" kern="1200">
          <a:solidFill>
            <a:srgbClr val="150427"/>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2000" b="0" i="0" kern="1200">
          <a:solidFill>
            <a:srgbClr val="150427"/>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79" userDrawn="1">
          <p15:clr>
            <a:srgbClr val="F26B43"/>
          </p15:clr>
        </p15:guide>
        <p15:guide id="2" pos="1980" userDrawn="1">
          <p15:clr>
            <a:srgbClr val="F26B43"/>
          </p15:clr>
        </p15:guide>
        <p15:guide id="3" pos="2094" userDrawn="1">
          <p15:clr>
            <a:srgbClr val="F26B43"/>
          </p15:clr>
        </p15:guide>
        <p15:guide id="4" pos="3772" userDrawn="1">
          <p15:clr>
            <a:srgbClr val="F26B43"/>
          </p15:clr>
        </p15:guide>
        <p15:guide id="5" pos="3885" userDrawn="1">
          <p15:clr>
            <a:srgbClr val="F26B43"/>
          </p15:clr>
        </p15:guide>
        <p15:guide id="6" pos="5586" userDrawn="1">
          <p15:clr>
            <a:srgbClr val="F26B43"/>
          </p15:clr>
        </p15:guide>
        <p15:guide id="7" pos="5700" userDrawn="1">
          <p15:clr>
            <a:srgbClr val="F26B43"/>
          </p15:clr>
        </p15:guide>
        <p15:guide id="8" pos="7401" userDrawn="1">
          <p15:clr>
            <a:srgbClr val="F26B43"/>
          </p15:clr>
        </p15:guide>
        <p15:guide id="9" orient="horz" pos="278" userDrawn="1">
          <p15:clr>
            <a:srgbClr val="F26B43"/>
          </p15:clr>
        </p15:guide>
        <p15:guide id="10" orient="horz" pos="1457" userDrawn="1">
          <p15:clr>
            <a:srgbClr val="F26B43"/>
          </p15:clr>
        </p15:guide>
        <p15:guide id="11" orient="horz" pos="1570" userDrawn="1">
          <p15:clr>
            <a:srgbClr val="F26B43"/>
          </p15:clr>
        </p15:guide>
        <p15:guide id="12" orient="horz" pos="2750" userDrawn="1">
          <p15:clr>
            <a:srgbClr val="F26B43"/>
          </p15:clr>
        </p15:guide>
        <p15:guide id="13" orient="horz" pos="2863" userDrawn="1">
          <p15:clr>
            <a:srgbClr val="F26B43"/>
          </p15:clr>
        </p15:guide>
        <p15:guide id="14" orient="horz" pos="3884" userDrawn="1">
          <p15:clr>
            <a:srgbClr val="F26B43"/>
          </p15:clr>
        </p15:guide>
        <p15:guide id="15" orient="horz" pos="4020" userDrawn="1">
          <p15:clr>
            <a:srgbClr val="F26B43"/>
          </p15:clr>
        </p15:guide>
        <p15:guide id="16" pos="34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41.emf"/><Relationship Id="rId4" Type="http://schemas.openxmlformats.org/officeDocument/2006/relationships/image" Target="../media/image40.e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g"/><Relationship Id="rId18" Type="http://schemas.openxmlformats.org/officeDocument/2006/relationships/image" Target="../media/image26.png"/><Relationship Id="rId3" Type="http://schemas.openxmlformats.org/officeDocument/2006/relationships/image" Target="../media/image11.png"/><Relationship Id="rId21" Type="http://schemas.openxmlformats.org/officeDocument/2006/relationships/image" Target="../media/image29.jpg"/><Relationship Id="rId7" Type="http://schemas.openxmlformats.org/officeDocument/2006/relationships/image" Target="../media/image15.jpe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jpg"/><Relationship Id="rId2" Type="http://schemas.openxmlformats.org/officeDocument/2006/relationships/notesSlide" Target="../notesSlides/notesSlide4.xml"/><Relationship Id="rId16" Type="http://schemas.openxmlformats.org/officeDocument/2006/relationships/image" Target="../media/image24.png"/><Relationship Id="rId20" Type="http://schemas.openxmlformats.org/officeDocument/2006/relationships/image" Target="../media/image28.tiff"/><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jpeg"/><Relationship Id="rId24" Type="http://schemas.openxmlformats.org/officeDocument/2006/relationships/image" Target="../media/image32.png"/><Relationship Id="rId5" Type="http://schemas.openxmlformats.org/officeDocument/2006/relationships/image" Target="../media/image13.png"/><Relationship Id="rId15" Type="http://schemas.openxmlformats.org/officeDocument/2006/relationships/image" Target="../media/image23.tif"/><Relationship Id="rId23" Type="http://schemas.openxmlformats.org/officeDocument/2006/relationships/image" Target="../media/image31.png"/><Relationship Id="rId10" Type="http://schemas.openxmlformats.org/officeDocument/2006/relationships/image" Target="../media/image18.emf"/><Relationship Id="rId19" Type="http://schemas.openxmlformats.org/officeDocument/2006/relationships/image" Target="../media/image27.emf"/><Relationship Id="rId4" Type="http://schemas.openxmlformats.org/officeDocument/2006/relationships/image" Target="../media/image12.jpg"/><Relationship Id="rId9" Type="http://schemas.openxmlformats.org/officeDocument/2006/relationships/image" Target="../media/image17.png"/><Relationship Id="rId14" Type="http://schemas.openxmlformats.org/officeDocument/2006/relationships/image" Target="../media/image22.emf"/><Relationship Id="rId22"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B9F6C-BC40-431C-9E7A-BCFD4AF25CF2}"/>
              </a:ext>
            </a:extLst>
          </p:cNvPr>
          <p:cNvSpPr>
            <a:spLocks noGrp="1"/>
          </p:cNvSpPr>
          <p:nvPr>
            <p:ph type="title"/>
          </p:nvPr>
        </p:nvSpPr>
        <p:spPr>
          <a:xfrm>
            <a:off x="546100" y="2320305"/>
            <a:ext cx="10801350" cy="1667027"/>
          </a:xfrm>
        </p:spPr>
        <p:txBody>
          <a:bodyPr/>
          <a:lstStyle/>
          <a:p>
            <a:r>
              <a:rPr lang="en-GB" dirty="0"/>
              <a:t>All.Can at</a:t>
            </a:r>
            <a:br>
              <a:rPr lang="en-GB" dirty="0"/>
            </a:br>
            <a:r>
              <a:rPr lang="en-GB" dirty="0"/>
              <a:t>European Health Forum Gastein</a:t>
            </a:r>
            <a:br>
              <a:rPr lang="en-GB" dirty="0"/>
            </a:br>
            <a:endParaRPr lang="en-GB" dirty="0"/>
          </a:p>
        </p:txBody>
      </p:sp>
      <p:sp>
        <p:nvSpPr>
          <p:cNvPr id="3" name="Text Placeholder 2">
            <a:extLst>
              <a:ext uri="{FF2B5EF4-FFF2-40B4-BE49-F238E27FC236}">
                <a16:creationId xmlns:a16="http://schemas.microsoft.com/office/drawing/2014/main" id="{15C5E370-F529-4FB5-BDF1-93D02AE766B0}"/>
              </a:ext>
            </a:extLst>
          </p:cNvPr>
          <p:cNvSpPr>
            <a:spLocks noGrp="1"/>
          </p:cNvSpPr>
          <p:nvPr>
            <p:ph type="body" idx="1"/>
          </p:nvPr>
        </p:nvSpPr>
        <p:spPr>
          <a:xfrm>
            <a:off x="546100" y="3573494"/>
            <a:ext cx="10801350" cy="1544637"/>
          </a:xfrm>
        </p:spPr>
        <p:txBody>
          <a:bodyPr/>
          <a:lstStyle/>
          <a:p>
            <a:r>
              <a:rPr lang="en-GB" dirty="0"/>
              <a:t>Patient insights for sustainable care – </a:t>
            </a:r>
            <a:br>
              <a:rPr lang="en-GB" dirty="0"/>
            </a:br>
            <a:r>
              <a:rPr lang="en-US" b="0" dirty="0"/>
              <a:t>improving efficiency in care for all</a:t>
            </a:r>
            <a:endParaRPr lang="en-GB" b="0" dirty="0"/>
          </a:p>
        </p:txBody>
      </p:sp>
      <p:cxnSp>
        <p:nvCxnSpPr>
          <p:cNvPr id="5" name="Straight Connector 4">
            <a:extLst>
              <a:ext uri="{FF2B5EF4-FFF2-40B4-BE49-F238E27FC236}">
                <a16:creationId xmlns:a16="http://schemas.microsoft.com/office/drawing/2014/main" id="{7C95D2FB-51BD-4521-A3C5-BE6A08566A12}"/>
              </a:ext>
            </a:extLst>
          </p:cNvPr>
          <p:cNvCxnSpPr/>
          <p:nvPr/>
        </p:nvCxnSpPr>
        <p:spPr>
          <a:xfrm>
            <a:off x="546099" y="2066472"/>
            <a:ext cx="7357533"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14277F7-E101-4C29-97A7-81F335421CA0}"/>
              </a:ext>
            </a:extLst>
          </p:cNvPr>
          <p:cNvSpPr/>
          <p:nvPr/>
        </p:nvSpPr>
        <p:spPr>
          <a:xfrm>
            <a:off x="546100" y="1010893"/>
            <a:ext cx="7357532" cy="646331"/>
          </a:xfrm>
          <a:prstGeom prst="rect">
            <a:avLst/>
          </a:prstGeom>
        </p:spPr>
        <p:txBody>
          <a:bodyPr wrap="square">
            <a:spAutoFit/>
          </a:bodyPr>
          <a:lstStyle/>
          <a:p>
            <a:pPr lvl="0"/>
            <a:r>
              <a:rPr lang="en-US" sz="3600" b="1" dirty="0">
                <a:solidFill>
                  <a:schemeClr val="bg1"/>
                </a:solidFill>
                <a:latin typeface="+mn-lt"/>
              </a:rPr>
              <a:t>All.Can</a:t>
            </a:r>
          </a:p>
        </p:txBody>
      </p:sp>
      <p:sp>
        <p:nvSpPr>
          <p:cNvPr id="7" name="Rectangle 6">
            <a:extLst>
              <a:ext uri="{FF2B5EF4-FFF2-40B4-BE49-F238E27FC236}">
                <a16:creationId xmlns:a16="http://schemas.microsoft.com/office/drawing/2014/main" id="{C7F31694-E978-46FC-B8A3-522B8B87CF8C}"/>
              </a:ext>
            </a:extLst>
          </p:cNvPr>
          <p:cNvSpPr/>
          <p:nvPr/>
        </p:nvSpPr>
        <p:spPr>
          <a:xfrm>
            <a:off x="546100" y="1631572"/>
            <a:ext cx="7357531" cy="369332"/>
          </a:xfrm>
          <a:prstGeom prst="rect">
            <a:avLst/>
          </a:prstGeom>
        </p:spPr>
        <p:txBody>
          <a:bodyPr wrap="square">
            <a:spAutoFit/>
          </a:bodyPr>
          <a:lstStyle/>
          <a:p>
            <a:pPr lvl="0"/>
            <a:r>
              <a:rPr lang="en-US" sz="1800" dirty="0">
                <a:solidFill>
                  <a:schemeClr val="bg1"/>
                </a:solidFill>
                <a:latin typeface="+mn-lt"/>
              </a:rPr>
              <a:t>Changing cancer care together</a:t>
            </a:r>
          </a:p>
        </p:txBody>
      </p:sp>
      <p:sp>
        <p:nvSpPr>
          <p:cNvPr id="8" name="Text Placeholder 2">
            <a:extLst>
              <a:ext uri="{FF2B5EF4-FFF2-40B4-BE49-F238E27FC236}">
                <a16:creationId xmlns:a16="http://schemas.microsoft.com/office/drawing/2014/main" id="{CA8F141D-41F8-443E-A40D-2E47B14FABB1}"/>
              </a:ext>
            </a:extLst>
          </p:cNvPr>
          <p:cNvSpPr txBox="1">
            <a:spLocks/>
          </p:cNvSpPr>
          <p:nvPr/>
        </p:nvSpPr>
        <p:spPr>
          <a:xfrm>
            <a:off x="546100" y="5226428"/>
            <a:ext cx="10801350" cy="1544637"/>
          </a:xfrm>
          <a:prstGeom prst="rect">
            <a:avLst/>
          </a:prstGeom>
        </p:spPr>
        <p:txBody>
          <a:bodyPr vert="horz" lIns="0" tIns="45720" rIns="0" bIns="45720" rtlCol="0">
            <a:normAutofit/>
          </a:bodyPr>
          <a:lstStyle>
            <a:lvl1pPr marL="0" indent="0" algn="l" defTabSz="914400" rtl="0" eaLnBrk="1" latinLnBrk="0" hangingPunct="1">
              <a:lnSpc>
                <a:spcPct val="90000"/>
              </a:lnSpc>
              <a:spcBef>
                <a:spcPts val="1000"/>
              </a:spcBef>
              <a:buFont typeface="Arial"/>
              <a:buNone/>
              <a:defRPr sz="2400" b="1" i="0" kern="1200">
                <a:solidFill>
                  <a:srgbClr val="FBBE5E"/>
                </a:solidFill>
                <a:latin typeface="Calibri" panose="020F0502020204030204" pitchFamily="34" charset="0"/>
                <a:ea typeface="Calibri" panose="020F0502020204030204" pitchFamily="34" charset="0"/>
                <a:cs typeface="Calibri" panose="020F0502020204030204" pitchFamily="34" charset="0"/>
              </a:defRPr>
            </a:lvl1pPr>
            <a:lvl2pPr marL="457200" indent="0" algn="l" defTabSz="914400" rtl="0" eaLnBrk="1" latinLnBrk="0" hangingPunct="1">
              <a:lnSpc>
                <a:spcPct val="90000"/>
              </a:lnSpc>
              <a:spcBef>
                <a:spcPts val="500"/>
              </a:spcBef>
              <a:buFont typeface="Arial"/>
              <a:buNone/>
              <a:defRPr sz="2000" b="0" i="0" kern="120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2pPr>
            <a:lvl3pPr marL="914400" indent="0" algn="l" defTabSz="914400" rtl="0" eaLnBrk="1" latinLnBrk="0" hangingPunct="1">
              <a:lnSpc>
                <a:spcPct val="90000"/>
              </a:lnSpc>
              <a:spcBef>
                <a:spcPts val="500"/>
              </a:spcBef>
              <a:buFont typeface="Arial"/>
              <a:buNone/>
              <a:defRPr sz="1800" b="0" i="0" kern="120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3pPr>
            <a:lvl4pPr marL="1371600" indent="0" algn="l" defTabSz="914400" rtl="0" eaLnBrk="1" latinLnBrk="0" hangingPunct="1">
              <a:lnSpc>
                <a:spcPct val="90000"/>
              </a:lnSpc>
              <a:spcBef>
                <a:spcPts val="500"/>
              </a:spcBef>
              <a:buFont typeface="Arial"/>
              <a:buNone/>
              <a:defRPr sz="1600" b="0" i="0" kern="120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4pPr>
            <a:lvl5pPr marL="1828800" indent="0" algn="l" defTabSz="914400" rtl="0" eaLnBrk="1" latinLnBrk="0" hangingPunct="1">
              <a:lnSpc>
                <a:spcPct val="90000"/>
              </a:lnSpc>
              <a:spcBef>
                <a:spcPts val="500"/>
              </a:spcBef>
              <a:buFont typeface="Arial"/>
              <a:buNone/>
              <a:defRPr sz="1600" b="0" i="0" kern="120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sz="2000" b="0" dirty="0"/>
              <a:t>Thursday, 4 October 2018</a:t>
            </a:r>
            <a:br>
              <a:rPr lang="en-GB" sz="2000" b="0" dirty="0"/>
            </a:br>
            <a:r>
              <a:rPr lang="en-GB" sz="2000" b="0" dirty="0"/>
              <a:t>9.00–11.30</a:t>
            </a:r>
            <a:endParaRPr lang="en-GB" sz="2000" dirty="0"/>
          </a:p>
        </p:txBody>
      </p:sp>
      <p:sp>
        <p:nvSpPr>
          <p:cNvPr id="9" name="Text Placeholder 2">
            <a:extLst>
              <a:ext uri="{FF2B5EF4-FFF2-40B4-BE49-F238E27FC236}">
                <a16:creationId xmlns:a16="http://schemas.microsoft.com/office/drawing/2014/main" id="{20187E0B-0324-4676-B51B-237C4D283AE3}"/>
              </a:ext>
            </a:extLst>
          </p:cNvPr>
          <p:cNvSpPr txBox="1">
            <a:spLocks/>
          </p:cNvSpPr>
          <p:nvPr/>
        </p:nvSpPr>
        <p:spPr>
          <a:xfrm>
            <a:off x="546100" y="4492631"/>
            <a:ext cx="10801350" cy="1544637"/>
          </a:xfrm>
          <a:prstGeom prst="rect">
            <a:avLst/>
          </a:prstGeom>
        </p:spPr>
        <p:txBody>
          <a:bodyPr vert="horz" lIns="0" tIns="45720" rIns="0" bIns="45720" rtlCol="0">
            <a:normAutofit/>
          </a:bodyPr>
          <a:lstStyle>
            <a:lvl1pPr marL="0" indent="0" algn="l" defTabSz="914400" rtl="0" eaLnBrk="1" latinLnBrk="0" hangingPunct="1">
              <a:lnSpc>
                <a:spcPct val="90000"/>
              </a:lnSpc>
              <a:spcBef>
                <a:spcPts val="1000"/>
              </a:spcBef>
              <a:buFont typeface="Arial"/>
              <a:buNone/>
              <a:defRPr sz="2400" b="1" i="0" kern="1200">
                <a:solidFill>
                  <a:srgbClr val="FBBE5E"/>
                </a:solidFill>
                <a:latin typeface="Calibri" panose="020F0502020204030204" pitchFamily="34" charset="0"/>
                <a:ea typeface="Calibri" panose="020F0502020204030204" pitchFamily="34" charset="0"/>
                <a:cs typeface="Calibri" panose="020F0502020204030204" pitchFamily="34" charset="0"/>
              </a:defRPr>
            </a:lvl1pPr>
            <a:lvl2pPr marL="457200" indent="0" algn="l" defTabSz="914400" rtl="0" eaLnBrk="1" latinLnBrk="0" hangingPunct="1">
              <a:lnSpc>
                <a:spcPct val="90000"/>
              </a:lnSpc>
              <a:spcBef>
                <a:spcPts val="500"/>
              </a:spcBef>
              <a:buFont typeface="Arial"/>
              <a:buNone/>
              <a:defRPr sz="2000" b="0" i="0" kern="120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2pPr>
            <a:lvl3pPr marL="914400" indent="0" algn="l" defTabSz="914400" rtl="0" eaLnBrk="1" latinLnBrk="0" hangingPunct="1">
              <a:lnSpc>
                <a:spcPct val="90000"/>
              </a:lnSpc>
              <a:spcBef>
                <a:spcPts val="500"/>
              </a:spcBef>
              <a:buFont typeface="Arial"/>
              <a:buNone/>
              <a:defRPr sz="1800" b="0" i="0" kern="120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3pPr>
            <a:lvl4pPr marL="1371600" indent="0" algn="l" defTabSz="914400" rtl="0" eaLnBrk="1" latinLnBrk="0" hangingPunct="1">
              <a:lnSpc>
                <a:spcPct val="90000"/>
              </a:lnSpc>
              <a:spcBef>
                <a:spcPts val="500"/>
              </a:spcBef>
              <a:buFont typeface="Arial"/>
              <a:buNone/>
              <a:defRPr sz="1600" b="0" i="0" kern="120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4pPr>
            <a:lvl5pPr marL="1828800" indent="0" algn="l" defTabSz="914400" rtl="0" eaLnBrk="1" latinLnBrk="0" hangingPunct="1">
              <a:lnSpc>
                <a:spcPct val="90000"/>
              </a:lnSpc>
              <a:spcBef>
                <a:spcPts val="500"/>
              </a:spcBef>
              <a:buFont typeface="Arial"/>
              <a:buNone/>
              <a:defRPr sz="1600" b="0" i="0" kern="120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GB" dirty="0">
                <a:solidFill>
                  <a:schemeClr val="accent1"/>
                </a:solidFill>
              </a:rPr>
              <a:t>#PatientInsights</a:t>
            </a:r>
            <a:endParaRPr lang="en-GB" b="0" dirty="0">
              <a:solidFill>
                <a:schemeClr val="accent1"/>
              </a:solidFill>
            </a:endParaRPr>
          </a:p>
        </p:txBody>
      </p:sp>
    </p:spTree>
    <p:extLst>
      <p:ext uri="{BB962C8B-B14F-4D97-AF65-F5344CB8AC3E}">
        <p14:creationId xmlns:p14="http://schemas.microsoft.com/office/powerpoint/2010/main" val="3093701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7E01C8B-C0C2-413E-983D-814F457E999A}"/>
              </a:ext>
            </a:extLst>
          </p:cNvPr>
          <p:cNvPicPr>
            <a:picLocks noGrp="1" noChangeAspect="1"/>
          </p:cNvPicPr>
          <p:nvPr>
            <p:ph idx="1"/>
          </p:nvPr>
        </p:nvPicPr>
        <p:blipFill>
          <a:blip r:embed="rId3"/>
          <a:stretch>
            <a:fillRect/>
          </a:stretch>
        </p:blipFill>
        <p:spPr>
          <a:xfrm>
            <a:off x="1499468" y="1027965"/>
            <a:ext cx="9193064" cy="5171099"/>
          </a:xfrm>
          <a:prstGeom prst="rect">
            <a:avLst/>
          </a:prstGeom>
        </p:spPr>
      </p:pic>
      <p:sp>
        <p:nvSpPr>
          <p:cNvPr id="6" name="Title 5">
            <a:extLst>
              <a:ext uri="{FF2B5EF4-FFF2-40B4-BE49-F238E27FC236}">
                <a16:creationId xmlns:a16="http://schemas.microsoft.com/office/drawing/2014/main" id="{C56A0FE5-4E92-4CFC-8B48-D62F3A129727}"/>
              </a:ext>
            </a:extLst>
          </p:cNvPr>
          <p:cNvSpPr>
            <a:spLocks noGrp="1"/>
          </p:cNvSpPr>
          <p:nvPr>
            <p:ph type="title"/>
          </p:nvPr>
        </p:nvSpPr>
        <p:spPr>
          <a:xfrm>
            <a:off x="442912" y="441325"/>
            <a:ext cx="9914426" cy="911225"/>
          </a:xfrm>
        </p:spPr>
        <p:txBody>
          <a:bodyPr/>
          <a:lstStyle/>
          <a:p>
            <a:r>
              <a:rPr lang="en-GB" dirty="0"/>
              <a:t>Real quotes collected in the All.Can patient survey </a:t>
            </a:r>
          </a:p>
        </p:txBody>
      </p:sp>
      <p:sp>
        <p:nvSpPr>
          <p:cNvPr id="7" name="Action Button: Go Forward or Next 6">
            <a:hlinkClick r:id="" action="ppaction://hlinkshowjump?jump=nextslide" highlightClick="1"/>
            <a:extLst>
              <a:ext uri="{FF2B5EF4-FFF2-40B4-BE49-F238E27FC236}">
                <a16:creationId xmlns:a16="http://schemas.microsoft.com/office/drawing/2014/main" id="{C144D2C4-C8EF-4A2C-AB2A-7B838D7C07BC}"/>
              </a:ext>
            </a:extLst>
          </p:cNvPr>
          <p:cNvSpPr/>
          <p:nvPr/>
        </p:nvSpPr>
        <p:spPr>
          <a:xfrm>
            <a:off x="1805009" y="4968905"/>
            <a:ext cx="1577789" cy="1013010"/>
          </a:xfrm>
          <a:prstGeom prst="actionButtonForwardNext">
            <a:avLst/>
          </a:prstGeom>
          <a:solidFill>
            <a:schemeClr val="bg2">
              <a:lumMod val="90000"/>
            </a:schemeClr>
          </a:solidFill>
          <a:ln w="28575" cap="rnd">
            <a:solidFill>
              <a:schemeClr val="accent5"/>
            </a:solidFill>
            <a:prstDash val="solid"/>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743241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3">
            <a:extLst>
              <a:ext uri="{FF2B5EF4-FFF2-40B4-BE49-F238E27FC236}">
                <a16:creationId xmlns:a16="http://schemas.microsoft.com/office/drawing/2014/main" id="{FF4CCFD8-4D83-4D35-A63E-D30750D6A35D}"/>
              </a:ext>
            </a:extLst>
          </p:cNvPr>
          <p:cNvSpPr/>
          <p:nvPr/>
        </p:nvSpPr>
        <p:spPr bwMode="gray">
          <a:xfrm>
            <a:off x="1020757" y="1344084"/>
            <a:ext cx="5207304" cy="1152478"/>
          </a:xfrm>
          <a:prstGeom prst="roundRect">
            <a:avLst>
              <a:gd name="adj" fmla="val 3142"/>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324000" tIns="108000" rIns="144000" bIns="108000" rtlCol="0" anchor="t">
            <a:spAutoFit/>
          </a:bodyPr>
          <a:lstStyle/>
          <a:p>
            <a:pPr>
              <a:spcBef>
                <a:spcPts val="600"/>
              </a:spcBef>
              <a:buClr>
                <a:schemeClr val="tx1"/>
              </a:buClr>
            </a:pPr>
            <a:r>
              <a:rPr lang="en-GB" sz="2000" dirty="0">
                <a:solidFill>
                  <a:schemeClr val="tx2"/>
                </a:solidFill>
              </a:rPr>
              <a:t>‘During the whole of your cancer care </a:t>
            </a:r>
            <a:br>
              <a:rPr lang="en-GB" sz="2000" dirty="0">
                <a:solidFill>
                  <a:schemeClr val="tx2"/>
                </a:solidFill>
              </a:rPr>
            </a:br>
            <a:r>
              <a:rPr lang="en-GB" sz="2000" dirty="0">
                <a:solidFill>
                  <a:schemeClr val="tx2"/>
                </a:solidFill>
              </a:rPr>
              <a:t>and treatment, where do you feel there was most inefficiency?’</a:t>
            </a:r>
          </a:p>
        </p:txBody>
      </p:sp>
      <p:sp>
        <p:nvSpPr>
          <p:cNvPr id="30" name="Oval 29"/>
          <p:cNvSpPr/>
          <p:nvPr/>
        </p:nvSpPr>
        <p:spPr bwMode="gray">
          <a:xfrm>
            <a:off x="5723670" y="1417462"/>
            <a:ext cx="1040507" cy="1040507"/>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FF121AC1-5218-41AF-BC06-FF3361D2A591}"/>
              </a:ext>
            </a:extLst>
          </p:cNvPr>
          <p:cNvSpPr>
            <a:spLocks noGrp="1"/>
          </p:cNvSpPr>
          <p:nvPr>
            <p:ph type="title"/>
          </p:nvPr>
        </p:nvSpPr>
        <p:spPr>
          <a:xfrm>
            <a:off x="442913" y="441325"/>
            <a:ext cx="9008818" cy="911225"/>
          </a:xfrm>
        </p:spPr>
        <p:txBody>
          <a:bodyPr/>
          <a:lstStyle/>
          <a:p>
            <a:r>
              <a:rPr lang="en-US" sz="1800" i="1" dirty="0">
                <a:solidFill>
                  <a:schemeClr val="accent2"/>
                </a:solidFill>
              </a:rPr>
              <a:t>Interim findings</a:t>
            </a:r>
            <a:br>
              <a:rPr lang="en-US" sz="1800" i="1" dirty="0">
                <a:solidFill>
                  <a:srgbClr val="45BDD0"/>
                </a:solidFill>
              </a:rPr>
            </a:br>
            <a:r>
              <a:rPr lang="en-US" dirty="0"/>
              <a:t>Where does inefficiency occur most for patients? </a:t>
            </a:r>
            <a:endParaRPr lang="en-GB" dirty="0"/>
          </a:p>
        </p:txBody>
      </p:sp>
      <p:grpSp>
        <p:nvGrpSpPr>
          <p:cNvPr id="32" name="Group 31"/>
          <p:cNvGrpSpPr/>
          <p:nvPr/>
        </p:nvGrpSpPr>
        <p:grpSpPr bwMode="gray">
          <a:xfrm>
            <a:off x="5820479" y="1446185"/>
            <a:ext cx="890462" cy="932430"/>
            <a:chOff x="8283585" y="919677"/>
            <a:chExt cx="890462" cy="932430"/>
          </a:xfrm>
        </p:grpSpPr>
        <p:grpSp>
          <p:nvGrpSpPr>
            <p:cNvPr id="33" name="Group 32"/>
            <p:cNvGrpSpPr/>
            <p:nvPr/>
          </p:nvGrpSpPr>
          <p:grpSpPr bwMode="gray">
            <a:xfrm>
              <a:off x="8283585" y="919677"/>
              <a:ext cx="890462" cy="932430"/>
              <a:chOff x="8283585" y="919677"/>
              <a:chExt cx="890462" cy="932430"/>
            </a:xfrm>
          </p:grpSpPr>
          <p:sp>
            <p:nvSpPr>
              <p:cNvPr id="35" name="Oval 34">
                <a:extLst>
                  <a:ext uri="{FF2B5EF4-FFF2-40B4-BE49-F238E27FC236}">
                    <a16:creationId xmlns:a16="http://schemas.microsoft.com/office/drawing/2014/main" id="{C7B70BC6-D373-47AF-8E3F-0D204EFAADFB}"/>
                  </a:ext>
                </a:extLst>
              </p:cNvPr>
              <p:cNvSpPr/>
              <p:nvPr/>
            </p:nvSpPr>
            <p:spPr bwMode="gray">
              <a:xfrm rot="20266948">
                <a:off x="8283585" y="919677"/>
                <a:ext cx="890461" cy="890463"/>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Arc 35">
                <a:extLst>
                  <a:ext uri="{FF2B5EF4-FFF2-40B4-BE49-F238E27FC236}">
                    <a16:creationId xmlns:a16="http://schemas.microsoft.com/office/drawing/2014/main" id="{A52BB2EC-0AA2-46D5-9512-78BF76D7FB00}"/>
                  </a:ext>
                </a:extLst>
              </p:cNvPr>
              <p:cNvSpPr/>
              <p:nvPr/>
            </p:nvSpPr>
            <p:spPr bwMode="gray">
              <a:xfrm rot="20266948">
                <a:off x="8283586" y="961644"/>
                <a:ext cx="890461" cy="890463"/>
              </a:xfrm>
              <a:prstGeom prst="arc">
                <a:avLst>
                  <a:gd name="adj1" fmla="val 17411517"/>
                  <a:gd name="adj2" fmla="val 12169790"/>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sp>
          <p:nvSpPr>
            <p:cNvPr id="34" name="Arc 33">
              <a:extLst>
                <a:ext uri="{FF2B5EF4-FFF2-40B4-BE49-F238E27FC236}">
                  <a16:creationId xmlns:a16="http://schemas.microsoft.com/office/drawing/2014/main" id="{63D75AC4-A50C-40E8-9692-D243E1CA4F49}"/>
                </a:ext>
              </a:extLst>
            </p:cNvPr>
            <p:cNvSpPr/>
            <p:nvPr/>
          </p:nvSpPr>
          <p:spPr bwMode="gray">
            <a:xfrm rot="20266948">
              <a:off x="8283586" y="961644"/>
              <a:ext cx="890461" cy="890463"/>
            </a:xfrm>
            <a:prstGeom prst="arc">
              <a:avLst>
                <a:gd name="adj1" fmla="val 12999581"/>
                <a:gd name="adj2" fmla="val 16615108"/>
              </a:avLst>
            </a:prstGeom>
            <a:ln w="28575" cap="rnd">
              <a:solidFill>
                <a:schemeClr val="accent3"/>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grpSp>
        <p:nvGrpSpPr>
          <p:cNvPr id="37" name="Group 36">
            <a:extLst>
              <a:ext uri="{FF2B5EF4-FFF2-40B4-BE49-F238E27FC236}">
                <a16:creationId xmlns:a16="http://schemas.microsoft.com/office/drawing/2014/main" id="{3AF3E644-0201-4F0E-8DBE-66DB062BDCFF}"/>
              </a:ext>
            </a:extLst>
          </p:cNvPr>
          <p:cNvGrpSpPr/>
          <p:nvPr/>
        </p:nvGrpSpPr>
        <p:grpSpPr bwMode="gray">
          <a:xfrm>
            <a:off x="4671019" y="2324165"/>
            <a:ext cx="972000" cy="0"/>
            <a:chOff x="1955414" y="1705109"/>
            <a:chExt cx="1039246" cy="0"/>
          </a:xfrm>
        </p:grpSpPr>
        <p:cxnSp>
          <p:nvCxnSpPr>
            <p:cNvPr id="38" name="Straight Connector 37">
              <a:extLst>
                <a:ext uri="{FF2B5EF4-FFF2-40B4-BE49-F238E27FC236}">
                  <a16:creationId xmlns:a16="http://schemas.microsoft.com/office/drawing/2014/main" id="{C8FA7283-7090-41FD-BF7F-9A92E5BE3EAC}"/>
                </a:ext>
              </a:extLst>
            </p:cNvPr>
            <p:cNvCxnSpPr>
              <a:cxnSpLocks/>
            </p:cNvCxnSpPr>
            <p:nvPr/>
          </p:nvCxnSpPr>
          <p:spPr bwMode="gray">
            <a:xfrm>
              <a:off x="2622982" y="1705109"/>
              <a:ext cx="371678"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9476495-644E-400A-8FEA-AF462228E557}"/>
                </a:ext>
              </a:extLst>
            </p:cNvPr>
            <p:cNvCxnSpPr>
              <a:cxnSpLocks/>
            </p:cNvCxnSpPr>
            <p:nvPr/>
          </p:nvCxnSpPr>
          <p:spPr bwMode="gray">
            <a:xfrm>
              <a:off x="2395391" y="1705109"/>
              <a:ext cx="15929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9C4E537-A59A-42A7-8A5A-8C8883B47B74}"/>
                </a:ext>
              </a:extLst>
            </p:cNvPr>
            <p:cNvCxnSpPr>
              <a:cxnSpLocks/>
            </p:cNvCxnSpPr>
            <p:nvPr/>
          </p:nvCxnSpPr>
          <p:spPr bwMode="gray">
            <a:xfrm>
              <a:off x="1955414" y="1705109"/>
              <a:ext cx="371678"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A4503943-39D3-4C52-9EA5-EBE20704F434}"/>
              </a:ext>
            </a:extLst>
          </p:cNvPr>
          <p:cNvGrpSpPr/>
          <p:nvPr/>
        </p:nvGrpSpPr>
        <p:grpSpPr bwMode="gray">
          <a:xfrm>
            <a:off x="5920165" y="1677732"/>
            <a:ext cx="649000" cy="590234"/>
            <a:chOff x="9819124" y="1597625"/>
            <a:chExt cx="384244" cy="349450"/>
          </a:xfrm>
        </p:grpSpPr>
        <p:sp>
          <p:nvSpPr>
            <p:cNvPr id="42" name="Freeform 11">
              <a:extLst>
                <a:ext uri="{FF2B5EF4-FFF2-40B4-BE49-F238E27FC236}">
                  <a16:creationId xmlns:a16="http://schemas.microsoft.com/office/drawing/2014/main" id="{E8B4A3AE-6895-4B17-9673-2AC785517180}"/>
                </a:ext>
              </a:extLst>
            </p:cNvPr>
            <p:cNvSpPr>
              <a:spLocks/>
            </p:cNvSpPr>
            <p:nvPr/>
          </p:nvSpPr>
          <p:spPr bwMode="gray">
            <a:xfrm>
              <a:off x="9847867" y="1597625"/>
              <a:ext cx="355501" cy="322977"/>
            </a:xfrm>
            <a:custGeom>
              <a:avLst/>
              <a:gdLst>
                <a:gd name="T0" fmla="*/ 120 w 122"/>
                <a:gd name="T1" fmla="*/ 77 h 111"/>
                <a:gd name="T2" fmla="*/ 122 w 122"/>
                <a:gd name="T3" fmla="*/ 69 h 111"/>
                <a:gd name="T4" fmla="*/ 122 w 122"/>
                <a:gd name="T5" fmla="*/ 25 h 111"/>
                <a:gd name="T6" fmla="*/ 97 w 122"/>
                <a:gd name="T7" fmla="*/ 0 h 111"/>
                <a:gd name="T8" fmla="*/ 18 w 122"/>
                <a:gd name="T9" fmla="*/ 0 h 111"/>
                <a:gd name="T10" fmla="*/ 0 w 122"/>
                <a:gd name="T11" fmla="*/ 19 h 111"/>
                <a:gd name="T12" fmla="*/ 0 w 122"/>
                <a:gd name="T13" fmla="*/ 69 h 111"/>
                <a:gd name="T14" fmla="*/ 18 w 122"/>
                <a:gd name="T15" fmla="*/ 88 h 111"/>
                <a:gd name="T16" fmla="*/ 57 w 122"/>
                <a:gd name="T17" fmla="*/ 88 h 111"/>
                <a:gd name="T18" fmla="*/ 74 w 122"/>
                <a:gd name="T19" fmla="*/ 107 h 111"/>
                <a:gd name="T20" fmla="*/ 96 w 122"/>
                <a:gd name="T21" fmla="*/ 109 h 111"/>
                <a:gd name="T22" fmla="*/ 97 w 122"/>
                <a:gd name="T23" fmla="*/ 103 h 111"/>
                <a:gd name="T24" fmla="*/ 89 w 122"/>
                <a:gd name="T25" fmla="*/ 88 h 111"/>
                <a:gd name="T26" fmla="*/ 97 w 122"/>
                <a:gd name="T27" fmla="*/ 8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11">
                  <a:moveTo>
                    <a:pt x="120" y="77"/>
                  </a:moveTo>
                  <a:cubicBezTo>
                    <a:pt x="121" y="75"/>
                    <a:pt x="122" y="72"/>
                    <a:pt x="122" y="69"/>
                  </a:cubicBezTo>
                  <a:cubicBezTo>
                    <a:pt x="122" y="25"/>
                    <a:pt x="122" y="25"/>
                    <a:pt x="122" y="25"/>
                  </a:cubicBezTo>
                  <a:cubicBezTo>
                    <a:pt x="122" y="12"/>
                    <a:pt x="111" y="0"/>
                    <a:pt x="97" y="0"/>
                  </a:cubicBezTo>
                  <a:cubicBezTo>
                    <a:pt x="18" y="0"/>
                    <a:pt x="18" y="0"/>
                    <a:pt x="18" y="0"/>
                  </a:cubicBezTo>
                  <a:cubicBezTo>
                    <a:pt x="8" y="0"/>
                    <a:pt x="0" y="9"/>
                    <a:pt x="0" y="19"/>
                  </a:cubicBezTo>
                  <a:cubicBezTo>
                    <a:pt x="0" y="69"/>
                    <a:pt x="0" y="69"/>
                    <a:pt x="0" y="69"/>
                  </a:cubicBezTo>
                  <a:cubicBezTo>
                    <a:pt x="0" y="79"/>
                    <a:pt x="8" y="88"/>
                    <a:pt x="18" y="88"/>
                  </a:cubicBezTo>
                  <a:cubicBezTo>
                    <a:pt x="57" y="88"/>
                    <a:pt x="57" y="88"/>
                    <a:pt x="57" y="88"/>
                  </a:cubicBezTo>
                  <a:cubicBezTo>
                    <a:pt x="61" y="97"/>
                    <a:pt x="67" y="104"/>
                    <a:pt x="74" y="107"/>
                  </a:cubicBezTo>
                  <a:cubicBezTo>
                    <a:pt x="87" y="111"/>
                    <a:pt x="96" y="109"/>
                    <a:pt x="96" y="109"/>
                  </a:cubicBezTo>
                  <a:cubicBezTo>
                    <a:pt x="99" y="108"/>
                    <a:pt x="100" y="106"/>
                    <a:pt x="97" y="103"/>
                  </a:cubicBezTo>
                  <a:cubicBezTo>
                    <a:pt x="87" y="94"/>
                    <a:pt x="89" y="88"/>
                    <a:pt x="89" y="88"/>
                  </a:cubicBezTo>
                  <a:cubicBezTo>
                    <a:pt x="97" y="88"/>
                    <a:pt x="97" y="88"/>
                    <a:pt x="97" y="88"/>
                  </a:cubicBezTo>
                </a:path>
              </a:pathLst>
            </a:custGeom>
            <a:noFill/>
            <a:ln w="19050" cap="rnd">
              <a:solidFill>
                <a:srgbClr val="31404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3" name="Line 12">
              <a:extLst>
                <a:ext uri="{FF2B5EF4-FFF2-40B4-BE49-F238E27FC236}">
                  <a16:creationId xmlns:a16="http://schemas.microsoft.com/office/drawing/2014/main" id="{9280812A-2779-4A08-A87C-9D917C58290F}"/>
                </a:ext>
              </a:extLst>
            </p:cNvPr>
            <p:cNvSpPr>
              <a:spLocks noChangeShapeType="1"/>
            </p:cNvSpPr>
            <p:nvPr/>
          </p:nvSpPr>
          <p:spPr bwMode="gray">
            <a:xfrm>
              <a:off x="10057386" y="1795042"/>
              <a:ext cx="58242" cy="0"/>
            </a:xfrm>
            <a:prstGeom prst="line">
              <a:avLst/>
            </a:prstGeom>
            <a:noFill/>
            <a:ln w="19050" cap="rnd">
              <a:solidFill>
                <a:srgbClr val="31404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0" name="Line 13">
              <a:extLst>
                <a:ext uri="{FF2B5EF4-FFF2-40B4-BE49-F238E27FC236}">
                  <a16:creationId xmlns:a16="http://schemas.microsoft.com/office/drawing/2014/main" id="{F5B616A6-1956-48C1-92D2-F7CC4B8CC929}"/>
                </a:ext>
              </a:extLst>
            </p:cNvPr>
            <p:cNvSpPr>
              <a:spLocks noChangeShapeType="1"/>
            </p:cNvSpPr>
            <p:nvPr/>
          </p:nvSpPr>
          <p:spPr bwMode="gray">
            <a:xfrm>
              <a:off x="9903083" y="1795042"/>
              <a:ext cx="119509" cy="0"/>
            </a:xfrm>
            <a:prstGeom prst="line">
              <a:avLst/>
            </a:prstGeom>
            <a:noFill/>
            <a:ln w="19050" cap="rnd">
              <a:solidFill>
                <a:srgbClr val="31404F"/>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1" name="Line 14">
              <a:extLst>
                <a:ext uri="{FF2B5EF4-FFF2-40B4-BE49-F238E27FC236}">
                  <a16:creationId xmlns:a16="http://schemas.microsoft.com/office/drawing/2014/main" id="{A52294C0-B8D5-4CC6-9FB2-709F8BB744BE}"/>
                </a:ext>
              </a:extLst>
            </p:cNvPr>
            <p:cNvSpPr>
              <a:spLocks noChangeShapeType="1"/>
            </p:cNvSpPr>
            <p:nvPr/>
          </p:nvSpPr>
          <p:spPr bwMode="gray">
            <a:xfrm>
              <a:off x="9903083" y="1754953"/>
              <a:ext cx="43870" cy="0"/>
            </a:xfrm>
            <a:prstGeom prst="line">
              <a:avLst/>
            </a:prstGeom>
            <a:noFill/>
            <a:ln w="19050" cap="rnd">
              <a:solidFill>
                <a:srgbClr val="31404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2" name="Line 15">
              <a:extLst>
                <a:ext uri="{FF2B5EF4-FFF2-40B4-BE49-F238E27FC236}">
                  <a16:creationId xmlns:a16="http://schemas.microsoft.com/office/drawing/2014/main" id="{46D203CE-5F8B-4EBC-BFDE-DB451BF0ABFE}"/>
                </a:ext>
              </a:extLst>
            </p:cNvPr>
            <p:cNvSpPr>
              <a:spLocks noChangeShapeType="1"/>
            </p:cNvSpPr>
            <p:nvPr/>
          </p:nvSpPr>
          <p:spPr bwMode="gray">
            <a:xfrm>
              <a:off x="9978722" y="1754953"/>
              <a:ext cx="136906" cy="0"/>
            </a:xfrm>
            <a:prstGeom prst="line">
              <a:avLst/>
            </a:prstGeom>
            <a:noFill/>
            <a:ln w="19050" cap="rnd">
              <a:solidFill>
                <a:srgbClr val="31404F"/>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3" name="Line 16">
              <a:extLst>
                <a:ext uri="{FF2B5EF4-FFF2-40B4-BE49-F238E27FC236}">
                  <a16:creationId xmlns:a16="http://schemas.microsoft.com/office/drawing/2014/main" id="{C10456ED-5CE4-409F-8F02-41B62F311583}"/>
                </a:ext>
              </a:extLst>
            </p:cNvPr>
            <p:cNvSpPr>
              <a:spLocks noChangeShapeType="1"/>
            </p:cNvSpPr>
            <p:nvPr/>
          </p:nvSpPr>
          <p:spPr bwMode="gray">
            <a:xfrm flipH="1">
              <a:off x="10033938" y="1719403"/>
              <a:ext cx="81690" cy="0"/>
            </a:xfrm>
            <a:prstGeom prst="line">
              <a:avLst/>
            </a:prstGeom>
            <a:noFill/>
            <a:ln w="19050" cap="rnd">
              <a:solidFill>
                <a:srgbClr val="31404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4" name="Line 17">
              <a:extLst>
                <a:ext uri="{FF2B5EF4-FFF2-40B4-BE49-F238E27FC236}">
                  <a16:creationId xmlns:a16="http://schemas.microsoft.com/office/drawing/2014/main" id="{54C95FEA-6950-4867-A541-84027522C833}"/>
                </a:ext>
              </a:extLst>
            </p:cNvPr>
            <p:cNvSpPr>
              <a:spLocks noChangeShapeType="1"/>
            </p:cNvSpPr>
            <p:nvPr/>
          </p:nvSpPr>
          <p:spPr bwMode="gray">
            <a:xfrm>
              <a:off x="9903083" y="1719403"/>
              <a:ext cx="93036" cy="0"/>
            </a:xfrm>
            <a:prstGeom prst="line">
              <a:avLst/>
            </a:prstGeom>
            <a:noFill/>
            <a:ln w="19050" cap="rnd">
              <a:solidFill>
                <a:srgbClr val="31404F"/>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5" name="Line 18">
              <a:extLst>
                <a:ext uri="{FF2B5EF4-FFF2-40B4-BE49-F238E27FC236}">
                  <a16:creationId xmlns:a16="http://schemas.microsoft.com/office/drawing/2014/main" id="{6F9BAD3E-ADB1-44DB-B6B6-61315ED2E8FF}"/>
                </a:ext>
              </a:extLst>
            </p:cNvPr>
            <p:cNvSpPr>
              <a:spLocks noChangeShapeType="1"/>
            </p:cNvSpPr>
            <p:nvPr/>
          </p:nvSpPr>
          <p:spPr bwMode="gray">
            <a:xfrm flipH="1">
              <a:off x="10057386" y="1679315"/>
              <a:ext cx="58242" cy="0"/>
            </a:xfrm>
            <a:prstGeom prst="line">
              <a:avLst/>
            </a:prstGeom>
            <a:noFill/>
            <a:ln w="19050" cap="rnd">
              <a:solidFill>
                <a:srgbClr val="31404F"/>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6" name="Line 19">
              <a:extLst>
                <a:ext uri="{FF2B5EF4-FFF2-40B4-BE49-F238E27FC236}">
                  <a16:creationId xmlns:a16="http://schemas.microsoft.com/office/drawing/2014/main" id="{149F2605-A789-4780-AEC9-43CFA31059FD}"/>
                </a:ext>
              </a:extLst>
            </p:cNvPr>
            <p:cNvSpPr>
              <a:spLocks noChangeShapeType="1"/>
            </p:cNvSpPr>
            <p:nvPr/>
          </p:nvSpPr>
          <p:spPr bwMode="gray">
            <a:xfrm>
              <a:off x="9903083" y="1679315"/>
              <a:ext cx="122534" cy="0"/>
            </a:xfrm>
            <a:prstGeom prst="line">
              <a:avLst/>
            </a:prstGeom>
            <a:noFill/>
            <a:ln w="19050" cap="rnd">
              <a:solidFill>
                <a:srgbClr val="31404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7" name="Freeform 20">
              <a:extLst>
                <a:ext uri="{FF2B5EF4-FFF2-40B4-BE49-F238E27FC236}">
                  <a16:creationId xmlns:a16="http://schemas.microsoft.com/office/drawing/2014/main" id="{47219E2F-533E-4D4C-A334-3EF4366CF389}"/>
                </a:ext>
              </a:extLst>
            </p:cNvPr>
            <p:cNvSpPr>
              <a:spLocks/>
            </p:cNvSpPr>
            <p:nvPr/>
          </p:nvSpPr>
          <p:spPr bwMode="gray">
            <a:xfrm>
              <a:off x="9888712" y="1623342"/>
              <a:ext cx="285158" cy="250364"/>
            </a:xfrm>
            <a:custGeom>
              <a:avLst/>
              <a:gdLst>
                <a:gd name="T0" fmla="*/ 86 w 98"/>
                <a:gd name="T1" fmla="*/ 86 h 86"/>
                <a:gd name="T2" fmla="*/ 98 w 98"/>
                <a:gd name="T3" fmla="*/ 69 h 86"/>
                <a:gd name="T4" fmla="*/ 98 w 98"/>
                <a:gd name="T5" fmla="*/ 18 h 86"/>
                <a:gd name="T6" fmla="*/ 80 w 98"/>
                <a:gd name="T7" fmla="*/ 0 h 86"/>
                <a:gd name="T8" fmla="*/ 0 w 98"/>
                <a:gd name="T9" fmla="*/ 0 h 86"/>
              </a:gdLst>
              <a:ahLst/>
              <a:cxnLst>
                <a:cxn ang="0">
                  <a:pos x="T0" y="T1"/>
                </a:cxn>
                <a:cxn ang="0">
                  <a:pos x="T2" y="T3"/>
                </a:cxn>
                <a:cxn ang="0">
                  <a:pos x="T4" y="T5"/>
                </a:cxn>
                <a:cxn ang="0">
                  <a:pos x="T6" y="T7"/>
                </a:cxn>
                <a:cxn ang="0">
                  <a:pos x="T8" y="T9"/>
                </a:cxn>
              </a:cxnLst>
              <a:rect l="0" t="0" r="r" b="b"/>
              <a:pathLst>
                <a:path w="98" h="86">
                  <a:moveTo>
                    <a:pt x="86" y="86"/>
                  </a:moveTo>
                  <a:cubicBezTo>
                    <a:pt x="93" y="83"/>
                    <a:pt x="98" y="77"/>
                    <a:pt x="98" y="69"/>
                  </a:cubicBezTo>
                  <a:cubicBezTo>
                    <a:pt x="98" y="18"/>
                    <a:pt x="98" y="18"/>
                    <a:pt x="98" y="18"/>
                  </a:cubicBezTo>
                  <a:cubicBezTo>
                    <a:pt x="98" y="8"/>
                    <a:pt x="90" y="0"/>
                    <a:pt x="80" y="0"/>
                  </a:cubicBezTo>
                  <a:cubicBezTo>
                    <a:pt x="0" y="0"/>
                    <a:pt x="0" y="0"/>
                    <a:pt x="0" y="0"/>
                  </a:cubicBezTo>
                </a:path>
              </a:pathLst>
            </a:custGeom>
            <a:noFill/>
            <a:ln w="19050" cap="rnd">
              <a:solidFill>
                <a:srgbClr val="1EA68D"/>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8" name="Freeform 21">
              <a:extLst>
                <a:ext uri="{FF2B5EF4-FFF2-40B4-BE49-F238E27FC236}">
                  <a16:creationId xmlns:a16="http://schemas.microsoft.com/office/drawing/2014/main" id="{28871310-4DC4-4942-8B05-72C964380E7E}"/>
                </a:ext>
              </a:extLst>
            </p:cNvPr>
            <p:cNvSpPr>
              <a:spLocks/>
            </p:cNvSpPr>
            <p:nvPr/>
          </p:nvSpPr>
          <p:spPr bwMode="gray">
            <a:xfrm>
              <a:off x="9819124" y="1646790"/>
              <a:ext cx="270786" cy="300285"/>
            </a:xfrm>
            <a:custGeom>
              <a:avLst/>
              <a:gdLst>
                <a:gd name="T0" fmla="*/ 3 w 93"/>
                <a:gd name="T1" fmla="*/ 0 h 103"/>
                <a:gd name="T2" fmla="*/ 0 w 93"/>
                <a:gd name="T3" fmla="*/ 10 h 103"/>
                <a:gd name="T4" fmla="*/ 0 w 93"/>
                <a:gd name="T5" fmla="*/ 55 h 103"/>
                <a:gd name="T6" fmla="*/ 25 w 93"/>
                <a:gd name="T7" fmla="*/ 79 h 103"/>
                <a:gd name="T8" fmla="*/ 57 w 93"/>
                <a:gd name="T9" fmla="*/ 79 h 103"/>
                <a:gd name="T10" fmla="*/ 93 w 93"/>
                <a:gd name="T11" fmla="*/ 102 h 103"/>
              </a:gdLst>
              <a:ahLst/>
              <a:cxnLst>
                <a:cxn ang="0">
                  <a:pos x="T0" y="T1"/>
                </a:cxn>
                <a:cxn ang="0">
                  <a:pos x="T2" y="T3"/>
                </a:cxn>
                <a:cxn ang="0">
                  <a:pos x="T4" y="T5"/>
                </a:cxn>
                <a:cxn ang="0">
                  <a:pos x="T6" y="T7"/>
                </a:cxn>
                <a:cxn ang="0">
                  <a:pos x="T8" y="T9"/>
                </a:cxn>
                <a:cxn ang="0">
                  <a:pos x="T10" y="T11"/>
                </a:cxn>
              </a:cxnLst>
              <a:rect l="0" t="0" r="r" b="b"/>
              <a:pathLst>
                <a:path w="93" h="103">
                  <a:moveTo>
                    <a:pt x="3" y="0"/>
                  </a:moveTo>
                  <a:cubicBezTo>
                    <a:pt x="2" y="3"/>
                    <a:pt x="0" y="6"/>
                    <a:pt x="0" y="10"/>
                  </a:cubicBezTo>
                  <a:cubicBezTo>
                    <a:pt x="0" y="55"/>
                    <a:pt x="0" y="55"/>
                    <a:pt x="0" y="55"/>
                  </a:cubicBezTo>
                  <a:cubicBezTo>
                    <a:pt x="0" y="67"/>
                    <a:pt x="12" y="79"/>
                    <a:pt x="25" y="79"/>
                  </a:cubicBezTo>
                  <a:cubicBezTo>
                    <a:pt x="57" y="79"/>
                    <a:pt x="57" y="79"/>
                    <a:pt x="57" y="79"/>
                  </a:cubicBezTo>
                  <a:cubicBezTo>
                    <a:pt x="66" y="98"/>
                    <a:pt x="84" y="103"/>
                    <a:pt x="93" y="102"/>
                  </a:cubicBezTo>
                </a:path>
              </a:pathLst>
            </a:custGeom>
            <a:noFill/>
            <a:ln w="19050" cap="rnd">
              <a:solidFill>
                <a:srgbClr val="1EA68D"/>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sp>
        <p:nvSpPr>
          <p:cNvPr id="69" name="Rectangle 68">
            <a:extLst>
              <a:ext uri="{FF2B5EF4-FFF2-40B4-BE49-F238E27FC236}">
                <a16:creationId xmlns:a16="http://schemas.microsoft.com/office/drawing/2014/main" id="{97414920-415E-4346-8C1F-EDC7B3F3656D}"/>
              </a:ext>
            </a:extLst>
          </p:cNvPr>
          <p:cNvSpPr>
            <a:spLocks noChangeArrowheads="1"/>
          </p:cNvSpPr>
          <p:nvPr/>
        </p:nvSpPr>
        <p:spPr bwMode="auto">
          <a:xfrm>
            <a:off x="-47755" y="50544"/>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0" name="TextBox 69">
            <a:extLst>
              <a:ext uri="{FF2B5EF4-FFF2-40B4-BE49-F238E27FC236}">
                <a16:creationId xmlns:a16="http://schemas.microsoft.com/office/drawing/2014/main" id="{4599EBEB-A071-4DEF-85A9-0C2CD463FB0C}"/>
              </a:ext>
            </a:extLst>
          </p:cNvPr>
          <p:cNvSpPr txBox="1"/>
          <p:nvPr/>
        </p:nvSpPr>
        <p:spPr>
          <a:xfrm>
            <a:off x="914400" y="5553013"/>
            <a:ext cx="3222485" cy="338554"/>
          </a:xfrm>
          <a:prstGeom prst="rect">
            <a:avLst/>
          </a:prstGeom>
          <a:noFill/>
        </p:spPr>
        <p:txBody>
          <a:bodyPr wrap="none" rtlCol="0">
            <a:spAutoFit/>
          </a:bodyPr>
          <a:lstStyle/>
          <a:p>
            <a:pPr algn="l"/>
            <a:r>
              <a:rPr lang="en-GB" sz="1600" b="1" i="1" dirty="0">
                <a:solidFill>
                  <a:srgbClr val="FF0000"/>
                </a:solidFill>
              </a:rPr>
              <a:t>PLEASE NOTE: Interim findings only.</a:t>
            </a:r>
          </a:p>
        </p:txBody>
      </p:sp>
      <p:graphicFrame>
        <p:nvGraphicFramePr>
          <p:cNvPr id="71" name="Table 70"/>
          <p:cNvGraphicFramePr>
            <a:graphicFrameLocks noGrp="1"/>
          </p:cNvGraphicFramePr>
          <p:nvPr>
            <p:extLst>
              <p:ext uri="{D42A27DB-BD31-4B8C-83A1-F6EECF244321}">
                <p14:modId xmlns:p14="http://schemas.microsoft.com/office/powerpoint/2010/main" val="2987236823"/>
              </p:ext>
            </p:extLst>
          </p:nvPr>
        </p:nvGraphicFramePr>
        <p:xfrm>
          <a:off x="1020757" y="2658427"/>
          <a:ext cx="10157205" cy="3434720"/>
        </p:xfrm>
        <a:graphic>
          <a:graphicData uri="http://schemas.openxmlformats.org/drawingml/2006/table">
            <a:tbl>
              <a:tblPr firstRow="1" bandRow="1">
                <a:tableStyleId>{5C22544A-7EE6-4342-B048-85BDC9FD1C3A}</a:tableStyleId>
              </a:tblPr>
              <a:tblGrid>
                <a:gridCol w="2840658">
                  <a:extLst>
                    <a:ext uri="{9D8B030D-6E8A-4147-A177-3AD203B41FA5}">
                      <a16:colId xmlns:a16="http://schemas.microsoft.com/office/drawing/2014/main" val="20000"/>
                    </a:ext>
                  </a:extLst>
                </a:gridCol>
                <a:gridCol w="545077">
                  <a:extLst>
                    <a:ext uri="{9D8B030D-6E8A-4147-A177-3AD203B41FA5}">
                      <a16:colId xmlns:a16="http://schemas.microsoft.com/office/drawing/2014/main" val="20001"/>
                    </a:ext>
                  </a:extLst>
                </a:gridCol>
                <a:gridCol w="2880164">
                  <a:extLst>
                    <a:ext uri="{9D8B030D-6E8A-4147-A177-3AD203B41FA5}">
                      <a16:colId xmlns:a16="http://schemas.microsoft.com/office/drawing/2014/main" val="20002"/>
                    </a:ext>
                  </a:extLst>
                </a:gridCol>
                <a:gridCol w="505571">
                  <a:extLst>
                    <a:ext uri="{9D8B030D-6E8A-4147-A177-3AD203B41FA5}">
                      <a16:colId xmlns:a16="http://schemas.microsoft.com/office/drawing/2014/main" val="20003"/>
                    </a:ext>
                  </a:extLst>
                </a:gridCol>
                <a:gridCol w="2842699">
                  <a:extLst>
                    <a:ext uri="{9D8B030D-6E8A-4147-A177-3AD203B41FA5}">
                      <a16:colId xmlns:a16="http://schemas.microsoft.com/office/drawing/2014/main" val="20004"/>
                    </a:ext>
                  </a:extLst>
                </a:gridCol>
                <a:gridCol w="543036">
                  <a:extLst>
                    <a:ext uri="{9D8B030D-6E8A-4147-A177-3AD203B41FA5}">
                      <a16:colId xmlns:a16="http://schemas.microsoft.com/office/drawing/2014/main" val="20005"/>
                    </a:ext>
                  </a:extLst>
                </a:gridCol>
              </a:tblGrid>
              <a:tr h="328285">
                <a:tc gridSpan="2">
                  <a:txBody>
                    <a:bodyPr/>
                    <a:lstStyle/>
                    <a:p>
                      <a:r>
                        <a:rPr lang="en-GB" sz="1200" cap="all" dirty="0">
                          <a:solidFill>
                            <a:schemeClr val="bg1"/>
                          </a:solidFill>
                        </a:rPr>
                        <a:t>Canada</a:t>
                      </a:r>
                    </a:p>
                  </a:txBody>
                  <a:tcPr anchor="ctr">
                    <a:solidFill>
                      <a:schemeClr val="accent2"/>
                    </a:solidFill>
                  </a:tcPr>
                </a:tc>
                <a:tc hMerge="1">
                  <a:txBody>
                    <a:bodyPr/>
                    <a:lstStyle/>
                    <a:p>
                      <a:endParaRPr lang="en-US" dirty="0"/>
                    </a:p>
                  </a:txBody>
                  <a:tcPr/>
                </a:tc>
                <a:tc gridSpan="2">
                  <a:txBody>
                    <a:bodyPr/>
                    <a:lstStyle/>
                    <a:p>
                      <a:r>
                        <a:rPr lang="en-US" sz="1200" dirty="0"/>
                        <a:t>Poland</a:t>
                      </a:r>
                    </a:p>
                  </a:txBody>
                  <a:tcPr anchor="ctr">
                    <a:solidFill>
                      <a:schemeClr val="accent2"/>
                    </a:solidFill>
                  </a:tcPr>
                </a:tc>
                <a:tc hMerge="1">
                  <a:txBody>
                    <a:bodyPr/>
                    <a:lstStyle/>
                    <a:p>
                      <a:endParaRPr lang="en-US" dirty="0"/>
                    </a:p>
                  </a:txBody>
                  <a:tcPr/>
                </a:tc>
                <a:tc gridSpan="2">
                  <a:txBody>
                    <a:bodyPr/>
                    <a:lstStyle/>
                    <a:p>
                      <a:r>
                        <a:rPr lang="en-US" sz="1200" dirty="0"/>
                        <a:t>UK</a:t>
                      </a:r>
                    </a:p>
                  </a:txBody>
                  <a:tcPr anchor="ctr">
                    <a:solidFill>
                      <a:schemeClr val="accent2"/>
                    </a:solidFill>
                  </a:tcPr>
                </a:tc>
                <a:tc hMerge="1">
                  <a:txBody>
                    <a:bodyPr/>
                    <a:lstStyle/>
                    <a:p>
                      <a:endParaRPr lang="en-US" sz="1200" dirty="0"/>
                    </a:p>
                  </a:txBody>
                  <a:tcPr>
                    <a:solidFill>
                      <a:schemeClr val="accent5">
                        <a:lumMod val="60000"/>
                        <a:lumOff val="40000"/>
                      </a:schemeClr>
                    </a:solidFill>
                  </a:tcPr>
                </a:tc>
                <a:extLst>
                  <a:ext uri="{0D108BD9-81ED-4DB2-BD59-A6C34878D82A}">
                    <a16:rowId xmlns:a16="http://schemas.microsoft.com/office/drawing/2014/main" val="10000"/>
                  </a:ext>
                </a:extLst>
              </a:tr>
              <a:tr h="420534">
                <a:tc>
                  <a:txBody>
                    <a:bodyPr/>
                    <a:lstStyle/>
                    <a:p>
                      <a:r>
                        <a:rPr lang="en-US" sz="1200">
                          <a:solidFill>
                            <a:schemeClr val="tx2"/>
                          </a:solidFill>
                        </a:rPr>
                        <a:t>My initial</a:t>
                      </a:r>
                      <a:r>
                        <a:rPr lang="en-US" sz="1200" baseline="0">
                          <a:solidFill>
                            <a:schemeClr val="tx2"/>
                          </a:solidFill>
                        </a:rPr>
                        <a:t> cancer</a:t>
                      </a:r>
                      <a:r>
                        <a:rPr lang="en-US" sz="1200">
                          <a:solidFill>
                            <a:schemeClr val="tx2"/>
                          </a:solidFill>
                        </a:rPr>
                        <a:t> </a:t>
                      </a:r>
                      <a:r>
                        <a:rPr lang="en-US" sz="1200" dirty="0">
                          <a:solidFill>
                            <a:schemeClr val="tx2"/>
                          </a:solidFill>
                        </a:rPr>
                        <a:t>diagnosis</a:t>
                      </a:r>
                    </a:p>
                  </a:txBody>
                  <a:tcPr anchor="ctr">
                    <a:solidFill>
                      <a:srgbClr val="FBBE5E"/>
                    </a:solidFill>
                  </a:tcPr>
                </a:tc>
                <a:tc>
                  <a:txBody>
                    <a:bodyPr/>
                    <a:lstStyle/>
                    <a:p>
                      <a:r>
                        <a:rPr lang="en-US" sz="1200" b="1" dirty="0">
                          <a:solidFill>
                            <a:schemeClr val="tx2"/>
                          </a:solidFill>
                        </a:rPr>
                        <a:t>25%</a:t>
                      </a:r>
                    </a:p>
                  </a:txBody>
                  <a:tcPr marL="144000" anchor="ctr">
                    <a:solidFill>
                      <a:srgbClr val="FBBE5E"/>
                    </a:solidFill>
                  </a:tcPr>
                </a:tc>
                <a:tc>
                  <a:txBody>
                    <a:bodyPr/>
                    <a:lstStyle/>
                    <a:p>
                      <a:r>
                        <a:rPr lang="en-US" sz="1200" dirty="0">
                          <a:solidFill>
                            <a:schemeClr val="tx2"/>
                          </a:solidFill>
                        </a:rPr>
                        <a:t>Dealing with ongoing side effects</a:t>
                      </a:r>
                    </a:p>
                  </a:txBody>
                  <a:tcPr anchor="ctr">
                    <a:solidFill>
                      <a:srgbClr val="FBBE5E"/>
                    </a:solidFill>
                  </a:tcPr>
                </a:tc>
                <a:tc>
                  <a:txBody>
                    <a:bodyPr/>
                    <a:lstStyle/>
                    <a:p>
                      <a:r>
                        <a:rPr lang="en-US" sz="1200" b="1" dirty="0">
                          <a:solidFill>
                            <a:schemeClr val="tx2"/>
                          </a:solidFill>
                        </a:rPr>
                        <a:t>26%</a:t>
                      </a:r>
                    </a:p>
                  </a:txBody>
                  <a:tcPr marL="144000" anchor="ctr">
                    <a:solidFill>
                      <a:srgbClr val="FBBE5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My initial</a:t>
                      </a:r>
                      <a:r>
                        <a:rPr lang="en-US" sz="1200" baseline="0" dirty="0">
                          <a:solidFill>
                            <a:schemeClr val="tx2"/>
                          </a:solidFill>
                        </a:rPr>
                        <a:t> cancer</a:t>
                      </a:r>
                      <a:r>
                        <a:rPr lang="en-US" sz="1200" dirty="0">
                          <a:solidFill>
                            <a:schemeClr val="tx2"/>
                          </a:solidFill>
                        </a:rPr>
                        <a:t> diagnosis</a:t>
                      </a:r>
                    </a:p>
                  </a:txBody>
                  <a:tcPr anchor="ctr">
                    <a:solidFill>
                      <a:srgbClr val="FBBE5E"/>
                    </a:solidFill>
                  </a:tcPr>
                </a:tc>
                <a:tc>
                  <a:txBody>
                    <a:bodyPr/>
                    <a:lstStyle/>
                    <a:p>
                      <a:r>
                        <a:rPr lang="en-US" sz="1200" b="1" dirty="0">
                          <a:solidFill>
                            <a:schemeClr val="tx2"/>
                          </a:solidFill>
                        </a:rPr>
                        <a:t>36%</a:t>
                      </a:r>
                    </a:p>
                  </a:txBody>
                  <a:tcPr marL="144000" anchor="ctr">
                    <a:solidFill>
                      <a:srgbClr val="FBBE5E"/>
                    </a:solidFill>
                  </a:tcPr>
                </a:tc>
                <a:extLst>
                  <a:ext uri="{0D108BD9-81ED-4DB2-BD59-A6C34878D82A}">
                    <a16:rowId xmlns:a16="http://schemas.microsoft.com/office/drawing/2014/main" val="10001"/>
                  </a:ext>
                </a:extLst>
              </a:tr>
              <a:tr h="420534">
                <a:tc>
                  <a:txBody>
                    <a:bodyPr/>
                    <a:lstStyle/>
                    <a:p>
                      <a:r>
                        <a:rPr lang="en-US" sz="1200" dirty="0">
                          <a:solidFill>
                            <a:schemeClr val="tx2"/>
                          </a:solidFill>
                        </a:rPr>
                        <a:t>Dealing with ongoing side effects</a:t>
                      </a:r>
                    </a:p>
                  </a:txBody>
                  <a:tcPr anchor="ctr">
                    <a:solidFill>
                      <a:srgbClr val="FBBE5E"/>
                    </a:solidFill>
                  </a:tcPr>
                </a:tc>
                <a:tc>
                  <a:txBody>
                    <a:bodyPr/>
                    <a:lstStyle/>
                    <a:p>
                      <a:r>
                        <a:rPr lang="en-US" sz="1200" b="1" dirty="0">
                          <a:solidFill>
                            <a:schemeClr val="tx2"/>
                          </a:solidFill>
                        </a:rPr>
                        <a:t>17%</a:t>
                      </a:r>
                    </a:p>
                  </a:txBody>
                  <a:tcPr marL="144000" anchor="ctr">
                    <a:solidFill>
                      <a:srgbClr val="FBBE5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Dealing with psychological impacts</a:t>
                      </a:r>
                    </a:p>
                  </a:txBody>
                  <a:tcPr anchor="ctr">
                    <a:solidFill>
                      <a:srgbClr val="FBBE5E"/>
                    </a:solidFill>
                  </a:tcPr>
                </a:tc>
                <a:tc>
                  <a:txBody>
                    <a:bodyPr/>
                    <a:lstStyle/>
                    <a:p>
                      <a:r>
                        <a:rPr lang="en-US" sz="1200" b="1" dirty="0">
                          <a:solidFill>
                            <a:schemeClr val="tx2"/>
                          </a:solidFill>
                        </a:rPr>
                        <a:t>19%</a:t>
                      </a:r>
                    </a:p>
                  </a:txBody>
                  <a:tcPr marL="144000" anchor="ctr">
                    <a:solidFill>
                      <a:srgbClr val="FBBE5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Dealing with ongoing side effects</a:t>
                      </a:r>
                    </a:p>
                  </a:txBody>
                  <a:tcPr anchor="ctr">
                    <a:solidFill>
                      <a:srgbClr val="FBBE5E"/>
                    </a:solidFill>
                  </a:tcPr>
                </a:tc>
                <a:tc>
                  <a:txBody>
                    <a:bodyPr/>
                    <a:lstStyle/>
                    <a:p>
                      <a:r>
                        <a:rPr lang="en-US" sz="1200" b="1" dirty="0">
                          <a:solidFill>
                            <a:schemeClr val="tx2"/>
                          </a:solidFill>
                        </a:rPr>
                        <a:t>18%</a:t>
                      </a:r>
                    </a:p>
                  </a:txBody>
                  <a:tcPr marL="144000" anchor="ctr">
                    <a:solidFill>
                      <a:srgbClr val="FBBE5E"/>
                    </a:solidFill>
                  </a:tcPr>
                </a:tc>
                <a:extLst>
                  <a:ext uri="{0D108BD9-81ED-4DB2-BD59-A6C34878D82A}">
                    <a16:rowId xmlns:a16="http://schemas.microsoft.com/office/drawing/2014/main" val="10002"/>
                  </a:ext>
                </a:extLst>
              </a:tr>
              <a:tr h="420534">
                <a:tc>
                  <a:txBody>
                    <a:bodyPr/>
                    <a:lstStyle/>
                    <a:p>
                      <a:r>
                        <a:rPr lang="en-US" sz="1200" dirty="0">
                          <a:solidFill>
                            <a:schemeClr val="tx2"/>
                          </a:solidFill>
                        </a:rPr>
                        <a:t>Dealing with psychological impacts</a:t>
                      </a:r>
                    </a:p>
                  </a:txBody>
                  <a:tcPr anchor="ctr">
                    <a:solidFill>
                      <a:srgbClr val="FBBE5E"/>
                    </a:solidFill>
                  </a:tcPr>
                </a:tc>
                <a:tc>
                  <a:txBody>
                    <a:bodyPr/>
                    <a:lstStyle/>
                    <a:p>
                      <a:r>
                        <a:rPr lang="en-US" sz="1200" b="1" dirty="0">
                          <a:solidFill>
                            <a:schemeClr val="tx2"/>
                          </a:solidFill>
                        </a:rPr>
                        <a:t>15%</a:t>
                      </a:r>
                    </a:p>
                  </a:txBody>
                  <a:tcPr marL="144000" anchor="ctr">
                    <a:solidFill>
                      <a:srgbClr val="FBBE5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My initial cancer diagnosis</a:t>
                      </a:r>
                    </a:p>
                  </a:txBody>
                  <a:tcPr anchor="ctr">
                    <a:solidFill>
                      <a:srgbClr val="FBBE5E"/>
                    </a:solidFill>
                  </a:tcPr>
                </a:tc>
                <a:tc>
                  <a:txBody>
                    <a:bodyPr/>
                    <a:lstStyle/>
                    <a:p>
                      <a:r>
                        <a:rPr lang="en-US" sz="1200" b="1" dirty="0">
                          <a:solidFill>
                            <a:schemeClr val="tx2"/>
                          </a:solidFill>
                        </a:rPr>
                        <a:t>15%</a:t>
                      </a:r>
                    </a:p>
                  </a:txBody>
                  <a:tcPr marL="144000" anchor="ctr">
                    <a:solidFill>
                      <a:srgbClr val="FBBE5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Dealing with psychological impacts</a:t>
                      </a:r>
                    </a:p>
                  </a:txBody>
                  <a:tcPr anchor="ctr">
                    <a:solidFill>
                      <a:srgbClr val="FBBE5E"/>
                    </a:solidFill>
                  </a:tcPr>
                </a:tc>
                <a:tc>
                  <a:txBody>
                    <a:bodyPr/>
                    <a:lstStyle/>
                    <a:p>
                      <a:r>
                        <a:rPr lang="en-US" sz="1200" b="1" dirty="0">
                          <a:solidFill>
                            <a:schemeClr val="tx2"/>
                          </a:solidFill>
                        </a:rPr>
                        <a:t>17%</a:t>
                      </a:r>
                    </a:p>
                  </a:txBody>
                  <a:tcPr marL="144000" anchor="ctr">
                    <a:solidFill>
                      <a:srgbClr val="FBBE5E"/>
                    </a:solidFill>
                  </a:tcPr>
                </a:tc>
                <a:extLst>
                  <a:ext uri="{0D108BD9-81ED-4DB2-BD59-A6C34878D82A}">
                    <a16:rowId xmlns:a16="http://schemas.microsoft.com/office/drawing/2014/main" val="10003"/>
                  </a:ext>
                </a:extLst>
              </a:tr>
              <a:tr h="328285">
                <a:tc>
                  <a:txBody>
                    <a:bodyPr/>
                    <a:lstStyle/>
                    <a:p>
                      <a:r>
                        <a:rPr lang="en-US" sz="1200" dirty="0">
                          <a:solidFill>
                            <a:schemeClr val="tx2"/>
                          </a:solidFill>
                        </a:rPr>
                        <a:t>Dealing with the financial impacts</a:t>
                      </a:r>
                    </a:p>
                  </a:txBody>
                  <a:tcPr anchor="ctr">
                    <a:solidFill>
                      <a:schemeClr val="accent2">
                        <a:lumMod val="20000"/>
                        <a:lumOff val="80000"/>
                      </a:schemeClr>
                    </a:solidFill>
                  </a:tcPr>
                </a:tc>
                <a:tc>
                  <a:txBody>
                    <a:bodyPr/>
                    <a:lstStyle/>
                    <a:p>
                      <a:r>
                        <a:rPr lang="en-US" sz="1200" b="1" dirty="0">
                          <a:solidFill>
                            <a:schemeClr val="tx2"/>
                          </a:solidFill>
                        </a:rPr>
                        <a:t>14%</a:t>
                      </a:r>
                    </a:p>
                  </a:txBody>
                  <a:tcPr marL="144000" anchor="ct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Getting the right</a:t>
                      </a:r>
                      <a:r>
                        <a:rPr lang="en-US" sz="1200" baseline="0" dirty="0">
                          <a:solidFill>
                            <a:schemeClr val="tx2"/>
                          </a:solidFill>
                        </a:rPr>
                        <a:t> treatment for my cancer</a:t>
                      </a:r>
                      <a:endParaRPr lang="en-US" sz="1200" dirty="0">
                        <a:solidFill>
                          <a:schemeClr val="tx2"/>
                        </a:solidFill>
                      </a:endParaRPr>
                    </a:p>
                  </a:txBody>
                  <a:tcPr anchor="ctr">
                    <a:solidFill>
                      <a:schemeClr val="accent2">
                        <a:lumMod val="20000"/>
                        <a:lumOff val="80000"/>
                      </a:schemeClr>
                    </a:solidFill>
                  </a:tcPr>
                </a:tc>
                <a:tc>
                  <a:txBody>
                    <a:bodyPr/>
                    <a:lstStyle/>
                    <a:p>
                      <a:r>
                        <a:rPr lang="en-US" sz="1200" b="1" dirty="0">
                          <a:solidFill>
                            <a:schemeClr val="tx2"/>
                          </a:solidFill>
                        </a:rPr>
                        <a:t>14%</a:t>
                      </a:r>
                    </a:p>
                  </a:txBody>
                  <a:tcPr marL="144000" anchor="ct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Opportunity</a:t>
                      </a:r>
                      <a:r>
                        <a:rPr lang="en-US" sz="1200" baseline="0" dirty="0">
                          <a:solidFill>
                            <a:schemeClr val="tx2"/>
                          </a:solidFill>
                        </a:rPr>
                        <a:t> to take part in clinical trials</a:t>
                      </a:r>
                      <a:endParaRPr lang="en-US" sz="1200" dirty="0">
                        <a:solidFill>
                          <a:schemeClr val="tx2"/>
                        </a:solidFill>
                      </a:endParaRPr>
                    </a:p>
                  </a:txBody>
                  <a:tcPr anchor="ctr">
                    <a:solidFill>
                      <a:schemeClr val="accent2">
                        <a:lumMod val="20000"/>
                        <a:lumOff val="80000"/>
                      </a:schemeClr>
                    </a:solidFill>
                  </a:tcPr>
                </a:tc>
                <a:tc>
                  <a:txBody>
                    <a:bodyPr/>
                    <a:lstStyle/>
                    <a:p>
                      <a:r>
                        <a:rPr lang="en-US" sz="1200" b="1" dirty="0">
                          <a:solidFill>
                            <a:schemeClr val="tx2"/>
                          </a:solidFill>
                        </a:rPr>
                        <a:t>5%</a:t>
                      </a:r>
                    </a:p>
                  </a:txBody>
                  <a:tcPr marL="144000" anchor="ctr">
                    <a:solidFill>
                      <a:schemeClr val="accent2">
                        <a:lumMod val="20000"/>
                        <a:lumOff val="80000"/>
                      </a:schemeClr>
                    </a:solidFill>
                  </a:tcPr>
                </a:tc>
                <a:extLst>
                  <a:ext uri="{0D108BD9-81ED-4DB2-BD59-A6C34878D82A}">
                    <a16:rowId xmlns:a16="http://schemas.microsoft.com/office/drawing/2014/main" val="10004"/>
                  </a:ext>
                </a:extLst>
              </a:tr>
              <a:tr h="439444">
                <a:tc>
                  <a:txBody>
                    <a:bodyPr/>
                    <a:lstStyle/>
                    <a:p>
                      <a:r>
                        <a:rPr lang="en-US" sz="1200" dirty="0">
                          <a:solidFill>
                            <a:schemeClr val="tx2"/>
                          </a:solidFill>
                        </a:rPr>
                        <a:t>Getting the right</a:t>
                      </a:r>
                      <a:r>
                        <a:rPr lang="en-US" sz="1200" baseline="0" dirty="0">
                          <a:solidFill>
                            <a:schemeClr val="tx2"/>
                          </a:solidFill>
                        </a:rPr>
                        <a:t> treatment for my cancer</a:t>
                      </a:r>
                      <a:endParaRPr lang="en-US" sz="1200" dirty="0">
                        <a:solidFill>
                          <a:schemeClr val="tx2"/>
                        </a:solidFill>
                      </a:endParaRPr>
                    </a:p>
                  </a:txBody>
                  <a:tcPr anchor="ctr">
                    <a:solidFill>
                      <a:schemeClr val="accent2">
                        <a:lumMod val="40000"/>
                        <a:lumOff val="60000"/>
                      </a:schemeClr>
                    </a:solidFill>
                  </a:tcPr>
                </a:tc>
                <a:tc>
                  <a:txBody>
                    <a:bodyPr/>
                    <a:lstStyle/>
                    <a:p>
                      <a:r>
                        <a:rPr lang="en-US" sz="1200" b="1" dirty="0">
                          <a:solidFill>
                            <a:schemeClr val="tx2"/>
                          </a:solidFill>
                        </a:rPr>
                        <a:t>9%</a:t>
                      </a:r>
                    </a:p>
                  </a:txBody>
                  <a:tcPr marL="144000" anchor="ct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Dealing with the financial implications</a:t>
                      </a:r>
                    </a:p>
                  </a:txBody>
                  <a:tcPr anchor="ctr">
                    <a:solidFill>
                      <a:schemeClr val="accent2">
                        <a:lumMod val="40000"/>
                        <a:lumOff val="60000"/>
                      </a:schemeClr>
                    </a:solidFill>
                  </a:tcPr>
                </a:tc>
                <a:tc>
                  <a:txBody>
                    <a:bodyPr/>
                    <a:lstStyle/>
                    <a:p>
                      <a:r>
                        <a:rPr lang="en-US" sz="1200" b="1" dirty="0">
                          <a:solidFill>
                            <a:schemeClr val="tx2"/>
                          </a:solidFill>
                        </a:rPr>
                        <a:t>11%</a:t>
                      </a:r>
                    </a:p>
                  </a:txBody>
                  <a:tcPr marL="144000" anchor="ct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Access to patient support groups</a:t>
                      </a:r>
                    </a:p>
                  </a:txBody>
                  <a:tcPr anchor="ctr">
                    <a:solidFill>
                      <a:schemeClr val="accent2">
                        <a:lumMod val="40000"/>
                        <a:lumOff val="60000"/>
                      </a:schemeClr>
                    </a:solidFill>
                  </a:tcPr>
                </a:tc>
                <a:tc>
                  <a:txBody>
                    <a:bodyPr/>
                    <a:lstStyle/>
                    <a:p>
                      <a:r>
                        <a:rPr lang="en-US" sz="1200" b="1" dirty="0">
                          <a:solidFill>
                            <a:schemeClr val="tx2"/>
                          </a:solidFill>
                        </a:rPr>
                        <a:t>5%</a:t>
                      </a:r>
                    </a:p>
                  </a:txBody>
                  <a:tcPr marL="144000" anchor="ctr">
                    <a:solidFill>
                      <a:schemeClr val="accent2">
                        <a:lumMod val="40000"/>
                        <a:lumOff val="60000"/>
                      </a:schemeClr>
                    </a:solidFill>
                  </a:tcPr>
                </a:tc>
                <a:extLst>
                  <a:ext uri="{0D108BD9-81ED-4DB2-BD59-A6C34878D82A}">
                    <a16:rowId xmlns:a16="http://schemas.microsoft.com/office/drawing/2014/main" val="10005"/>
                  </a:ext>
                </a:extLst>
              </a:tr>
              <a:tr h="328285">
                <a:tc>
                  <a:txBody>
                    <a:bodyPr/>
                    <a:lstStyle/>
                    <a:p>
                      <a:r>
                        <a:rPr lang="en-US" sz="1200" dirty="0">
                          <a:solidFill>
                            <a:schemeClr val="tx2"/>
                          </a:solidFill>
                        </a:rPr>
                        <a:t>Access to patient support groups</a:t>
                      </a:r>
                    </a:p>
                  </a:txBody>
                  <a:tcPr anchor="ctr">
                    <a:solidFill>
                      <a:srgbClr val="DBF2F5"/>
                    </a:solidFill>
                  </a:tcPr>
                </a:tc>
                <a:tc>
                  <a:txBody>
                    <a:bodyPr/>
                    <a:lstStyle/>
                    <a:p>
                      <a:r>
                        <a:rPr lang="en-US" sz="1200" b="1" dirty="0">
                          <a:solidFill>
                            <a:schemeClr val="tx2"/>
                          </a:solidFill>
                        </a:rPr>
                        <a:t>7%</a:t>
                      </a:r>
                    </a:p>
                  </a:txBody>
                  <a:tcPr marL="144000" anchor="ctr">
                    <a:solidFill>
                      <a:srgbClr val="DBF2F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Opportunity</a:t>
                      </a:r>
                      <a:r>
                        <a:rPr lang="en-US" sz="1200" baseline="0" dirty="0">
                          <a:solidFill>
                            <a:schemeClr val="tx2"/>
                          </a:solidFill>
                        </a:rPr>
                        <a:t> to take part in clinical trials</a:t>
                      </a:r>
                      <a:endParaRPr lang="en-US" sz="1200" dirty="0">
                        <a:solidFill>
                          <a:schemeClr val="tx2"/>
                        </a:solidFill>
                      </a:endParaRPr>
                    </a:p>
                  </a:txBody>
                  <a:tcPr anchor="ctr">
                    <a:solidFill>
                      <a:srgbClr val="DBF2F5"/>
                    </a:solidFill>
                  </a:tcPr>
                </a:tc>
                <a:tc>
                  <a:txBody>
                    <a:bodyPr/>
                    <a:lstStyle/>
                    <a:p>
                      <a:r>
                        <a:rPr lang="en-US" sz="1200" b="1" dirty="0">
                          <a:solidFill>
                            <a:schemeClr val="tx2"/>
                          </a:solidFill>
                        </a:rPr>
                        <a:t>8%</a:t>
                      </a:r>
                    </a:p>
                  </a:txBody>
                  <a:tcPr marL="144000" anchor="ctr">
                    <a:solidFill>
                      <a:srgbClr val="DBF2F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Getting the right</a:t>
                      </a:r>
                      <a:r>
                        <a:rPr lang="en-US" sz="1200" baseline="0" dirty="0">
                          <a:solidFill>
                            <a:schemeClr val="tx2"/>
                          </a:solidFill>
                        </a:rPr>
                        <a:t> treatment for my cancer</a:t>
                      </a:r>
                      <a:endParaRPr lang="en-US" sz="1200" dirty="0">
                        <a:solidFill>
                          <a:schemeClr val="tx2"/>
                        </a:solidFill>
                      </a:endParaRPr>
                    </a:p>
                  </a:txBody>
                  <a:tcPr anchor="ctr">
                    <a:solidFill>
                      <a:srgbClr val="DBF2F5"/>
                    </a:solidFill>
                  </a:tcPr>
                </a:tc>
                <a:tc>
                  <a:txBody>
                    <a:bodyPr/>
                    <a:lstStyle/>
                    <a:p>
                      <a:r>
                        <a:rPr lang="en-US" sz="1200" b="1" dirty="0">
                          <a:solidFill>
                            <a:schemeClr val="tx2"/>
                          </a:solidFill>
                        </a:rPr>
                        <a:t>4%</a:t>
                      </a:r>
                    </a:p>
                  </a:txBody>
                  <a:tcPr marL="144000" anchor="ctr">
                    <a:solidFill>
                      <a:srgbClr val="DBF2F5"/>
                    </a:solidFill>
                  </a:tcPr>
                </a:tc>
                <a:extLst>
                  <a:ext uri="{0D108BD9-81ED-4DB2-BD59-A6C34878D82A}">
                    <a16:rowId xmlns:a16="http://schemas.microsoft.com/office/drawing/2014/main" val="10006"/>
                  </a:ext>
                </a:extLst>
              </a:tr>
              <a:tr h="420534">
                <a:tc>
                  <a:txBody>
                    <a:bodyPr/>
                    <a:lstStyle/>
                    <a:p>
                      <a:r>
                        <a:rPr lang="en-US" sz="1200" dirty="0">
                          <a:solidFill>
                            <a:schemeClr val="tx2"/>
                          </a:solidFill>
                        </a:rPr>
                        <a:t>Opportunity</a:t>
                      </a:r>
                      <a:r>
                        <a:rPr lang="en-US" sz="1200" baseline="0" dirty="0">
                          <a:solidFill>
                            <a:schemeClr val="tx2"/>
                          </a:solidFill>
                        </a:rPr>
                        <a:t> to take part in clinical trials</a:t>
                      </a:r>
                      <a:endParaRPr lang="en-US" sz="1200" dirty="0">
                        <a:solidFill>
                          <a:schemeClr val="tx2"/>
                        </a:solidFill>
                      </a:endParaRPr>
                    </a:p>
                  </a:txBody>
                  <a:tcPr anchor="ctr">
                    <a:solidFill>
                      <a:schemeClr val="accent2">
                        <a:lumMod val="40000"/>
                        <a:lumOff val="60000"/>
                      </a:schemeClr>
                    </a:solidFill>
                  </a:tcPr>
                </a:tc>
                <a:tc>
                  <a:txBody>
                    <a:bodyPr/>
                    <a:lstStyle/>
                    <a:p>
                      <a:r>
                        <a:rPr lang="en-US" sz="1200" b="1" dirty="0">
                          <a:solidFill>
                            <a:schemeClr val="tx2"/>
                          </a:solidFill>
                        </a:rPr>
                        <a:t>5%</a:t>
                      </a:r>
                    </a:p>
                  </a:txBody>
                  <a:tcPr marL="144000" anchor="ct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Access to patient support groups</a:t>
                      </a:r>
                    </a:p>
                  </a:txBody>
                  <a:tcPr anchor="ctr">
                    <a:solidFill>
                      <a:schemeClr val="accent2">
                        <a:lumMod val="40000"/>
                        <a:lumOff val="60000"/>
                      </a:schemeClr>
                    </a:solidFill>
                  </a:tcPr>
                </a:tc>
                <a:tc>
                  <a:txBody>
                    <a:bodyPr/>
                    <a:lstStyle/>
                    <a:p>
                      <a:r>
                        <a:rPr lang="en-US" sz="1200" b="1" dirty="0">
                          <a:solidFill>
                            <a:schemeClr val="tx2"/>
                          </a:solidFill>
                        </a:rPr>
                        <a:t>4%</a:t>
                      </a:r>
                    </a:p>
                  </a:txBody>
                  <a:tcPr marL="144000" anchor="ct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Dealing with the financial impacts</a:t>
                      </a:r>
                    </a:p>
                  </a:txBody>
                  <a:tcPr anchor="ctr">
                    <a:solidFill>
                      <a:schemeClr val="accent2">
                        <a:lumMod val="40000"/>
                        <a:lumOff val="60000"/>
                      </a:schemeClr>
                    </a:solidFill>
                  </a:tcPr>
                </a:tc>
                <a:tc>
                  <a:txBody>
                    <a:bodyPr/>
                    <a:lstStyle/>
                    <a:p>
                      <a:r>
                        <a:rPr lang="en-US" sz="1200" b="1">
                          <a:solidFill>
                            <a:schemeClr val="tx2"/>
                          </a:solidFill>
                        </a:rPr>
                        <a:t>4%</a:t>
                      </a:r>
                      <a:endParaRPr lang="en-US" sz="1200" b="1" dirty="0">
                        <a:solidFill>
                          <a:schemeClr val="tx2"/>
                        </a:solidFill>
                      </a:endParaRPr>
                    </a:p>
                  </a:txBody>
                  <a:tcPr marL="144000" anchor="ctr">
                    <a:solidFill>
                      <a:schemeClr val="accent2">
                        <a:lumMod val="40000"/>
                        <a:lumOff val="60000"/>
                      </a:schemeClr>
                    </a:solidFill>
                  </a:tcPr>
                </a:tc>
                <a:extLst>
                  <a:ext uri="{0D108BD9-81ED-4DB2-BD59-A6C34878D82A}">
                    <a16:rowId xmlns:a16="http://schemas.microsoft.com/office/drawing/2014/main" val="10007"/>
                  </a:ext>
                </a:extLst>
              </a:tr>
              <a:tr h="328285">
                <a:tc>
                  <a:txBody>
                    <a:bodyPr/>
                    <a:lstStyle/>
                    <a:p>
                      <a:r>
                        <a:rPr lang="en-US" sz="1200" dirty="0">
                          <a:solidFill>
                            <a:schemeClr val="tx2"/>
                          </a:solidFill>
                        </a:rPr>
                        <a:t>Other</a:t>
                      </a:r>
                    </a:p>
                  </a:txBody>
                  <a:tcPr anchor="ctr">
                    <a:solidFill>
                      <a:srgbClr val="DBF2F5"/>
                    </a:solidFill>
                  </a:tcPr>
                </a:tc>
                <a:tc>
                  <a:txBody>
                    <a:bodyPr/>
                    <a:lstStyle/>
                    <a:p>
                      <a:r>
                        <a:rPr lang="en-US" sz="1200" b="1" dirty="0">
                          <a:solidFill>
                            <a:schemeClr val="tx2"/>
                          </a:solidFill>
                        </a:rPr>
                        <a:t>8%</a:t>
                      </a:r>
                    </a:p>
                  </a:txBody>
                  <a:tcPr marL="144000" anchor="ctr">
                    <a:solidFill>
                      <a:srgbClr val="DBF2F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Other</a:t>
                      </a:r>
                    </a:p>
                  </a:txBody>
                  <a:tcPr anchor="ctr">
                    <a:solidFill>
                      <a:srgbClr val="DBF2F5"/>
                    </a:solidFill>
                  </a:tcPr>
                </a:tc>
                <a:tc>
                  <a:txBody>
                    <a:bodyPr/>
                    <a:lstStyle/>
                    <a:p>
                      <a:r>
                        <a:rPr lang="en-US" sz="1200" b="1" dirty="0">
                          <a:solidFill>
                            <a:schemeClr val="tx2"/>
                          </a:solidFill>
                        </a:rPr>
                        <a:t>3%</a:t>
                      </a:r>
                    </a:p>
                  </a:txBody>
                  <a:tcPr marL="144000" anchor="ctr">
                    <a:solidFill>
                      <a:srgbClr val="DBF2F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Other</a:t>
                      </a:r>
                    </a:p>
                  </a:txBody>
                  <a:tcPr anchor="ctr">
                    <a:solidFill>
                      <a:srgbClr val="DBF2F5"/>
                    </a:solidFill>
                  </a:tcPr>
                </a:tc>
                <a:tc>
                  <a:txBody>
                    <a:bodyPr/>
                    <a:lstStyle/>
                    <a:p>
                      <a:r>
                        <a:rPr lang="en-US" sz="1200" b="1" dirty="0">
                          <a:solidFill>
                            <a:schemeClr val="tx2"/>
                          </a:solidFill>
                        </a:rPr>
                        <a:t>10%</a:t>
                      </a:r>
                    </a:p>
                  </a:txBody>
                  <a:tcPr marL="144000" anchor="ctr">
                    <a:solidFill>
                      <a:srgbClr val="DBF2F5"/>
                    </a:solidFill>
                  </a:tcPr>
                </a:tc>
                <a:extLst>
                  <a:ext uri="{0D108BD9-81ED-4DB2-BD59-A6C34878D82A}">
                    <a16:rowId xmlns:a16="http://schemas.microsoft.com/office/drawing/2014/main" val="10008"/>
                  </a:ext>
                </a:extLst>
              </a:tr>
            </a:tbl>
          </a:graphicData>
        </a:graphic>
      </p:graphicFrame>
      <p:sp>
        <p:nvSpPr>
          <p:cNvPr id="72" name="TextBox 71">
            <a:extLst>
              <a:ext uri="{FF2B5EF4-FFF2-40B4-BE49-F238E27FC236}">
                <a16:creationId xmlns:a16="http://schemas.microsoft.com/office/drawing/2014/main" id="{4599EBEB-A071-4DEF-85A9-0C2CD463FB0C}"/>
              </a:ext>
            </a:extLst>
          </p:cNvPr>
          <p:cNvSpPr txBox="1"/>
          <p:nvPr/>
        </p:nvSpPr>
        <p:spPr>
          <a:xfrm>
            <a:off x="8061594" y="2011177"/>
            <a:ext cx="3165675" cy="338554"/>
          </a:xfrm>
          <a:prstGeom prst="rect">
            <a:avLst/>
          </a:prstGeom>
          <a:noFill/>
        </p:spPr>
        <p:txBody>
          <a:bodyPr wrap="none" rtlCol="0">
            <a:spAutoFit/>
          </a:bodyPr>
          <a:lstStyle/>
          <a:p>
            <a:pPr algn="r"/>
            <a:r>
              <a:rPr lang="en-GB" sz="1600" b="1" dirty="0">
                <a:solidFill>
                  <a:srgbClr val="FF0000"/>
                </a:solidFill>
              </a:rPr>
              <a:t>PLEASE NOTE</a:t>
            </a:r>
            <a:r>
              <a:rPr lang="en-GB" sz="1600" dirty="0">
                <a:solidFill>
                  <a:srgbClr val="FF0000"/>
                </a:solidFill>
              </a:rPr>
              <a:t>: interim findings only</a:t>
            </a:r>
          </a:p>
        </p:txBody>
      </p:sp>
    </p:spTree>
    <p:extLst>
      <p:ext uri="{BB962C8B-B14F-4D97-AF65-F5344CB8AC3E}">
        <p14:creationId xmlns:p14="http://schemas.microsoft.com/office/powerpoint/2010/main" val="1833132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7D63918-9996-404F-96E6-84598F67744B}"/>
              </a:ext>
            </a:extLst>
          </p:cNvPr>
          <p:cNvSpPr/>
          <p:nvPr/>
        </p:nvSpPr>
        <p:spPr>
          <a:xfrm>
            <a:off x="348343" y="279399"/>
            <a:ext cx="6827157" cy="954963"/>
          </a:xfrm>
          <a:prstGeom prst="roundRect">
            <a:avLst>
              <a:gd name="adj" fmla="val 12780"/>
            </a:avLst>
          </a:prstGeom>
          <a:solidFill>
            <a:schemeClr val="bg1">
              <a:lumMod val="95000"/>
            </a:schemeClr>
          </a:solidFill>
          <a:ln w="28575" cap="rnd">
            <a:roun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4" name="Content Placeholder 4">
            <a:extLst>
              <a:ext uri="{FF2B5EF4-FFF2-40B4-BE49-F238E27FC236}">
                <a16:creationId xmlns:a16="http://schemas.microsoft.com/office/drawing/2014/main" id="{CD5AF7FE-F302-4EAF-BFD5-69E2D35BD03F}"/>
              </a:ext>
            </a:extLst>
          </p:cNvPr>
          <p:cNvSpPr>
            <a:spLocks noGrp="1"/>
          </p:cNvSpPr>
          <p:nvPr>
            <p:ph idx="1"/>
          </p:nvPr>
        </p:nvSpPr>
        <p:spPr>
          <a:xfrm>
            <a:off x="546100" y="1514475"/>
            <a:ext cx="10198850" cy="4651375"/>
          </a:xfrm>
        </p:spPr>
        <p:txBody>
          <a:bodyPr/>
          <a:lstStyle/>
          <a:p>
            <a:endParaRPr lang="en-GB" dirty="0"/>
          </a:p>
        </p:txBody>
      </p:sp>
      <p:sp>
        <p:nvSpPr>
          <p:cNvPr id="75" name="Rectangle: Rounded Corners 3">
            <a:extLst>
              <a:ext uri="{FF2B5EF4-FFF2-40B4-BE49-F238E27FC236}">
                <a16:creationId xmlns:a16="http://schemas.microsoft.com/office/drawing/2014/main" id="{FF4CCFD8-4D83-4D35-A63E-D30750D6A35D}"/>
              </a:ext>
            </a:extLst>
          </p:cNvPr>
          <p:cNvSpPr/>
          <p:nvPr/>
        </p:nvSpPr>
        <p:spPr bwMode="gray">
          <a:xfrm>
            <a:off x="552209" y="1486800"/>
            <a:ext cx="10198850" cy="4679950"/>
          </a:xfrm>
          <a:prstGeom prst="roundRect">
            <a:avLst>
              <a:gd name="adj" fmla="val 3142"/>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450000" rIns="46800" bIns="46800" rtlCol="0" anchor="t"/>
          <a:lstStyle/>
          <a:p>
            <a:pPr>
              <a:spcBef>
                <a:spcPts val="600"/>
              </a:spcBef>
            </a:pPr>
            <a:r>
              <a:rPr lang="en-GB" sz="2400" b="1" dirty="0">
                <a:solidFill>
                  <a:schemeClr val="tx1"/>
                </a:solidFill>
              </a:rPr>
              <a:t>Many patients point out inefficiencies in the time taken to see their doctor, referral for diagnosis, waiting for test results, inaccurate diagnoses, and waiting for treatment to start</a:t>
            </a:r>
          </a:p>
          <a:p>
            <a:pPr marL="179388" indent="-179388">
              <a:spcBef>
                <a:spcPts val="600"/>
              </a:spcBef>
              <a:buClr>
                <a:schemeClr val="tx1"/>
              </a:buClr>
              <a:buFont typeface="Arial" panose="020B0604020202020204" pitchFamily="34" charset="0"/>
              <a:buChar char="•"/>
            </a:pPr>
            <a:endParaRPr lang="en-GB" sz="2000" dirty="0">
              <a:solidFill>
                <a:schemeClr val="tx1"/>
              </a:solidFill>
            </a:endParaRPr>
          </a:p>
          <a:p>
            <a:pPr marL="179388" indent="-179388">
              <a:spcBef>
                <a:spcPts val="600"/>
              </a:spcBef>
              <a:buClr>
                <a:schemeClr val="tx1"/>
              </a:buClr>
              <a:buFont typeface="Arial" panose="020B0604020202020204" pitchFamily="34" charset="0"/>
              <a:buChar char="•"/>
            </a:pPr>
            <a:r>
              <a:rPr lang="en-GB" sz="2000" dirty="0">
                <a:solidFill>
                  <a:schemeClr val="tx1"/>
                </a:solidFill>
              </a:rPr>
              <a:t>From first visiting a doctor about the health problem caused by their cancer, to being diagnosed, </a:t>
            </a:r>
            <a:r>
              <a:rPr lang="en-GB" sz="2000" b="1" dirty="0">
                <a:solidFill>
                  <a:schemeClr val="tx1"/>
                </a:solidFill>
              </a:rPr>
              <a:t>most patients were diagnosed within three months </a:t>
            </a:r>
            <a:r>
              <a:rPr lang="en-GB" sz="2000" dirty="0">
                <a:solidFill>
                  <a:schemeClr val="tx1"/>
                </a:solidFill>
              </a:rPr>
              <a:t>– many within one month</a:t>
            </a:r>
            <a:endParaRPr lang="en-US" sz="2000" dirty="0">
              <a:solidFill>
                <a:schemeClr val="tx1"/>
              </a:solidFill>
            </a:endParaRPr>
          </a:p>
          <a:p>
            <a:pPr marL="179388" indent="-179388">
              <a:spcBef>
                <a:spcPts val="600"/>
              </a:spcBef>
              <a:buClr>
                <a:schemeClr val="tx1"/>
              </a:buClr>
              <a:buFont typeface="Arial" panose="020B0604020202020204" pitchFamily="34" charset="0"/>
              <a:buChar char="•"/>
            </a:pPr>
            <a:r>
              <a:rPr lang="en-GB" sz="2000" dirty="0">
                <a:solidFill>
                  <a:schemeClr val="tx2"/>
                </a:solidFill>
              </a:rPr>
              <a:t>For many patients, their cancer was </a:t>
            </a:r>
            <a:r>
              <a:rPr lang="en-GB" sz="2000" b="1" dirty="0">
                <a:solidFill>
                  <a:schemeClr val="tx2"/>
                </a:solidFill>
              </a:rPr>
              <a:t>diagnosed as something different</a:t>
            </a:r>
            <a:r>
              <a:rPr lang="en-GB" sz="2000" dirty="0">
                <a:solidFill>
                  <a:schemeClr val="tx2"/>
                </a:solidFill>
              </a:rPr>
              <a:t>: either once, or a number of times</a:t>
            </a:r>
          </a:p>
          <a:p>
            <a:pPr marL="179388" indent="-179388">
              <a:spcBef>
                <a:spcPts val="600"/>
              </a:spcBef>
              <a:buClr>
                <a:schemeClr val="tx1"/>
              </a:buClr>
              <a:buFont typeface="Arial" panose="020B0604020202020204" pitchFamily="34" charset="0"/>
              <a:buChar char="•"/>
            </a:pPr>
            <a:r>
              <a:rPr lang="en-GB" sz="2000" dirty="0">
                <a:solidFill>
                  <a:schemeClr val="tx2"/>
                </a:solidFill>
              </a:rPr>
              <a:t>Even </a:t>
            </a:r>
            <a:r>
              <a:rPr lang="en-GB" sz="2000">
                <a:solidFill>
                  <a:schemeClr val="tx2"/>
                </a:solidFill>
              </a:rPr>
              <a:t>after diagnosis, </a:t>
            </a:r>
            <a:r>
              <a:rPr lang="en-GB" sz="2000" dirty="0">
                <a:solidFill>
                  <a:schemeClr val="tx2"/>
                </a:solidFill>
              </a:rPr>
              <a:t>many patients waited a </a:t>
            </a:r>
            <a:r>
              <a:rPr lang="en-GB" sz="2000" b="1" dirty="0">
                <a:solidFill>
                  <a:schemeClr val="tx2"/>
                </a:solidFill>
              </a:rPr>
              <a:t>long</a:t>
            </a:r>
            <a:r>
              <a:rPr lang="en-GB" sz="2000" dirty="0">
                <a:solidFill>
                  <a:schemeClr val="tx2"/>
                </a:solidFill>
              </a:rPr>
              <a:t> </a:t>
            </a:r>
            <a:r>
              <a:rPr lang="en-GB" sz="2000" b="1" dirty="0">
                <a:solidFill>
                  <a:schemeClr val="tx2"/>
                </a:solidFill>
              </a:rPr>
              <a:t>time for treatment to start </a:t>
            </a:r>
            <a:r>
              <a:rPr lang="en-GB" sz="2000" dirty="0">
                <a:solidFill>
                  <a:schemeClr val="tx2"/>
                </a:solidFill>
              </a:rPr>
              <a:t>– for many, more than two months</a:t>
            </a:r>
          </a:p>
        </p:txBody>
      </p:sp>
      <p:sp>
        <p:nvSpPr>
          <p:cNvPr id="29" name="Title 1">
            <a:extLst>
              <a:ext uri="{FF2B5EF4-FFF2-40B4-BE49-F238E27FC236}">
                <a16:creationId xmlns:a16="http://schemas.microsoft.com/office/drawing/2014/main" id="{066D761C-9B37-470C-AFF9-03F86F61D989}"/>
              </a:ext>
            </a:extLst>
          </p:cNvPr>
          <p:cNvSpPr>
            <a:spLocks noGrp="1"/>
          </p:cNvSpPr>
          <p:nvPr>
            <p:ph type="title"/>
          </p:nvPr>
        </p:nvSpPr>
        <p:spPr>
          <a:xfrm>
            <a:off x="442912" y="441325"/>
            <a:ext cx="8424863" cy="911225"/>
          </a:xfrm>
        </p:spPr>
        <p:txBody>
          <a:bodyPr/>
          <a:lstStyle/>
          <a:p>
            <a:r>
              <a:rPr lang="en-US" sz="1800" i="1" dirty="0">
                <a:solidFill>
                  <a:schemeClr val="accent2"/>
                </a:solidFill>
              </a:rPr>
              <a:t>Interim findings</a:t>
            </a:r>
            <a:br>
              <a:rPr lang="en-US" sz="1800" i="1" dirty="0">
                <a:solidFill>
                  <a:srgbClr val="45BDD0"/>
                </a:solidFill>
              </a:rPr>
            </a:br>
            <a:r>
              <a:rPr lang="en-US" dirty="0"/>
              <a:t>Diagnosis</a:t>
            </a:r>
            <a:endParaRPr lang="en-GB" dirty="0"/>
          </a:p>
        </p:txBody>
      </p:sp>
      <p:grpSp>
        <p:nvGrpSpPr>
          <p:cNvPr id="3" name="Group 2">
            <a:extLst>
              <a:ext uri="{FF2B5EF4-FFF2-40B4-BE49-F238E27FC236}">
                <a16:creationId xmlns:a16="http://schemas.microsoft.com/office/drawing/2014/main" id="{927DEFFA-C511-4D88-BA42-2EA72D7B1C0F}"/>
              </a:ext>
            </a:extLst>
          </p:cNvPr>
          <p:cNvGrpSpPr/>
          <p:nvPr/>
        </p:nvGrpSpPr>
        <p:grpSpPr>
          <a:xfrm>
            <a:off x="8496716" y="1045992"/>
            <a:ext cx="1930584" cy="932430"/>
            <a:chOff x="8496716" y="944393"/>
            <a:chExt cx="1930584" cy="932430"/>
          </a:xfrm>
        </p:grpSpPr>
        <p:grpSp>
          <p:nvGrpSpPr>
            <p:cNvPr id="33" name="Group 32">
              <a:extLst>
                <a:ext uri="{FF2B5EF4-FFF2-40B4-BE49-F238E27FC236}">
                  <a16:creationId xmlns:a16="http://schemas.microsoft.com/office/drawing/2014/main" id="{04C44C79-D9F5-4B7D-A0BA-218BEC879991}"/>
                </a:ext>
              </a:extLst>
            </p:cNvPr>
            <p:cNvGrpSpPr/>
            <p:nvPr/>
          </p:nvGrpSpPr>
          <p:grpSpPr bwMode="gray">
            <a:xfrm>
              <a:off x="8496716" y="1643721"/>
              <a:ext cx="972000" cy="0"/>
              <a:chOff x="1955414" y="1705109"/>
              <a:chExt cx="1039246" cy="0"/>
            </a:xfrm>
          </p:grpSpPr>
          <p:cxnSp>
            <p:nvCxnSpPr>
              <p:cNvPr id="34" name="Straight Connector 33">
                <a:extLst>
                  <a:ext uri="{FF2B5EF4-FFF2-40B4-BE49-F238E27FC236}">
                    <a16:creationId xmlns:a16="http://schemas.microsoft.com/office/drawing/2014/main" id="{958D07A5-FF36-4013-8C92-DB79D66B77AD}"/>
                  </a:ext>
                </a:extLst>
              </p:cNvPr>
              <p:cNvCxnSpPr>
                <a:cxnSpLocks/>
              </p:cNvCxnSpPr>
              <p:nvPr/>
            </p:nvCxnSpPr>
            <p:spPr bwMode="gray">
              <a:xfrm>
                <a:off x="2622982" y="1705109"/>
                <a:ext cx="371678"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49E69FA-78A0-400C-8F6E-9E889EF10CBD}"/>
                  </a:ext>
                </a:extLst>
              </p:cNvPr>
              <p:cNvCxnSpPr>
                <a:cxnSpLocks/>
              </p:cNvCxnSpPr>
              <p:nvPr/>
            </p:nvCxnSpPr>
            <p:spPr bwMode="gray">
              <a:xfrm>
                <a:off x="2395391" y="1705109"/>
                <a:ext cx="15929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6C8D43D-827B-4D75-822D-1B342E9A8057}"/>
                  </a:ext>
                </a:extLst>
              </p:cNvPr>
              <p:cNvCxnSpPr>
                <a:cxnSpLocks/>
              </p:cNvCxnSpPr>
              <p:nvPr/>
            </p:nvCxnSpPr>
            <p:spPr bwMode="gray">
              <a:xfrm>
                <a:off x="1955414" y="1705109"/>
                <a:ext cx="371678"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398A88CE-BAA4-4B14-BD8F-F81A16D1EA53}"/>
                </a:ext>
              </a:extLst>
            </p:cNvPr>
            <p:cNvGrpSpPr/>
            <p:nvPr/>
          </p:nvGrpSpPr>
          <p:grpSpPr>
            <a:xfrm>
              <a:off x="9536838" y="944393"/>
              <a:ext cx="890462" cy="932430"/>
              <a:chOff x="8283585" y="919677"/>
              <a:chExt cx="890462" cy="932430"/>
            </a:xfrm>
          </p:grpSpPr>
          <p:grpSp>
            <p:nvGrpSpPr>
              <p:cNvPr id="38" name="Group 37">
                <a:extLst>
                  <a:ext uri="{FF2B5EF4-FFF2-40B4-BE49-F238E27FC236}">
                    <a16:creationId xmlns:a16="http://schemas.microsoft.com/office/drawing/2014/main" id="{5FD66630-D6AA-4F1F-B52F-3B9F5865C30F}"/>
                  </a:ext>
                </a:extLst>
              </p:cNvPr>
              <p:cNvGrpSpPr/>
              <p:nvPr/>
            </p:nvGrpSpPr>
            <p:grpSpPr>
              <a:xfrm>
                <a:off x="8283585" y="919677"/>
                <a:ext cx="890462" cy="932430"/>
                <a:chOff x="8283585" y="919677"/>
                <a:chExt cx="890462" cy="932430"/>
              </a:xfrm>
            </p:grpSpPr>
            <p:sp>
              <p:nvSpPr>
                <p:cNvPr id="40" name="Oval 39">
                  <a:extLst>
                    <a:ext uri="{FF2B5EF4-FFF2-40B4-BE49-F238E27FC236}">
                      <a16:creationId xmlns:a16="http://schemas.microsoft.com/office/drawing/2014/main" id="{C61C10C0-F00F-4E83-B7E9-B63F97FD539D}"/>
                    </a:ext>
                  </a:extLst>
                </p:cNvPr>
                <p:cNvSpPr/>
                <p:nvPr/>
              </p:nvSpPr>
              <p:spPr bwMode="gray">
                <a:xfrm rot="20266948">
                  <a:off x="8283585" y="919677"/>
                  <a:ext cx="890461" cy="890463"/>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Arc 40">
                  <a:extLst>
                    <a:ext uri="{FF2B5EF4-FFF2-40B4-BE49-F238E27FC236}">
                      <a16:creationId xmlns:a16="http://schemas.microsoft.com/office/drawing/2014/main" id="{406F1BDE-2A17-4CE4-9C92-AD1D3F1DEC09}"/>
                    </a:ext>
                  </a:extLst>
                </p:cNvPr>
                <p:cNvSpPr/>
                <p:nvPr/>
              </p:nvSpPr>
              <p:spPr bwMode="gray">
                <a:xfrm rot="20266948">
                  <a:off x="8283586" y="961644"/>
                  <a:ext cx="890461" cy="890463"/>
                </a:xfrm>
                <a:prstGeom prst="arc">
                  <a:avLst>
                    <a:gd name="adj1" fmla="val 17411517"/>
                    <a:gd name="adj2" fmla="val 12169790"/>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sp>
            <p:nvSpPr>
              <p:cNvPr id="39" name="Arc 38">
                <a:extLst>
                  <a:ext uri="{FF2B5EF4-FFF2-40B4-BE49-F238E27FC236}">
                    <a16:creationId xmlns:a16="http://schemas.microsoft.com/office/drawing/2014/main" id="{FFF88482-896D-4882-A99F-5D2711EB0039}"/>
                  </a:ext>
                </a:extLst>
              </p:cNvPr>
              <p:cNvSpPr/>
              <p:nvPr/>
            </p:nvSpPr>
            <p:spPr bwMode="gray">
              <a:xfrm rot="20266948">
                <a:off x="8283586" y="961644"/>
                <a:ext cx="890461" cy="890463"/>
              </a:xfrm>
              <a:prstGeom prst="arc">
                <a:avLst>
                  <a:gd name="adj1" fmla="val 12999581"/>
                  <a:gd name="adj2" fmla="val 16615108"/>
                </a:avLst>
              </a:prstGeom>
              <a:ln w="28575" cap="rnd">
                <a:solidFill>
                  <a:schemeClr val="accent3"/>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grpSp>
          <p:nvGrpSpPr>
            <p:cNvPr id="42" name="Group 41">
              <a:extLst>
                <a:ext uri="{FF2B5EF4-FFF2-40B4-BE49-F238E27FC236}">
                  <a16:creationId xmlns:a16="http://schemas.microsoft.com/office/drawing/2014/main" id="{03975A5D-0D47-4CCB-8616-680A76D6F615}"/>
                </a:ext>
              </a:extLst>
            </p:cNvPr>
            <p:cNvGrpSpPr/>
            <p:nvPr/>
          </p:nvGrpSpPr>
          <p:grpSpPr>
            <a:xfrm>
              <a:off x="9636524" y="1175940"/>
              <a:ext cx="649000" cy="590234"/>
              <a:chOff x="9819124" y="1597625"/>
              <a:chExt cx="384244" cy="349450"/>
            </a:xfrm>
          </p:grpSpPr>
          <p:sp>
            <p:nvSpPr>
              <p:cNvPr id="43" name="Freeform 11">
                <a:extLst>
                  <a:ext uri="{FF2B5EF4-FFF2-40B4-BE49-F238E27FC236}">
                    <a16:creationId xmlns:a16="http://schemas.microsoft.com/office/drawing/2014/main" id="{595119FB-D56F-4170-AF1E-46310622C74E}"/>
                  </a:ext>
                </a:extLst>
              </p:cNvPr>
              <p:cNvSpPr>
                <a:spLocks/>
              </p:cNvSpPr>
              <p:nvPr/>
            </p:nvSpPr>
            <p:spPr bwMode="auto">
              <a:xfrm>
                <a:off x="9847867" y="1597625"/>
                <a:ext cx="355501" cy="322977"/>
              </a:xfrm>
              <a:custGeom>
                <a:avLst/>
                <a:gdLst>
                  <a:gd name="T0" fmla="*/ 120 w 122"/>
                  <a:gd name="T1" fmla="*/ 77 h 111"/>
                  <a:gd name="T2" fmla="*/ 122 w 122"/>
                  <a:gd name="T3" fmla="*/ 69 h 111"/>
                  <a:gd name="T4" fmla="*/ 122 w 122"/>
                  <a:gd name="T5" fmla="*/ 25 h 111"/>
                  <a:gd name="T6" fmla="*/ 97 w 122"/>
                  <a:gd name="T7" fmla="*/ 0 h 111"/>
                  <a:gd name="T8" fmla="*/ 18 w 122"/>
                  <a:gd name="T9" fmla="*/ 0 h 111"/>
                  <a:gd name="T10" fmla="*/ 0 w 122"/>
                  <a:gd name="T11" fmla="*/ 19 h 111"/>
                  <a:gd name="T12" fmla="*/ 0 w 122"/>
                  <a:gd name="T13" fmla="*/ 69 h 111"/>
                  <a:gd name="T14" fmla="*/ 18 w 122"/>
                  <a:gd name="T15" fmla="*/ 88 h 111"/>
                  <a:gd name="T16" fmla="*/ 57 w 122"/>
                  <a:gd name="T17" fmla="*/ 88 h 111"/>
                  <a:gd name="T18" fmla="*/ 74 w 122"/>
                  <a:gd name="T19" fmla="*/ 107 h 111"/>
                  <a:gd name="T20" fmla="*/ 96 w 122"/>
                  <a:gd name="T21" fmla="*/ 109 h 111"/>
                  <a:gd name="T22" fmla="*/ 97 w 122"/>
                  <a:gd name="T23" fmla="*/ 103 h 111"/>
                  <a:gd name="T24" fmla="*/ 89 w 122"/>
                  <a:gd name="T25" fmla="*/ 88 h 111"/>
                  <a:gd name="T26" fmla="*/ 97 w 122"/>
                  <a:gd name="T27" fmla="*/ 8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11">
                    <a:moveTo>
                      <a:pt x="120" y="77"/>
                    </a:moveTo>
                    <a:cubicBezTo>
                      <a:pt x="121" y="75"/>
                      <a:pt x="122" y="72"/>
                      <a:pt x="122" y="69"/>
                    </a:cubicBezTo>
                    <a:cubicBezTo>
                      <a:pt x="122" y="25"/>
                      <a:pt x="122" y="25"/>
                      <a:pt x="122" y="25"/>
                    </a:cubicBezTo>
                    <a:cubicBezTo>
                      <a:pt x="122" y="12"/>
                      <a:pt x="111" y="0"/>
                      <a:pt x="97" y="0"/>
                    </a:cubicBezTo>
                    <a:cubicBezTo>
                      <a:pt x="18" y="0"/>
                      <a:pt x="18" y="0"/>
                      <a:pt x="18" y="0"/>
                    </a:cubicBezTo>
                    <a:cubicBezTo>
                      <a:pt x="8" y="0"/>
                      <a:pt x="0" y="9"/>
                      <a:pt x="0" y="19"/>
                    </a:cubicBezTo>
                    <a:cubicBezTo>
                      <a:pt x="0" y="69"/>
                      <a:pt x="0" y="69"/>
                      <a:pt x="0" y="69"/>
                    </a:cubicBezTo>
                    <a:cubicBezTo>
                      <a:pt x="0" y="79"/>
                      <a:pt x="8" y="88"/>
                      <a:pt x="18" y="88"/>
                    </a:cubicBezTo>
                    <a:cubicBezTo>
                      <a:pt x="57" y="88"/>
                      <a:pt x="57" y="88"/>
                      <a:pt x="57" y="88"/>
                    </a:cubicBezTo>
                    <a:cubicBezTo>
                      <a:pt x="61" y="97"/>
                      <a:pt x="67" y="104"/>
                      <a:pt x="74" y="107"/>
                    </a:cubicBezTo>
                    <a:cubicBezTo>
                      <a:pt x="87" y="111"/>
                      <a:pt x="96" y="109"/>
                      <a:pt x="96" y="109"/>
                    </a:cubicBezTo>
                    <a:cubicBezTo>
                      <a:pt x="99" y="108"/>
                      <a:pt x="100" y="106"/>
                      <a:pt x="97" y="103"/>
                    </a:cubicBezTo>
                    <a:cubicBezTo>
                      <a:pt x="87" y="94"/>
                      <a:pt x="89" y="88"/>
                      <a:pt x="89" y="88"/>
                    </a:cubicBezTo>
                    <a:cubicBezTo>
                      <a:pt x="97" y="88"/>
                      <a:pt x="97" y="88"/>
                      <a:pt x="97" y="88"/>
                    </a:cubicBezTo>
                  </a:path>
                </a:pathLst>
              </a:custGeom>
              <a:noFill/>
              <a:ln w="19050" cap="rnd">
                <a:solidFill>
                  <a:srgbClr val="31404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4" name="Line 12">
                <a:extLst>
                  <a:ext uri="{FF2B5EF4-FFF2-40B4-BE49-F238E27FC236}">
                    <a16:creationId xmlns:a16="http://schemas.microsoft.com/office/drawing/2014/main" id="{8000278D-6BCE-45EF-9CCF-8E3FDE6199CF}"/>
                  </a:ext>
                </a:extLst>
              </p:cNvPr>
              <p:cNvSpPr>
                <a:spLocks noChangeShapeType="1"/>
              </p:cNvSpPr>
              <p:nvPr/>
            </p:nvSpPr>
            <p:spPr bwMode="auto">
              <a:xfrm>
                <a:off x="10057386" y="1795042"/>
                <a:ext cx="58242" cy="0"/>
              </a:xfrm>
              <a:prstGeom prst="line">
                <a:avLst/>
              </a:prstGeom>
              <a:noFill/>
              <a:ln w="19050" cap="rnd">
                <a:solidFill>
                  <a:srgbClr val="31404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5" name="Line 13">
                <a:extLst>
                  <a:ext uri="{FF2B5EF4-FFF2-40B4-BE49-F238E27FC236}">
                    <a16:creationId xmlns:a16="http://schemas.microsoft.com/office/drawing/2014/main" id="{9EA973A1-DF65-45CB-922E-001AEA888BC1}"/>
                  </a:ext>
                </a:extLst>
              </p:cNvPr>
              <p:cNvSpPr>
                <a:spLocks noChangeShapeType="1"/>
              </p:cNvSpPr>
              <p:nvPr/>
            </p:nvSpPr>
            <p:spPr bwMode="auto">
              <a:xfrm>
                <a:off x="9903083" y="1795042"/>
                <a:ext cx="119509" cy="0"/>
              </a:xfrm>
              <a:prstGeom prst="line">
                <a:avLst/>
              </a:prstGeom>
              <a:noFill/>
              <a:ln w="19050" cap="rnd">
                <a:solidFill>
                  <a:srgbClr val="31404F"/>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6" name="Line 14">
                <a:extLst>
                  <a:ext uri="{FF2B5EF4-FFF2-40B4-BE49-F238E27FC236}">
                    <a16:creationId xmlns:a16="http://schemas.microsoft.com/office/drawing/2014/main" id="{B37D4FC2-069F-4291-8F10-A318C09C4079}"/>
                  </a:ext>
                </a:extLst>
              </p:cNvPr>
              <p:cNvSpPr>
                <a:spLocks noChangeShapeType="1"/>
              </p:cNvSpPr>
              <p:nvPr/>
            </p:nvSpPr>
            <p:spPr bwMode="auto">
              <a:xfrm>
                <a:off x="9903083" y="1754953"/>
                <a:ext cx="43870" cy="0"/>
              </a:xfrm>
              <a:prstGeom prst="line">
                <a:avLst/>
              </a:prstGeom>
              <a:noFill/>
              <a:ln w="19050" cap="rnd">
                <a:solidFill>
                  <a:srgbClr val="31404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7" name="Line 15">
                <a:extLst>
                  <a:ext uri="{FF2B5EF4-FFF2-40B4-BE49-F238E27FC236}">
                    <a16:creationId xmlns:a16="http://schemas.microsoft.com/office/drawing/2014/main" id="{257E4BF3-ADDD-4BFA-8271-E835F5742B0B}"/>
                  </a:ext>
                </a:extLst>
              </p:cNvPr>
              <p:cNvSpPr>
                <a:spLocks noChangeShapeType="1"/>
              </p:cNvSpPr>
              <p:nvPr/>
            </p:nvSpPr>
            <p:spPr bwMode="auto">
              <a:xfrm>
                <a:off x="9978722" y="1754953"/>
                <a:ext cx="136906" cy="0"/>
              </a:xfrm>
              <a:prstGeom prst="line">
                <a:avLst/>
              </a:prstGeom>
              <a:noFill/>
              <a:ln w="19050" cap="rnd">
                <a:solidFill>
                  <a:srgbClr val="31404F"/>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8" name="Line 16">
                <a:extLst>
                  <a:ext uri="{FF2B5EF4-FFF2-40B4-BE49-F238E27FC236}">
                    <a16:creationId xmlns:a16="http://schemas.microsoft.com/office/drawing/2014/main" id="{B26A8C62-B1F5-48B4-9E86-1126F35083E5}"/>
                  </a:ext>
                </a:extLst>
              </p:cNvPr>
              <p:cNvSpPr>
                <a:spLocks noChangeShapeType="1"/>
              </p:cNvSpPr>
              <p:nvPr/>
            </p:nvSpPr>
            <p:spPr bwMode="auto">
              <a:xfrm flipH="1">
                <a:off x="10033938" y="1719403"/>
                <a:ext cx="81690" cy="0"/>
              </a:xfrm>
              <a:prstGeom prst="line">
                <a:avLst/>
              </a:prstGeom>
              <a:noFill/>
              <a:ln w="19050" cap="rnd">
                <a:solidFill>
                  <a:srgbClr val="31404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9" name="Line 17">
                <a:extLst>
                  <a:ext uri="{FF2B5EF4-FFF2-40B4-BE49-F238E27FC236}">
                    <a16:creationId xmlns:a16="http://schemas.microsoft.com/office/drawing/2014/main" id="{2316BABC-6DC9-4443-A000-F764F0D9B9AE}"/>
                  </a:ext>
                </a:extLst>
              </p:cNvPr>
              <p:cNvSpPr>
                <a:spLocks noChangeShapeType="1"/>
              </p:cNvSpPr>
              <p:nvPr/>
            </p:nvSpPr>
            <p:spPr bwMode="auto">
              <a:xfrm>
                <a:off x="9903083" y="1719403"/>
                <a:ext cx="93036" cy="0"/>
              </a:xfrm>
              <a:prstGeom prst="line">
                <a:avLst/>
              </a:prstGeom>
              <a:noFill/>
              <a:ln w="19050" cap="rnd">
                <a:solidFill>
                  <a:srgbClr val="31404F"/>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0" name="Line 18">
                <a:extLst>
                  <a:ext uri="{FF2B5EF4-FFF2-40B4-BE49-F238E27FC236}">
                    <a16:creationId xmlns:a16="http://schemas.microsoft.com/office/drawing/2014/main" id="{C8A33C3F-E2CB-49DB-9939-DB9FBE0D4484}"/>
                  </a:ext>
                </a:extLst>
              </p:cNvPr>
              <p:cNvSpPr>
                <a:spLocks noChangeShapeType="1"/>
              </p:cNvSpPr>
              <p:nvPr/>
            </p:nvSpPr>
            <p:spPr bwMode="auto">
              <a:xfrm flipH="1">
                <a:off x="10057386" y="1679315"/>
                <a:ext cx="58242" cy="0"/>
              </a:xfrm>
              <a:prstGeom prst="line">
                <a:avLst/>
              </a:prstGeom>
              <a:noFill/>
              <a:ln w="19050" cap="rnd">
                <a:solidFill>
                  <a:srgbClr val="31404F"/>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 name="Line 19">
                <a:extLst>
                  <a:ext uri="{FF2B5EF4-FFF2-40B4-BE49-F238E27FC236}">
                    <a16:creationId xmlns:a16="http://schemas.microsoft.com/office/drawing/2014/main" id="{1A21794A-F036-4F69-B396-24C867A38A34}"/>
                  </a:ext>
                </a:extLst>
              </p:cNvPr>
              <p:cNvSpPr>
                <a:spLocks noChangeShapeType="1"/>
              </p:cNvSpPr>
              <p:nvPr/>
            </p:nvSpPr>
            <p:spPr bwMode="auto">
              <a:xfrm>
                <a:off x="9903083" y="1679315"/>
                <a:ext cx="122534" cy="0"/>
              </a:xfrm>
              <a:prstGeom prst="line">
                <a:avLst/>
              </a:prstGeom>
              <a:noFill/>
              <a:ln w="19050" cap="rnd">
                <a:solidFill>
                  <a:srgbClr val="31404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 name="Freeform 20">
                <a:extLst>
                  <a:ext uri="{FF2B5EF4-FFF2-40B4-BE49-F238E27FC236}">
                    <a16:creationId xmlns:a16="http://schemas.microsoft.com/office/drawing/2014/main" id="{F41F2F98-817C-4BB8-AACE-B32D61B4029F}"/>
                  </a:ext>
                </a:extLst>
              </p:cNvPr>
              <p:cNvSpPr>
                <a:spLocks/>
              </p:cNvSpPr>
              <p:nvPr/>
            </p:nvSpPr>
            <p:spPr bwMode="auto">
              <a:xfrm>
                <a:off x="9888712" y="1623342"/>
                <a:ext cx="285158" cy="250364"/>
              </a:xfrm>
              <a:custGeom>
                <a:avLst/>
                <a:gdLst>
                  <a:gd name="T0" fmla="*/ 86 w 98"/>
                  <a:gd name="T1" fmla="*/ 86 h 86"/>
                  <a:gd name="T2" fmla="*/ 98 w 98"/>
                  <a:gd name="T3" fmla="*/ 69 h 86"/>
                  <a:gd name="T4" fmla="*/ 98 w 98"/>
                  <a:gd name="T5" fmla="*/ 18 h 86"/>
                  <a:gd name="T6" fmla="*/ 80 w 98"/>
                  <a:gd name="T7" fmla="*/ 0 h 86"/>
                  <a:gd name="T8" fmla="*/ 0 w 98"/>
                  <a:gd name="T9" fmla="*/ 0 h 86"/>
                </a:gdLst>
                <a:ahLst/>
                <a:cxnLst>
                  <a:cxn ang="0">
                    <a:pos x="T0" y="T1"/>
                  </a:cxn>
                  <a:cxn ang="0">
                    <a:pos x="T2" y="T3"/>
                  </a:cxn>
                  <a:cxn ang="0">
                    <a:pos x="T4" y="T5"/>
                  </a:cxn>
                  <a:cxn ang="0">
                    <a:pos x="T6" y="T7"/>
                  </a:cxn>
                  <a:cxn ang="0">
                    <a:pos x="T8" y="T9"/>
                  </a:cxn>
                </a:cxnLst>
                <a:rect l="0" t="0" r="r" b="b"/>
                <a:pathLst>
                  <a:path w="98" h="86">
                    <a:moveTo>
                      <a:pt x="86" y="86"/>
                    </a:moveTo>
                    <a:cubicBezTo>
                      <a:pt x="93" y="83"/>
                      <a:pt x="98" y="77"/>
                      <a:pt x="98" y="69"/>
                    </a:cubicBezTo>
                    <a:cubicBezTo>
                      <a:pt x="98" y="18"/>
                      <a:pt x="98" y="18"/>
                      <a:pt x="98" y="18"/>
                    </a:cubicBezTo>
                    <a:cubicBezTo>
                      <a:pt x="98" y="8"/>
                      <a:pt x="90" y="0"/>
                      <a:pt x="80" y="0"/>
                    </a:cubicBezTo>
                    <a:cubicBezTo>
                      <a:pt x="0" y="0"/>
                      <a:pt x="0" y="0"/>
                      <a:pt x="0" y="0"/>
                    </a:cubicBezTo>
                  </a:path>
                </a:pathLst>
              </a:custGeom>
              <a:noFill/>
              <a:ln w="19050" cap="rnd">
                <a:solidFill>
                  <a:schemeClr val="accent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3" name="Freeform 21">
                <a:extLst>
                  <a:ext uri="{FF2B5EF4-FFF2-40B4-BE49-F238E27FC236}">
                    <a16:creationId xmlns:a16="http://schemas.microsoft.com/office/drawing/2014/main" id="{C0BE7486-4E0B-46FE-B375-DCEE77877E7D}"/>
                  </a:ext>
                </a:extLst>
              </p:cNvPr>
              <p:cNvSpPr>
                <a:spLocks/>
              </p:cNvSpPr>
              <p:nvPr/>
            </p:nvSpPr>
            <p:spPr bwMode="auto">
              <a:xfrm>
                <a:off x="9819124" y="1646790"/>
                <a:ext cx="270786" cy="300285"/>
              </a:xfrm>
              <a:custGeom>
                <a:avLst/>
                <a:gdLst>
                  <a:gd name="T0" fmla="*/ 3 w 93"/>
                  <a:gd name="T1" fmla="*/ 0 h 103"/>
                  <a:gd name="T2" fmla="*/ 0 w 93"/>
                  <a:gd name="T3" fmla="*/ 10 h 103"/>
                  <a:gd name="T4" fmla="*/ 0 w 93"/>
                  <a:gd name="T5" fmla="*/ 55 h 103"/>
                  <a:gd name="T6" fmla="*/ 25 w 93"/>
                  <a:gd name="T7" fmla="*/ 79 h 103"/>
                  <a:gd name="T8" fmla="*/ 57 w 93"/>
                  <a:gd name="T9" fmla="*/ 79 h 103"/>
                  <a:gd name="T10" fmla="*/ 93 w 93"/>
                  <a:gd name="T11" fmla="*/ 102 h 103"/>
                </a:gdLst>
                <a:ahLst/>
                <a:cxnLst>
                  <a:cxn ang="0">
                    <a:pos x="T0" y="T1"/>
                  </a:cxn>
                  <a:cxn ang="0">
                    <a:pos x="T2" y="T3"/>
                  </a:cxn>
                  <a:cxn ang="0">
                    <a:pos x="T4" y="T5"/>
                  </a:cxn>
                  <a:cxn ang="0">
                    <a:pos x="T6" y="T7"/>
                  </a:cxn>
                  <a:cxn ang="0">
                    <a:pos x="T8" y="T9"/>
                  </a:cxn>
                  <a:cxn ang="0">
                    <a:pos x="T10" y="T11"/>
                  </a:cxn>
                </a:cxnLst>
                <a:rect l="0" t="0" r="r" b="b"/>
                <a:pathLst>
                  <a:path w="93" h="103">
                    <a:moveTo>
                      <a:pt x="3" y="0"/>
                    </a:moveTo>
                    <a:cubicBezTo>
                      <a:pt x="2" y="3"/>
                      <a:pt x="0" y="6"/>
                      <a:pt x="0" y="10"/>
                    </a:cubicBezTo>
                    <a:cubicBezTo>
                      <a:pt x="0" y="55"/>
                      <a:pt x="0" y="55"/>
                      <a:pt x="0" y="55"/>
                    </a:cubicBezTo>
                    <a:cubicBezTo>
                      <a:pt x="0" y="67"/>
                      <a:pt x="12" y="79"/>
                      <a:pt x="25" y="79"/>
                    </a:cubicBezTo>
                    <a:cubicBezTo>
                      <a:pt x="57" y="79"/>
                      <a:pt x="57" y="79"/>
                      <a:pt x="57" y="79"/>
                    </a:cubicBezTo>
                    <a:cubicBezTo>
                      <a:pt x="66" y="98"/>
                      <a:pt x="84" y="103"/>
                      <a:pt x="93" y="102"/>
                    </a:cubicBezTo>
                  </a:path>
                </a:pathLst>
              </a:custGeom>
              <a:noFill/>
              <a:ln w="19050" cap="rnd">
                <a:solidFill>
                  <a:schemeClr val="accent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54" name="Group 53">
            <a:extLst>
              <a:ext uri="{FF2B5EF4-FFF2-40B4-BE49-F238E27FC236}">
                <a16:creationId xmlns:a16="http://schemas.microsoft.com/office/drawing/2014/main" id="{F669BE9C-1D78-4358-B17C-A3DB5DCF79C0}"/>
              </a:ext>
            </a:extLst>
          </p:cNvPr>
          <p:cNvGrpSpPr/>
          <p:nvPr/>
        </p:nvGrpSpPr>
        <p:grpSpPr>
          <a:xfrm>
            <a:off x="10843434" y="4076703"/>
            <a:ext cx="0" cy="2089147"/>
            <a:chOff x="10843434" y="4076703"/>
            <a:chExt cx="0" cy="2089147"/>
          </a:xfrm>
        </p:grpSpPr>
        <p:cxnSp>
          <p:nvCxnSpPr>
            <p:cNvPr id="55" name="Straight Connector 54">
              <a:extLst>
                <a:ext uri="{FF2B5EF4-FFF2-40B4-BE49-F238E27FC236}">
                  <a16:creationId xmlns:a16="http://schemas.microsoft.com/office/drawing/2014/main" id="{168B1728-9937-4B3D-822A-0BE0EB1BCA15}"/>
                </a:ext>
              </a:extLst>
            </p:cNvPr>
            <p:cNvCxnSpPr>
              <a:cxnSpLocks/>
            </p:cNvCxnSpPr>
            <p:nvPr/>
          </p:nvCxnSpPr>
          <p:spPr bwMode="gray">
            <a:xfrm>
              <a:off x="10843434" y="5828776"/>
              <a:ext cx="0" cy="337074"/>
            </a:xfrm>
            <a:prstGeom prst="line">
              <a:avLst/>
            </a:prstGeom>
            <a:ln w="28575" cap="rnd">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90F1BF3-F274-43CC-804C-3A4BAB55CD99}"/>
                </a:ext>
              </a:extLst>
            </p:cNvPr>
            <p:cNvCxnSpPr>
              <a:cxnSpLocks/>
            </p:cNvCxnSpPr>
            <p:nvPr/>
          </p:nvCxnSpPr>
          <p:spPr bwMode="gray">
            <a:xfrm>
              <a:off x="10843434" y="5510455"/>
              <a:ext cx="0" cy="230739"/>
            </a:xfrm>
            <a:prstGeom prst="line">
              <a:avLst/>
            </a:prstGeom>
            <a:ln w="28575"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472B74B-FE68-413C-B6D1-9570933EFBAF}"/>
                </a:ext>
              </a:extLst>
            </p:cNvPr>
            <p:cNvCxnSpPr>
              <a:cxnSpLocks/>
            </p:cNvCxnSpPr>
            <p:nvPr/>
          </p:nvCxnSpPr>
          <p:spPr bwMode="gray">
            <a:xfrm>
              <a:off x="10843434" y="4076703"/>
              <a:ext cx="0" cy="1353189"/>
            </a:xfrm>
            <a:prstGeom prst="line">
              <a:avLst/>
            </a:prstGeom>
            <a:ln w="28575" cap="rnd">
              <a:solidFill>
                <a:schemeClr val="accent6"/>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44043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D6335B7A-70CD-4AF7-A93F-067285646326}"/>
              </a:ext>
            </a:extLst>
          </p:cNvPr>
          <p:cNvSpPr/>
          <p:nvPr/>
        </p:nvSpPr>
        <p:spPr>
          <a:xfrm>
            <a:off x="348343" y="279399"/>
            <a:ext cx="6827157" cy="954963"/>
          </a:xfrm>
          <a:prstGeom prst="roundRect">
            <a:avLst>
              <a:gd name="adj" fmla="val 13335"/>
            </a:avLst>
          </a:prstGeom>
          <a:solidFill>
            <a:schemeClr val="bg1">
              <a:lumMod val="95000"/>
            </a:schemeClr>
          </a:solidFill>
          <a:ln w="28575" cap="rnd">
            <a:solidFill>
              <a:schemeClr val="accent4"/>
            </a:solidFill>
            <a:roun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4" name="Content Placeholder 4">
            <a:extLst>
              <a:ext uri="{FF2B5EF4-FFF2-40B4-BE49-F238E27FC236}">
                <a16:creationId xmlns:a16="http://schemas.microsoft.com/office/drawing/2014/main" id="{CD5AF7FE-F302-4EAF-BFD5-69E2D35BD03F}"/>
              </a:ext>
            </a:extLst>
          </p:cNvPr>
          <p:cNvSpPr>
            <a:spLocks noGrp="1"/>
          </p:cNvSpPr>
          <p:nvPr>
            <p:ph idx="1"/>
          </p:nvPr>
        </p:nvSpPr>
        <p:spPr>
          <a:xfrm>
            <a:off x="546100" y="1514475"/>
            <a:ext cx="10198850" cy="4651375"/>
          </a:xfrm>
        </p:spPr>
        <p:txBody>
          <a:bodyPr/>
          <a:lstStyle/>
          <a:p>
            <a:endParaRPr lang="en-GB" dirty="0"/>
          </a:p>
        </p:txBody>
      </p:sp>
      <p:sp>
        <p:nvSpPr>
          <p:cNvPr id="75" name="Rectangle: Rounded Corners 3">
            <a:extLst>
              <a:ext uri="{FF2B5EF4-FFF2-40B4-BE49-F238E27FC236}">
                <a16:creationId xmlns:a16="http://schemas.microsoft.com/office/drawing/2014/main" id="{FF4CCFD8-4D83-4D35-A63E-D30750D6A35D}"/>
              </a:ext>
            </a:extLst>
          </p:cNvPr>
          <p:cNvSpPr/>
          <p:nvPr/>
        </p:nvSpPr>
        <p:spPr bwMode="gray">
          <a:xfrm>
            <a:off x="552209" y="1485900"/>
            <a:ext cx="10198850" cy="4679950"/>
          </a:xfrm>
          <a:prstGeom prst="roundRect">
            <a:avLst>
              <a:gd name="adj" fmla="val 3142"/>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450000" rIns="46800" bIns="46800" rtlCol="0" anchor="t"/>
          <a:lstStyle/>
          <a:p>
            <a:pPr>
              <a:spcBef>
                <a:spcPts val="600"/>
              </a:spcBef>
            </a:pPr>
            <a:r>
              <a:rPr lang="en-GB" sz="2400" b="1" dirty="0">
                <a:solidFill>
                  <a:schemeClr val="tx1"/>
                </a:solidFill>
              </a:rPr>
              <a:t>Lack of effective psychological support at every stage of their cancer pathway appears to be a major issue for many respondents – both for themselves and their families</a:t>
            </a:r>
          </a:p>
          <a:p>
            <a:pPr marL="179388" indent="-179388">
              <a:spcBef>
                <a:spcPts val="600"/>
              </a:spcBef>
              <a:buClr>
                <a:schemeClr val="tx1"/>
              </a:buClr>
              <a:buFont typeface="Arial" panose="020B0604020202020204" pitchFamily="34" charset="0"/>
              <a:buChar char="•"/>
            </a:pPr>
            <a:endParaRPr lang="en-GB" sz="2000" dirty="0">
              <a:solidFill>
                <a:schemeClr val="tx1"/>
              </a:solidFill>
            </a:endParaRPr>
          </a:p>
          <a:p>
            <a:pPr marL="179388" indent="-179388">
              <a:spcBef>
                <a:spcPts val="600"/>
              </a:spcBef>
              <a:buClr>
                <a:schemeClr val="tx1"/>
              </a:buClr>
              <a:buFont typeface="Arial" panose="020B0604020202020204" pitchFamily="34" charset="0"/>
              <a:buChar char="•"/>
            </a:pPr>
            <a:r>
              <a:rPr lang="en-GB" sz="2000" dirty="0">
                <a:solidFill>
                  <a:schemeClr val="tx1"/>
                </a:solidFill>
              </a:rPr>
              <a:t>At least two-thirds of respondents in each country said that they </a:t>
            </a:r>
            <a:r>
              <a:rPr lang="en-GB" sz="2000" b="1" dirty="0">
                <a:solidFill>
                  <a:schemeClr val="tx1"/>
                </a:solidFill>
              </a:rPr>
              <a:t>needed</a:t>
            </a:r>
            <a:r>
              <a:rPr lang="en-GB" sz="2000" dirty="0">
                <a:solidFill>
                  <a:schemeClr val="tx1"/>
                </a:solidFill>
              </a:rPr>
              <a:t> some form of psychological support throughout their cancer care</a:t>
            </a:r>
          </a:p>
          <a:p>
            <a:pPr marL="179388" indent="-179388">
              <a:spcBef>
                <a:spcPts val="600"/>
              </a:spcBef>
              <a:buClr>
                <a:schemeClr val="tx1"/>
              </a:buClr>
              <a:buFont typeface="Arial" panose="020B0604020202020204" pitchFamily="34" charset="0"/>
              <a:buChar char="•"/>
            </a:pPr>
            <a:r>
              <a:rPr lang="en-GB" sz="2000" dirty="0">
                <a:solidFill>
                  <a:schemeClr val="tx1"/>
                </a:solidFill>
              </a:rPr>
              <a:t>Of those who said they needed it, at least one-third said it was </a:t>
            </a:r>
            <a:r>
              <a:rPr lang="en-GB" sz="2000" b="1" dirty="0">
                <a:solidFill>
                  <a:schemeClr val="tx1"/>
                </a:solidFill>
              </a:rPr>
              <a:t>unavailable</a:t>
            </a:r>
          </a:p>
          <a:p>
            <a:pPr marL="179388" indent="-179388">
              <a:spcBef>
                <a:spcPts val="600"/>
              </a:spcBef>
              <a:buClr>
                <a:schemeClr val="tx1"/>
              </a:buClr>
              <a:buFont typeface="Arial" panose="020B0604020202020204" pitchFamily="34" charset="0"/>
              <a:buChar char="•"/>
            </a:pPr>
            <a:r>
              <a:rPr lang="en-US" sz="2000" dirty="0">
                <a:solidFill>
                  <a:schemeClr val="tx1"/>
                </a:solidFill>
              </a:rPr>
              <a:t>For those who were able to have this support, the majority said that it was </a:t>
            </a:r>
            <a:r>
              <a:rPr lang="en-US" sz="2000" b="1" dirty="0">
                <a:solidFill>
                  <a:schemeClr val="tx1"/>
                </a:solidFill>
              </a:rPr>
              <a:t>useful</a:t>
            </a:r>
            <a:r>
              <a:rPr lang="en-US" sz="2000" dirty="0">
                <a:solidFill>
                  <a:schemeClr val="tx1"/>
                </a:solidFill>
              </a:rPr>
              <a:t>, although this varies significantly between countries</a:t>
            </a:r>
          </a:p>
          <a:p>
            <a:pPr marL="179388" indent="-179388">
              <a:spcBef>
                <a:spcPts val="600"/>
              </a:spcBef>
              <a:buClr>
                <a:schemeClr val="tx1"/>
              </a:buClr>
              <a:buFont typeface="Arial" panose="020B0604020202020204" pitchFamily="34" charset="0"/>
              <a:buChar char="•"/>
            </a:pPr>
            <a:endParaRPr lang="en-GB" dirty="0">
              <a:solidFill>
                <a:schemeClr val="tx2"/>
              </a:solidFill>
            </a:endParaRPr>
          </a:p>
        </p:txBody>
      </p:sp>
      <p:sp>
        <p:nvSpPr>
          <p:cNvPr id="29" name="Title 1">
            <a:extLst>
              <a:ext uri="{FF2B5EF4-FFF2-40B4-BE49-F238E27FC236}">
                <a16:creationId xmlns:a16="http://schemas.microsoft.com/office/drawing/2014/main" id="{066D761C-9B37-470C-AFF9-03F86F61D989}"/>
              </a:ext>
            </a:extLst>
          </p:cNvPr>
          <p:cNvSpPr>
            <a:spLocks noGrp="1"/>
          </p:cNvSpPr>
          <p:nvPr>
            <p:ph type="title"/>
          </p:nvPr>
        </p:nvSpPr>
        <p:spPr>
          <a:xfrm>
            <a:off x="442912" y="441325"/>
            <a:ext cx="8424863" cy="911225"/>
          </a:xfrm>
        </p:spPr>
        <p:txBody>
          <a:bodyPr/>
          <a:lstStyle/>
          <a:p>
            <a:r>
              <a:rPr lang="en-US" sz="1800" i="1" dirty="0">
                <a:solidFill>
                  <a:schemeClr val="accent2"/>
                </a:solidFill>
              </a:rPr>
              <a:t>Interim findings</a:t>
            </a:r>
            <a:br>
              <a:rPr lang="en-US" sz="1800" i="1" dirty="0">
                <a:solidFill>
                  <a:srgbClr val="45BDD0"/>
                </a:solidFill>
              </a:rPr>
            </a:br>
            <a:r>
              <a:rPr lang="en-US" dirty="0"/>
              <a:t>Lack of psychological support</a:t>
            </a:r>
            <a:endParaRPr lang="en-GB" dirty="0"/>
          </a:p>
        </p:txBody>
      </p:sp>
      <p:grpSp>
        <p:nvGrpSpPr>
          <p:cNvPr id="37" name="Group 36">
            <a:extLst>
              <a:ext uri="{FF2B5EF4-FFF2-40B4-BE49-F238E27FC236}">
                <a16:creationId xmlns:a16="http://schemas.microsoft.com/office/drawing/2014/main" id="{AF51EEDB-79A2-4873-9AE4-D522DAC47DD2}"/>
              </a:ext>
            </a:extLst>
          </p:cNvPr>
          <p:cNvGrpSpPr/>
          <p:nvPr/>
        </p:nvGrpSpPr>
        <p:grpSpPr>
          <a:xfrm>
            <a:off x="8496716" y="1047600"/>
            <a:ext cx="1930584" cy="932430"/>
            <a:chOff x="8496716" y="944393"/>
            <a:chExt cx="1930584" cy="932430"/>
          </a:xfrm>
        </p:grpSpPr>
        <p:grpSp>
          <p:nvGrpSpPr>
            <p:cNvPr id="38" name="Group 37">
              <a:extLst>
                <a:ext uri="{FF2B5EF4-FFF2-40B4-BE49-F238E27FC236}">
                  <a16:creationId xmlns:a16="http://schemas.microsoft.com/office/drawing/2014/main" id="{B5AB319F-687C-4BEA-A33E-D6814724F97E}"/>
                </a:ext>
              </a:extLst>
            </p:cNvPr>
            <p:cNvGrpSpPr/>
            <p:nvPr/>
          </p:nvGrpSpPr>
          <p:grpSpPr bwMode="gray">
            <a:xfrm>
              <a:off x="8496716" y="1643721"/>
              <a:ext cx="972000" cy="0"/>
              <a:chOff x="1955414" y="1705109"/>
              <a:chExt cx="1039246" cy="0"/>
            </a:xfrm>
          </p:grpSpPr>
          <p:cxnSp>
            <p:nvCxnSpPr>
              <p:cNvPr id="56" name="Straight Connector 55">
                <a:extLst>
                  <a:ext uri="{FF2B5EF4-FFF2-40B4-BE49-F238E27FC236}">
                    <a16:creationId xmlns:a16="http://schemas.microsoft.com/office/drawing/2014/main" id="{1BE44846-8838-4147-B63F-90D853961FAF}"/>
                  </a:ext>
                </a:extLst>
              </p:cNvPr>
              <p:cNvCxnSpPr>
                <a:cxnSpLocks/>
              </p:cNvCxnSpPr>
              <p:nvPr/>
            </p:nvCxnSpPr>
            <p:spPr bwMode="gray">
              <a:xfrm>
                <a:off x="2622982" y="1705109"/>
                <a:ext cx="371678" cy="0"/>
              </a:xfrm>
              <a:prstGeom prst="line">
                <a:avLst/>
              </a:prstGeom>
              <a:ln w="28575" cap="rnd">
                <a:solidFill>
                  <a:schemeClr val="accent4"/>
                </a:solidFill>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BCAA6D9-54FC-42EE-A636-C98D7DAB239B}"/>
                  </a:ext>
                </a:extLst>
              </p:cNvPr>
              <p:cNvCxnSpPr>
                <a:cxnSpLocks/>
              </p:cNvCxnSpPr>
              <p:nvPr/>
            </p:nvCxnSpPr>
            <p:spPr bwMode="gray">
              <a:xfrm>
                <a:off x="2395391" y="1705109"/>
                <a:ext cx="159291" cy="0"/>
              </a:xfrm>
              <a:prstGeom prst="line">
                <a:avLst/>
              </a:prstGeom>
              <a:ln w="28575" cap="rnd">
                <a:solidFill>
                  <a:schemeClr val="accent4"/>
                </a:solidFill>
                <a:roun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26712A4-3986-40E5-985F-69F87CF0E887}"/>
                  </a:ext>
                </a:extLst>
              </p:cNvPr>
              <p:cNvCxnSpPr>
                <a:cxnSpLocks/>
              </p:cNvCxnSpPr>
              <p:nvPr/>
            </p:nvCxnSpPr>
            <p:spPr bwMode="gray">
              <a:xfrm>
                <a:off x="1955414" y="1705109"/>
                <a:ext cx="371678" cy="0"/>
              </a:xfrm>
              <a:prstGeom prst="line">
                <a:avLst/>
              </a:prstGeom>
              <a:ln w="28575" cap="rnd">
                <a:solidFill>
                  <a:schemeClr val="accent4"/>
                </a:solidFill>
                <a:round/>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4C4A5541-3F18-408E-8A61-4B856BA47069}"/>
                </a:ext>
              </a:extLst>
            </p:cNvPr>
            <p:cNvGrpSpPr/>
            <p:nvPr/>
          </p:nvGrpSpPr>
          <p:grpSpPr>
            <a:xfrm>
              <a:off x="9536838" y="944393"/>
              <a:ext cx="890462" cy="932430"/>
              <a:chOff x="8283585" y="919677"/>
              <a:chExt cx="890462" cy="932430"/>
            </a:xfrm>
          </p:grpSpPr>
          <p:grpSp>
            <p:nvGrpSpPr>
              <p:cNvPr id="52" name="Group 51">
                <a:extLst>
                  <a:ext uri="{FF2B5EF4-FFF2-40B4-BE49-F238E27FC236}">
                    <a16:creationId xmlns:a16="http://schemas.microsoft.com/office/drawing/2014/main" id="{3DF7D3A7-FB25-4E5A-8EF3-C9864F26F208}"/>
                  </a:ext>
                </a:extLst>
              </p:cNvPr>
              <p:cNvGrpSpPr/>
              <p:nvPr/>
            </p:nvGrpSpPr>
            <p:grpSpPr>
              <a:xfrm>
                <a:off x="8283585" y="919677"/>
                <a:ext cx="890462" cy="932430"/>
                <a:chOff x="8283585" y="919677"/>
                <a:chExt cx="890462" cy="932430"/>
              </a:xfrm>
            </p:grpSpPr>
            <p:sp>
              <p:nvSpPr>
                <p:cNvPr id="54" name="Oval 53">
                  <a:extLst>
                    <a:ext uri="{FF2B5EF4-FFF2-40B4-BE49-F238E27FC236}">
                      <a16:creationId xmlns:a16="http://schemas.microsoft.com/office/drawing/2014/main" id="{8125F2A0-102D-4D9C-917D-D19E0A7C38B0}"/>
                    </a:ext>
                  </a:extLst>
                </p:cNvPr>
                <p:cNvSpPr/>
                <p:nvPr/>
              </p:nvSpPr>
              <p:spPr bwMode="gray">
                <a:xfrm rot="20266948">
                  <a:off x="8283585" y="919677"/>
                  <a:ext cx="890461" cy="890463"/>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Arc 54">
                  <a:extLst>
                    <a:ext uri="{FF2B5EF4-FFF2-40B4-BE49-F238E27FC236}">
                      <a16:creationId xmlns:a16="http://schemas.microsoft.com/office/drawing/2014/main" id="{22DE0F34-0331-4113-BB63-1C715D698E8A}"/>
                    </a:ext>
                  </a:extLst>
                </p:cNvPr>
                <p:cNvSpPr/>
                <p:nvPr/>
              </p:nvSpPr>
              <p:spPr bwMode="gray">
                <a:xfrm rot="20266948">
                  <a:off x="8283586" y="961644"/>
                  <a:ext cx="890461" cy="890463"/>
                </a:xfrm>
                <a:prstGeom prst="arc">
                  <a:avLst>
                    <a:gd name="adj1" fmla="val 17411517"/>
                    <a:gd name="adj2" fmla="val 12169790"/>
                  </a:avLst>
                </a:prstGeom>
                <a:ln w="28575" cap="rnd">
                  <a:solidFill>
                    <a:schemeClr val="accent4"/>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sp>
            <p:nvSpPr>
              <p:cNvPr id="53" name="Arc 52">
                <a:extLst>
                  <a:ext uri="{FF2B5EF4-FFF2-40B4-BE49-F238E27FC236}">
                    <a16:creationId xmlns:a16="http://schemas.microsoft.com/office/drawing/2014/main" id="{CDEA69A7-55C2-49D8-9AAF-F866070BE042}"/>
                  </a:ext>
                </a:extLst>
              </p:cNvPr>
              <p:cNvSpPr/>
              <p:nvPr/>
            </p:nvSpPr>
            <p:spPr bwMode="gray">
              <a:xfrm rot="20266948">
                <a:off x="8283586" y="961644"/>
                <a:ext cx="890461" cy="890463"/>
              </a:xfrm>
              <a:prstGeom prst="arc">
                <a:avLst>
                  <a:gd name="adj1" fmla="val 12999581"/>
                  <a:gd name="adj2" fmla="val 16615108"/>
                </a:avLst>
              </a:prstGeom>
              <a:ln w="28575" cap="rnd">
                <a:solidFill>
                  <a:schemeClr val="accent3"/>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grpSp>
          <p:nvGrpSpPr>
            <p:cNvPr id="40" name="Group 39">
              <a:extLst>
                <a:ext uri="{FF2B5EF4-FFF2-40B4-BE49-F238E27FC236}">
                  <a16:creationId xmlns:a16="http://schemas.microsoft.com/office/drawing/2014/main" id="{72BDD3A3-06CF-4606-9BEB-E6509BE8A332}"/>
                </a:ext>
              </a:extLst>
            </p:cNvPr>
            <p:cNvGrpSpPr/>
            <p:nvPr/>
          </p:nvGrpSpPr>
          <p:grpSpPr>
            <a:xfrm>
              <a:off x="9636524" y="1175940"/>
              <a:ext cx="649000" cy="590234"/>
              <a:chOff x="9819124" y="1597625"/>
              <a:chExt cx="384244" cy="349450"/>
            </a:xfrm>
          </p:grpSpPr>
          <p:sp>
            <p:nvSpPr>
              <p:cNvPr id="41" name="Freeform 11">
                <a:extLst>
                  <a:ext uri="{FF2B5EF4-FFF2-40B4-BE49-F238E27FC236}">
                    <a16:creationId xmlns:a16="http://schemas.microsoft.com/office/drawing/2014/main" id="{BADF4A31-FD72-4F80-9DE0-A114E078649A}"/>
                  </a:ext>
                </a:extLst>
              </p:cNvPr>
              <p:cNvSpPr>
                <a:spLocks/>
              </p:cNvSpPr>
              <p:nvPr/>
            </p:nvSpPr>
            <p:spPr bwMode="auto">
              <a:xfrm>
                <a:off x="9847867" y="1597625"/>
                <a:ext cx="355501" cy="322977"/>
              </a:xfrm>
              <a:custGeom>
                <a:avLst/>
                <a:gdLst>
                  <a:gd name="T0" fmla="*/ 120 w 122"/>
                  <a:gd name="T1" fmla="*/ 77 h 111"/>
                  <a:gd name="T2" fmla="*/ 122 w 122"/>
                  <a:gd name="T3" fmla="*/ 69 h 111"/>
                  <a:gd name="T4" fmla="*/ 122 w 122"/>
                  <a:gd name="T5" fmla="*/ 25 h 111"/>
                  <a:gd name="T6" fmla="*/ 97 w 122"/>
                  <a:gd name="T7" fmla="*/ 0 h 111"/>
                  <a:gd name="T8" fmla="*/ 18 w 122"/>
                  <a:gd name="T9" fmla="*/ 0 h 111"/>
                  <a:gd name="T10" fmla="*/ 0 w 122"/>
                  <a:gd name="T11" fmla="*/ 19 h 111"/>
                  <a:gd name="T12" fmla="*/ 0 w 122"/>
                  <a:gd name="T13" fmla="*/ 69 h 111"/>
                  <a:gd name="T14" fmla="*/ 18 w 122"/>
                  <a:gd name="T15" fmla="*/ 88 h 111"/>
                  <a:gd name="T16" fmla="*/ 57 w 122"/>
                  <a:gd name="T17" fmla="*/ 88 h 111"/>
                  <a:gd name="T18" fmla="*/ 74 w 122"/>
                  <a:gd name="T19" fmla="*/ 107 h 111"/>
                  <a:gd name="T20" fmla="*/ 96 w 122"/>
                  <a:gd name="T21" fmla="*/ 109 h 111"/>
                  <a:gd name="T22" fmla="*/ 97 w 122"/>
                  <a:gd name="T23" fmla="*/ 103 h 111"/>
                  <a:gd name="T24" fmla="*/ 89 w 122"/>
                  <a:gd name="T25" fmla="*/ 88 h 111"/>
                  <a:gd name="T26" fmla="*/ 97 w 122"/>
                  <a:gd name="T27" fmla="*/ 8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11">
                    <a:moveTo>
                      <a:pt x="120" y="77"/>
                    </a:moveTo>
                    <a:cubicBezTo>
                      <a:pt x="121" y="75"/>
                      <a:pt x="122" y="72"/>
                      <a:pt x="122" y="69"/>
                    </a:cubicBezTo>
                    <a:cubicBezTo>
                      <a:pt x="122" y="25"/>
                      <a:pt x="122" y="25"/>
                      <a:pt x="122" y="25"/>
                    </a:cubicBezTo>
                    <a:cubicBezTo>
                      <a:pt x="122" y="12"/>
                      <a:pt x="111" y="0"/>
                      <a:pt x="97" y="0"/>
                    </a:cubicBezTo>
                    <a:cubicBezTo>
                      <a:pt x="18" y="0"/>
                      <a:pt x="18" y="0"/>
                      <a:pt x="18" y="0"/>
                    </a:cubicBezTo>
                    <a:cubicBezTo>
                      <a:pt x="8" y="0"/>
                      <a:pt x="0" y="9"/>
                      <a:pt x="0" y="19"/>
                    </a:cubicBezTo>
                    <a:cubicBezTo>
                      <a:pt x="0" y="69"/>
                      <a:pt x="0" y="69"/>
                      <a:pt x="0" y="69"/>
                    </a:cubicBezTo>
                    <a:cubicBezTo>
                      <a:pt x="0" y="79"/>
                      <a:pt x="8" y="88"/>
                      <a:pt x="18" y="88"/>
                    </a:cubicBezTo>
                    <a:cubicBezTo>
                      <a:pt x="57" y="88"/>
                      <a:pt x="57" y="88"/>
                      <a:pt x="57" y="88"/>
                    </a:cubicBezTo>
                    <a:cubicBezTo>
                      <a:pt x="61" y="97"/>
                      <a:pt x="67" y="104"/>
                      <a:pt x="74" y="107"/>
                    </a:cubicBezTo>
                    <a:cubicBezTo>
                      <a:pt x="87" y="111"/>
                      <a:pt x="96" y="109"/>
                      <a:pt x="96" y="109"/>
                    </a:cubicBezTo>
                    <a:cubicBezTo>
                      <a:pt x="99" y="108"/>
                      <a:pt x="100" y="106"/>
                      <a:pt x="97" y="103"/>
                    </a:cubicBezTo>
                    <a:cubicBezTo>
                      <a:pt x="87" y="94"/>
                      <a:pt x="89" y="88"/>
                      <a:pt x="89" y="88"/>
                    </a:cubicBezTo>
                    <a:cubicBezTo>
                      <a:pt x="97" y="88"/>
                      <a:pt x="97" y="88"/>
                      <a:pt x="97" y="88"/>
                    </a:cubicBezTo>
                  </a:path>
                </a:pathLst>
              </a:custGeom>
              <a:noFill/>
              <a:ln w="19050" cap="rnd">
                <a:solidFill>
                  <a:srgbClr val="31404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2" name="Line 12">
                <a:extLst>
                  <a:ext uri="{FF2B5EF4-FFF2-40B4-BE49-F238E27FC236}">
                    <a16:creationId xmlns:a16="http://schemas.microsoft.com/office/drawing/2014/main" id="{7D4E7E55-E44A-4F8A-8BBB-5C0EDE4DFD21}"/>
                  </a:ext>
                </a:extLst>
              </p:cNvPr>
              <p:cNvSpPr>
                <a:spLocks noChangeShapeType="1"/>
              </p:cNvSpPr>
              <p:nvPr/>
            </p:nvSpPr>
            <p:spPr bwMode="auto">
              <a:xfrm>
                <a:off x="10057386" y="1795042"/>
                <a:ext cx="58242" cy="0"/>
              </a:xfrm>
              <a:prstGeom prst="line">
                <a:avLst/>
              </a:prstGeom>
              <a:noFill/>
              <a:ln w="19050" cap="rnd">
                <a:solidFill>
                  <a:srgbClr val="31404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3" name="Line 13">
                <a:extLst>
                  <a:ext uri="{FF2B5EF4-FFF2-40B4-BE49-F238E27FC236}">
                    <a16:creationId xmlns:a16="http://schemas.microsoft.com/office/drawing/2014/main" id="{F7382F38-EBB9-49EB-843E-0FBCF5BC1F0F}"/>
                  </a:ext>
                </a:extLst>
              </p:cNvPr>
              <p:cNvSpPr>
                <a:spLocks noChangeShapeType="1"/>
              </p:cNvSpPr>
              <p:nvPr/>
            </p:nvSpPr>
            <p:spPr bwMode="auto">
              <a:xfrm>
                <a:off x="9903083" y="1795042"/>
                <a:ext cx="119509" cy="0"/>
              </a:xfrm>
              <a:prstGeom prst="line">
                <a:avLst/>
              </a:prstGeom>
              <a:noFill/>
              <a:ln w="19050" cap="rnd">
                <a:solidFill>
                  <a:srgbClr val="31404F"/>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4" name="Line 14">
                <a:extLst>
                  <a:ext uri="{FF2B5EF4-FFF2-40B4-BE49-F238E27FC236}">
                    <a16:creationId xmlns:a16="http://schemas.microsoft.com/office/drawing/2014/main" id="{DE61DCB7-45F6-4F17-81DE-94432912D8D6}"/>
                  </a:ext>
                </a:extLst>
              </p:cNvPr>
              <p:cNvSpPr>
                <a:spLocks noChangeShapeType="1"/>
              </p:cNvSpPr>
              <p:nvPr/>
            </p:nvSpPr>
            <p:spPr bwMode="auto">
              <a:xfrm>
                <a:off x="9903083" y="1754953"/>
                <a:ext cx="43870" cy="0"/>
              </a:xfrm>
              <a:prstGeom prst="line">
                <a:avLst/>
              </a:prstGeom>
              <a:noFill/>
              <a:ln w="19050" cap="rnd">
                <a:solidFill>
                  <a:srgbClr val="31404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5" name="Line 15">
                <a:extLst>
                  <a:ext uri="{FF2B5EF4-FFF2-40B4-BE49-F238E27FC236}">
                    <a16:creationId xmlns:a16="http://schemas.microsoft.com/office/drawing/2014/main" id="{6AC94A6C-C09E-4EA2-AE44-1F6FDEF1AFF4}"/>
                  </a:ext>
                </a:extLst>
              </p:cNvPr>
              <p:cNvSpPr>
                <a:spLocks noChangeShapeType="1"/>
              </p:cNvSpPr>
              <p:nvPr/>
            </p:nvSpPr>
            <p:spPr bwMode="auto">
              <a:xfrm>
                <a:off x="9978722" y="1754953"/>
                <a:ext cx="136906" cy="0"/>
              </a:xfrm>
              <a:prstGeom prst="line">
                <a:avLst/>
              </a:prstGeom>
              <a:noFill/>
              <a:ln w="19050" cap="rnd">
                <a:solidFill>
                  <a:srgbClr val="31404F"/>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6" name="Line 16">
                <a:extLst>
                  <a:ext uri="{FF2B5EF4-FFF2-40B4-BE49-F238E27FC236}">
                    <a16:creationId xmlns:a16="http://schemas.microsoft.com/office/drawing/2014/main" id="{919C8829-3F61-44FF-9672-DD325BC1B05A}"/>
                  </a:ext>
                </a:extLst>
              </p:cNvPr>
              <p:cNvSpPr>
                <a:spLocks noChangeShapeType="1"/>
              </p:cNvSpPr>
              <p:nvPr/>
            </p:nvSpPr>
            <p:spPr bwMode="auto">
              <a:xfrm flipH="1">
                <a:off x="10033938" y="1719403"/>
                <a:ext cx="81690" cy="0"/>
              </a:xfrm>
              <a:prstGeom prst="line">
                <a:avLst/>
              </a:prstGeom>
              <a:noFill/>
              <a:ln w="19050" cap="rnd">
                <a:solidFill>
                  <a:srgbClr val="31404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7" name="Line 17">
                <a:extLst>
                  <a:ext uri="{FF2B5EF4-FFF2-40B4-BE49-F238E27FC236}">
                    <a16:creationId xmlns:a16="http://schemas.microsoft.com/office/drawing/2014/main" id="{D37D7F08-4097-4014-9DC5-9F2C4677F882}"/>
                  </a:ext>
                </a:extLst>
              </p:cNvPr>
              <p:cNvSpPr>
                <a:spLocks noChangeShapeType="1"/>
              </p:cNvSpPr>
              <p:nvPr/>
            </p:nvSpPr>
            <p:spPr bwMode="auto">
              <a:xfrm>
                <a:off x="9903083" y="1719403"/>
                <a:ext cx="93036" cy="0"/>
              </a:xfrm>
              <a:prstGeom prst="line">
                <a:avLst/>
              </a:prstGeom>
              <a:noFill/>
              <a:ln w="19050" cap="rnd">
                <a:solidFill>
                  <a:srgbClr val="31404F"/>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8" name="Line 18">
                <a:extLst>
                  <a:ext uri="{FF2B5EF4-FFF2-40B4-BE49-F238E27FC236}">
                    <a16:creationId xmlns:a16="http://schemas.microsoft.com/office/drawing/2014/main" id="{97163AB9-079D-4867-93B6-520E42D90D8B}"/>
                  </a:ext>
                </a:extLst>
              </p:cNvPr>
              <p:cNvSpPr>
                <a:spLocks noChangeShapeType="1"/>
              </p:cNvSpPr>
              <p:nvPr/>
            </p:nvSpPr>
            <p:spPr bwMode="auto">
              <a:xfrm flipH="1">
                <a:off x="10057386" y="1679315"/>
                <a:ext cx="58242" cy="0"/>
              </a:xfrm>
              <a:prstGeom prst="line">
                <a:avLst/>
              </a:prstGeom>
              <a:noFill/>
              <a:ln w="19050" cap="rnd">
                <a:solidFill>
                  <a:srgbClr val="31404F"/>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9" name="Line 19">
                <a:extLst>
                  <a:ext uri="{FF2B5EF4-FFF2-40B4-BE49-F238E27FC236}">
                    <a16:creationId xmlns:a16="http://schemas.microsoft.com/office/drawing/2014/main" id="{654A581E-E9B8-4198-87BF-17DFBA43C485}"/>
                  </a:ext>
                </a:extLst>
              </p:cNvPr>
              <p:cNvSpPr>
                <a:spLocks noChangeShapeType="1"/>
              </p:cNvSpPr>
              <p:nvPr/>
            </p:nvSpPr>
            <p:spPr bwMode="auto">
              <a:xfrm>
                <a:off x="9903083" y="1679315"/>
                <a:ext cx="122534" cy="0"/>
              </a:xfrm>
              <a:prstGeom prst="line">
                <a:avLst/>
              </a:prstGeom>
              <a:noFill/>
              <a:ln w="19050" cap="rnd">
                <a:solidFill>
                  <a:srgbClr val="31404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0" name="Freeform 20">
                <a:extLst>
                  <a:ext uri="{FF2B5EF4-FFF2-40B4-BE49-F238E27FC236}">
                    <a16:creationId xmlns:a16="http://schemas.microsoft.com/office/drawing/2014/main" id="{D64F0BBA-2B9B-4CD8-9078-C17BF589C516}"/>
                  </a:ext>
                </a:extLst>
              </p:cNvPr>
              <p:cNvSpPr>
                <a:spLocks/>
              </p:cNvSpPr>
              <p:nvPr/>
            </p:nvSpPr>
            <p:spPr bwMode="auto">
              <a:xfrm>
                <a:off x="9888712" y="1623342"/>
                <a:ext cx="285158" cy="250364"/>
              </a:xfrm>
              <a:custGeom>
                <a:avLst/>
                <a:gdLst>
                  <a:gd name="T0" fmla="*/ 86 w 98"/>
                  <a:gd name="T1" fmla="*/ 86 h 86"/>
                  <a:gd name="T2" fmla="*/ 98 w 98"/>
                  <a:gd name="T3" fmla="*/ 69 h 86"/>
                  <a:gd name="T4" fmla="*/ 98 w 98"/>
                  <a:gd name="T5" fmla="*/ 18 h 86"/>
                  <a:gd name="T6" fmla="*/ 80 w 98"/>
                  <a:gd name="T7" fmla="*/ 0 h 86"/>
                  <a:gd name="T8" fmla="*/ 0 w 98"/>
                  <a:gd name="T9" fmla="*/ 0 h 86"/>
                </a:gdLst>
                <a:ahLst/>
                <a:cxnLst>
                  <a:cxn ang="0">
                    <a:pos x="T0" y="T1"/>
                  </a:cxn>
                  <a:cxn ang="0">
                    <a:pos x="T2" y="T3"/>
                  </a:cxn>
                  <a:cxn ang="0">
                    <a:pos x="T4" y="T5"/>
                  </a:cxn>
                  <a:cxn ang="0">
                    <a:pos x="T6" y="T7"/>
                  </a:cxn>
                  <a:cxn ang="0">
                    <a:pos x="T8" y="T9"/>
                  </a:cxn>
                </a:cxnLst>
                <a:rect l="0" t="0" r="r" b="b"/>
                <a:pathLst>
                  <a:path w="98" h="86">
                    <a:moveTo>
                      <a:pt x="86" y="86"/>
                    </a:moveTo>
                    <a:cubicBezTo>
                      <a:pt x="93" y="83"/>
                      <a:pt x="98" y="77"/>
                      <a:pt x="98" y="69"/>
                    </a:cubicBezTo>
                    <a:cubicBezTo>
                      <a:pt x="98" y="18"/>
                      <a:pt x="98" y="18"/>
                      <a:pt x="98" y="18"/>
                    </a:cubicBezTo>
                    <a:cubicBezTo>
                      <a:pt x="98" y="8"/>
                      <a:pt x="90" y="0"/>
                      <a:pt x="80" y="0"/>
                    </a:cubicBezTo>
                    <a:cubicBezTo>
                      <a:pt x="0" y="0"/>
                      <a:pt x="0" y="0"/>
                      <a:pt x="0" y="0"/>
                    </a:cubicBezTo>
                  </a:path>
                </a:pathLst>
              </a:custGeom>
              <a:noFill/>
              <a:ln w="19050" cap="rnd">
                <a:solidFill>
                  <a:schemeClr val="accent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 name="Freeform 21">
                <a:extLst>
                  <a:ext uri="{FF2B5EF4-FFF2-40B4-BE49-F238E27FC236}">
                    <a16:creationId xmlns:a16="http://schemas.microsoft.com/office/drawing/2014/main" id="{7D5A48A3-594A-4FB8-98A5-02C75AE02EDC}"/>
                  </a:ext>
                </a:extLst>
              </p:cNvPr>
              <p:cNvSpPr>
                <a:spLocks/>
              </p:cNvSpPr>
              <p:nvPr/>
            </p:nvSpPr>
            <p:spPr bwMode="auto">
              <a:xfrm>
                <a:off x="9819124" y="1646790"/>
                <a:ext cx="270786" cy="300285"/>
              </a:xfrm>
              <a:custGeom>
                <a:avLst/>
                <a:gdLst>
                  <a:gd name="T0" fmla="*/ 3 w 93"/>
                  <a:gd name="T1" fmla="*/ 0 h 103"/>
                  <a:gd name="T2" fmla="*/ 0 w 93"/>
                  <a:gd name="T3" fmla="*/ 10 h 103"/>
                  <a:gd name="T4" fmla="*/ 0 w 93"/>
                  <a:gd name="T5" fmla="*/ 55 h 103"/>
                  <a:gd name="T6" fmla="*/ 25 w 93"/>
                  <a:gd name="T7" fmla="*/ 79 h 103"/>
                  <a:gd name="T8" fmla="*/ 57 w 93"/>
                  <a:gd name="T9" fmla="*/ 79 h 103"/>
                  <a:gd name="T10" fmla="*/ 93 w 93"/>
                  <a:gd name="T11" fmla="*/ 102 h 103"/>
                </a:gdLst>
                <a:ahLst/>
                <a:cxnLst>
                  <a:cxn ang="0">
                    <a:pos x="T0" y="T1"/>
                  </a:cxn>
                  <a:cxn ang="0">
                    <a:pos x="T2" y="T3"/>
                  </a:cxn>
                  <a:cxn ang="0">
                    <a:pos x="T4" y="T5"/>
                  </a:cxn>
                  <a:cxn ang="0">
                    <a:pos x="T6" y="T7"/>
                  </a:cxn>
                  <a:cxn ang="0">
                    <a:pos x="T8" y="T9"/>
                  </a:cxn>
                  <a:cxn ang="0">
                    <a:pos x="T10" y="T11"/>
                  </a:cxn>
                </a:cxnLst>
                <a:rect l="0" t="0" r="r" b="b"/>
                <a:pathLst>
                  <a:path w="93" h="103">
                    <a:moveTo>
                      <a:pt x="3" y="0"/>
                    </a:moveTo>
                    <a:cubicBezTo>
                      <a:pt x="2" y="3"/>
                      <a:pt x="0" y="6"/>
                      <a:pt x="0" y="10"/>
                    </a:cubicBezTo>
                    <a:cubicBezTo>
                      <a:pt x="0" y="55"/>
                      <a:pt x="0" y="55"/>
                      <a:pt x="0" y="55"/>
                    </a:cubicBezTo>
                    <a:cubicBezTo>
                      <a:pt x="0" y="67"/>
                      <a:pt x="12" y="79"/>
                      <a:pt x="25" y="79"/>
                    </a:cubicBezTo>
                    <a:cubicBezTo>
                      <a:pt x="57" y="79"/>
                      <a:pt x="57" y="79"/>
                      <a:pt x="57" y="79"/>
                    </a:cubicBezTo>
                    <a:cubicBezTo>
                      <a:pt x="66" y="98"/>
                      <a:pt x="84" y="103"/>
                      <a:pt x="93" y="102"/>
                    </a:cubicBezTo>
                  </a:path>
                </a:pathLst>
              </a:custGeom>
              <a:noFill/>
              <a:ln w="19050" cap="rnd">
                <a:solidFill>
                  <a:schemeClr val="accent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7" name="Group 6">
            <a:extLst>
              <a:ext uri="{FF2B5EF4-FFF2-40B4-BE49-F238E27FC236}">
                <a16:creationId xmlns:a16="http://schemas.microsoft.com/office/drawing/2014/main" id="{0EC379E3-73F5-4177-A48A-02E909FDC827}"/>
              </a:ext>
            </a:extLst>
          </p:cNvPr>
          <p:cNvGrpSpPr/>
          <p:nvPr/>
        </p:nvGrpSpPr>
        <p:grpSpPr>
          <a:xfrm>
            <a:off x="10843434" y="4076703"/>
            <a:ext cx="0" cy="2089147"/>
            <a:chOff x="10843434" y="4076703"/>
            <a:chExt cx="0" cy="2089147"/>
          </a:xfrm>
        </p:grpSpPr>
        <p:cxnSp>
          <p:nvCxnSpPr>
            <p:cNvPr id="59" name="Straight Connector 58">
              <a:extLst>
                <a:ext uri="{FF2B5EF4-FFF2-40B4-BE49-F238E27FC236}">
                  <a16:creationId xmlns:a16="http://schemas.microsoft.com/office/drawing/2014/main" id="{7D5B63A7-D82B-4464-B3C1-50A52593B657}"/>
                </a:ext>
              </a:extLst>
            </p:cNvPr>
            <p:cNvCxnSpPr>
              <a:cxnSpLocks/>
            </p:cNvCxnSpPr>
            <p:nvPr/>
          </p:nvCxnSpPr>
          <p:spPr bwMode="gray">
            <a:xfrm>
              <a:off x="10843434" y="5828776"/>
              <a:ext cx="0" cy="337074"/>
            </a:xfrm>
            <a:prstGeom prst="line">
              <a:avLst/>
            </a:prstGeom>
            <a:ln w="28575" cap="rnd">
              <a:solidFill>
                <a:schemeClr val="accent4"/>
              </a:solidFill>
              <a:roun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067B269-7DD8-48C8-81D2-E5EC08434F06}"/>
                </a:ext>
              </a:extLst>
            </p:cNvPr>
            <p:cNvCxnSpPr>
              <a:cxnSpLocks/>
            </p:cNvCxnSpPr>
            <p:nvPr/>
          </p:nvCxnSpPr>
          <p:spPr bwMode="gray">
            <a:xfrm>
              <a:off x="10843434" y="5510455"/>
              <a:ext cx="0" cy="230739"/>
            </a:xfrm>
            <a:prstGeom prst="line">
              <a:avLst/>
            </a:prstGeom>
            <a:ln w="28575"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192892E-3ED4-4C41-9FE1-BD5E02FB3647}"/>
                </a:ext>
              </a:extLst>
            </p:cNvPr>
            <p:cNvCxnSpPr>
              <a:cxnSpLocks/>
            </p:cNvCxnSpPr>
            <p:nvPr/>
          </p:nvCxnSpPr>
          <p:spPr bwMode="gray">
            <a:xfrm>
              <a:off x="10843434" y="4076703"/>
              <a:ext cx="0" cy="1353189"/>
            </a:xfrm>
            <a:prstGeom prst="line">
              <a:avLst/>
            </a:prstGeom>
            <a:ln w="28575" cap="rnd">
              <a:solidFill>
                <a:schemeClr val="accent4"/>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98315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27510BB6-DB09-4302-B856-8A0DDA9A05F0}"/>
              </a:ext>
            </a:extLst>
          </p:cNvPr>
          <p:cNvSpPr/>
          <p:nvPr/>
        </p:nvSpPr>
        <p:spPr>
          <a:xfrm>
            <a:off x="348344" y="279399"/>
            <a:ext cx="6742922" cy="954963"/>
          </a:xfrm>
          <a:prstGeom prst="roundRect">
            <a:avLst>
              <a:gd name="adj" fmla="val 13335"/>
            </a:avLst>
          </a:prstGeom>
          <a:solidFill>
            <a:schemeClr val="bg1">
              <a:lumMod val="95000"/>
            </a:schemeClr>
          </a:solidFill>
          <a:ln w="28575" cap="rnd">
            <a:solidFill>
              <a:schemeClr val="accent2"/>
            </a:solidFill>
            <a:roun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4" name="Content Placeholder 4">
            <a:extLst>
              <a:ext uri="{FF2B5EF4-FFF2-40B4-BE49-F238E27FC236}">
                <a16:creationId xmlns:a16="http://schemas.microsoft.com/office/drawing/2014/main" id="{CD5AF7FE-F302-4EAF-BFD5-69E2D35BD03F}"/>
              </a:ext>
            </a:extLst>
          </p:cNvPr>
          <p:cNvSpPr>
            <a:spLocks noGrp="1"/>
          </p:cNvSpPr>
          <p:nvPr>
            <p:ph idx="1"/>
          </p:nvPr>
        </p:nvSpPr>
        <p:spPr>
          <a:xfrm>
            <a:off x="546100" y="1514475"/>
            <a:ext cx="10198850" cy="4651375"/>
          </a:xfrm>
        </p:spPr>
        <p:txBody>
          <a:bodyPr/>
          <a:lstStyle/>
          <a:p>
            <a:endParaRPr lang="en-GB" dirty="0"/>
          </a:p>
        </p:txBody>
      </p:sp>
      <p:sp>
        <p:nvSpPr>
          <p:cNvPr id="75" name="Rectangle: Rounded Corners 3">
            <a:extLst>
              <a:ext uri="{FF2B5EF4-FFF2-40B4-BE49-F238E27FC236}">
                <a16:creationId xmlns:a16="http://schemas.microsoft.com/office/drawing/2014/main" id="{FF4CCFD8-4D83-4D35-A63E-D30750D6A35D}"/>
              </a:ext>
            </a:extLst>
          </p:cNvPr>
          <p:cNvSpPr/>
          <p:nvPr/>
        </p:nvSpPr>
        <p:spPr bwMode="gray">
          <a:xfrm>
            <a:off x="552209" y="1485900"/>
            <a:ext cx="10198850" cy="4679950"/>
          </a:xfrm>
          <a:prstGeom prst="roundRect">
            <a:avLst>
              <a:gd name="adj" fmla="val 3142"/>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450000" rIns="46800" bIns="46800" rtlCol="0" anchor="t"/>
          <a:lstStyle/>
          <a:p>
            <a:pPr>
              <a:spcBef>
                <a:spcPts val="600"/>
              </a:spcBef>
            </a:pPr>
            <a:r>
              <a:rPr lang="en-GB" sz="2400" b="1" dirty="0">
                <a:solidFill>
                  <a:schemeClr val="tx1"/>
                </a:solidFill>
              </a:rPr>
              <a:t>Organising the time needed for ongoing cancer treatment is a significant task for patients, and many point out frustrations and inefficiencies in how it is managed</a:t>
            </a:r>
          </a:p>
          <a:p>
            <a:pPr marL="179388" indent="-179388">
              <a:spcBef>
                <a:spcPts val="600"/>
              </a:spcBef>
              <a:buClr>
                <a:schemeClr val="tx1"/>
              </a:buClr>
              <a:buFont typeface="Arial" panose="020B0604020202020204" pitchFamily="34" charset="0"/>
              <a:buChar char="•"/>
            </a:pPr>
            <a:endParaRPr lang="en-GB" sz="2000" dirty="0">
              <a:solidFill>
                <a:schemeClr val="tx1"/>
              </a:solidFill>
            </a:endParaRPr>
          </a:p>
          <a:p>
            <a:pPr marL="179388" indent="-179388">
              <a:spcBef>
                <a:spcPts val="600"/>
              </a:spcBef>
              <a:buClr>
                <a:schemeClr val="tx1"/>
              </a:buClr>
              <a:buFont typeface="Arial" panose="020B0604020202020204" pitchFamily="34" charset="0"/>
              <a:buChar char="•"/>
            </a:pPr>
            <a:r>
              <a:rPr lang="en-GB" sz="2000" dirty="0">
                <a:solidFill>
                  <a:schemeClr val="tx1"/>
                </a:solidFill>
              </a:rPr>
              <a:t>For many patients, the entire process of arranging, confirming and changing appointments is still carried out </a:t>
            </a:r>
            <a:r>
              <a:rPr lang="en-GB" sz="2000" b="1" dirty="0">
                <a:solidFill>
                  <a:schemeClr val="tx1"/>
                </a:solidFill>
              </a:rPr>
              <a:t>on paper, and by post</a:t>
            </a:r>
          </a:p>
          <a:p>
            <a:pPr marL="179388" indent="-179388">
              <a:spcBef>
                <a:spcPts val="600"/>
              </a:spcBef>
              <a:buClr>
                <a:schemeClr val="tx1"/>
              </a:buClr>
              <a:buFont typeface="Arial" panose="020B0604020202020204" pitchFamily="34" charset="0"/>
              <a:buChar char="•"/>
            </a:pPr>
            <a:r>
              <a:rPr lang="en-GB" sz="2000" dirty="0">
                <a:solidFill>
                  <a:schemeClr val="tx1"/>
                </a:solidFill>
              </a:rPr>
              <a:t>Arranging, and paying for, </a:t>
            </a:r>
            <a:r>
              <a:rPr lang="en-GB" sz="2000" b="1" dirty="0">
                <a:solidFill>
                  <a:schemeClr val="tx1"/>
                </a:solidFill>
              </a:rPr>
              <a:t>transport</a:t>
            </a:r>
            <a:r>
              <a:rPr lang="en-GB" sz="2000" dirty="0">
                <a:solidFill>
                  <a:schemeClr val="tx1"/>
                </a:solidFill>
              </a:rPr>
              <a:t> to hospital for treatment is a major issue</a:t>
            </a:r>
          </a:p>
          <a:p>
            <a:pPr marL="179388" indent="-179388">
              <a:spcBef>
                <a:spcPts val="600"/>
              </a:spcBef>
              <a:buClr>
                <a:schemeClr val="tx1"/>
              </a:buClr>
              <a:buFont typeface="Arial" panose="020B0604020202020204" pitchFamily="34" charset="0"/>
              <a:buChar char="•"/>
            </a:pPr>
            <a:r>
              <a:rPr lang="en-GB" sz="2000" dirty="0">
                <a:solidFill>
                  <a:schemeClr val="tx1"/>
                </a:solidFill>
              </a:rPr>
              <a:t>Asked about </a:t>
            </a:r>
            <a:r>
              <a:rPr lang="en-GB" sz="2000" b="1" dirty="0">
                <a:solidFill>
                  <a:schemeClr val="tx1"/>
                </a:solidFill>
              </a:rPr>
              <a:t>cancelled appointments</a:t>
            </a:r>
            <a:r>
              <a:rPr lang="en-GB" sz="2000" dirty="0">
                <a:solidFill>
                  <a:schemeClr val="tx1"/>
                </a:solidFill>
              </a:rPr>
              <a:t>, around one-third of respondents said that the hospital/clinic had done this at least once. This is more than double the number of patients who said that they had to cancel appointments for some reason themselves</a:t>
            </a:r>
            <a:endParaRPr lang="en-US" sz="2000" dirty="0">
              <a:solidFill>
                <a:schemeClr val="tx1"/>
              </a:solidFill>
            </a:endParaRPr>
          </a:p>
          <a:p>
            <a:pPr marL="179388" indent="-179388">
              <a:spcBef>
                <a:spcPts val="600"/>
              </a:spcBef>
              <a:buClr>
                <a:schemeClr val="tx1"/>
              </a:buClr>
              <a:buFont typeface="Arial" panose="020B0604020202020204" pitchFamily="34" charset="0"/>
              <a:buChar char="•"/>
            </a:pPr>
            <a:endParaRPr lang="en-GB" dirty="0">
              <a:solidFill>
                <a:schemeClr val="tx2"/>
              </a:solidFill>
            </a:endParaRPr>
          </a:p>
        </p:txBody>
      </p:sp>
      <p:sp>
        <p:nvSpPr>
          <p:cNvPr id="29" name="Title 1">
            <a:extLst>
              <a:ext uri="{FF2B5EF4-FFF2-40B4-BE49-F238E27FC236}">
                <a16:creationId xmlns:a16="http://schemas.microsoft.com/office/drawing/2014/main" id="{066D761C-9B37-470C-AFF9-03F86F61D989}"/>
              </a:ext>
            </a:extLst>
          </p:cNvPr>
          <p:cNvSpPr>
            <a:spLocks noGrp="1"/>
          </p:cNvSpPr>
          <p:nvPr>
            <p:ph type="title"/>
          </p:nvPr>
        </p:nvSpPr>
        <p:spPr>
          <a:xfrm>
            <a:off x="442912" y="441325"/>
            <a:ext cx="8424863" cy="911225"/>
          </a:xfrm>
        </p:spPr>
        <p:txBody>
          <a:bodyPr/>
          <a:lstStyle/>
          <a:p>
            <a:r>
              <a:rPr lang="en-US" sz="1800" i="1" dirty="0">
                <a:solidFill>
                  <a:schemeClr val="accent2"/>
                </a:solidFill>
              </a:rPr>
              <a:t>Interim findings</a:t>
            </a:r>
            <a:br>
              <a:rPr lang="en-US" sz="1800" i="1" dirty="0">
                <a:solidFill>
                  <a:srgbClr val="45BDD0"/>
                </a:solidFill>
              </a:rPr>
            </a:br>
            <a:r>
              <a:rPr lang="en-US" dirty="0"/>
              <a:t>Time and timing</a:t>
            </a:r>
            <a:endParaRPr lang="en-GB" dirty="0"/>
          </a:p>
        </p:txBody>
      </p:sp>
      <p:grpSp>
        <p:nvGrpSpPr>
          <p:cNvPr id="31" name="Group 30">
            <a:extLst>
              <a:ext uri="{FF2B5EF4-FFF2-40B4-BE49-F238E27FC236}">
                <a16:creationId xmlns:a16="http://schemas.microsoft.com/office/drawing/2014/main" id="{E94EE047-FAF1-4DEB-8588-1A0A3B9AC4CA}"/>
              </a:ext>
            </a:extLst>
          </p:cNvPr>
          <p:cNvGrpSpPr/>
          <p:nvPr/>
        </p:nvGrpSpPr>
        <p:grpSpPr>
          <a:xfrm>
            <a:off x="8496716" y="1047600"/>
            <a:ext cx="1930584" cy="932430"/>
            <a:chOff x="8496716" y="944393"/>
            <a:chExt cx="1930584" cy="932430"/>
          </a:xfrm>
        </p:grpSpPr>
        <p:grpSp>
          <p:nvGrpSpPr>
            <p:cNvPr id="32" name="Group 31">
              <a:extLst>
                <a:ext uri="{FF2B5EF4-FFF2-40B4-BE49-F238E27FC236}">
                  <a16:creationId xmlns:a16="http://schemas.microsoft.com/office/drawing/2014/main" id="{FB020578-E009-4520-80AD-6B6BCF9E5F11}"/>
                </a:ext>
              </a:extLst>
            </p:cNvPr>
            <p:cNvGrpSpPr/>
            <p:nvPr/>
          </p:nvGrpSpPr>
          <p:grpSpPr bwMode="gray">
            <a:xfrm>
              <a:off x="8496716" y="1643721"/>
              <a:ext cx="972000" cy="0"/>
              <a:chOff x="1955414" y="1705109"/>
              <a:chExt cx="1039246" cy="0"/>
            </a:xfrm>
          </p:grpSpPr>
          <p:cxnSp>
            <p:nvCxnSpPr>
              <p:cNvPr id="50" name="Straight Connector 49">
                <a:extLst>
                  <a:ext uri="{FF2B5EF4-FFF2-40B4-BE49-F238E27FC236}">
                    <a16:creationId xmlns:a16="http://schemas.microsoft.com/office/drawing/2014/main" id="{0B47385F-B3CF-4FCD-B7B7-B0FD022767AF}"/>
                  </a:ext>
                </a:extLst>
              </p:cNvPr>
              <p:cNvCxnSpPr>
                <a:cxnSpLocks/>
              </p:cNvCxnSpPr>
              <p:nvPr/>
            </p:nvCxnSpPr>
            <p:spPr bwMode="gray">
              <a:xfrm>
                <a:off x="2622982" y="1705109"/>
                <a:ext cx="371678" cy="0"/>
              </a:xfrm>
              <a:prstGeom prst="line">
                <a:avLst/>
              </a:prstGeom>
              <a:ln w="28575"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F833A11-2BE3-49AA-9469-F179F22CE815}"/>
                  </a:ext>
                </a:extLst>
              </p:cNvPr>
              <p:cNvCxnSpPr>
                <a:cxnSpLocks/>
              </p:cNvCxnSpPr>
              <p:nvPr/>
            </p:nvCxnSpPr>
            <p:spPr bwMode="gray">
              <a:xfrm>
                <a:off x="2395391" y="1705109"/>
                <a:ext cx="159291" cy="0"/>
              </a:xfrm>
              <a:prstGeom prst="line">
                <a:avLst/>
              </a:prstGeom>
              <a:ln w="28575"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E36880B-6447-4047-9055-9F51BBB871EB}"/>
                  </a:ext>
                </a:extLst>
              </p:cNvPr>
              <p:cNvCxnSpPr>
                <a:cxnSpLocks/>
              </p:cNvCxnSpPr>
              <p:nvPr/>
            </p:nvCxnSpPr>
            <p:spPr bwMode="gray">
              <a:xfrm>
                <a:off x="1955414" y="1705109"/>
                <a:ext cx="371678" cy="0"/>
              </a:xfrm>
              <a:prstGeom prst="line">
                <a:avLst/>
              </a:prstGeom>
              <a:ln w="28575"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EE13C5C9-11F4-4654-89E1-33CF7429FF7D}"/>
                </a:ext>
              </a:extLst>
            </p:cNvPr>
            <p:cNvGrpSpPr/>
            <p:nvPr/>
          </p:nvGrpSpPr>
          <p:grpSpPr>
            <a:xfrm>
              <a:off x="9536838" y="944393"/>
              <a:ext cx="890462" cy="932430"/>
              <a:chOff x="8283585" y="919677"/>
              <a:chExt cx="890462" cy="932430"/>
            </a:xfrm>
          </p:grpSpPr>
          <p:grpSp>
            <p:nvGrpSpPr>
              <p:cNvPr id="46" name="Group 45">
                <a:extLst>
                  <a:ext uri="{FF2B5EF4-FFF2-40B4-BE49-F238E27FC236}">
                    <a16:creationId xmlns:a16="http://schemas.microsoft.com/office/drawing/2014/main" id="{DD0B6499-E612-4BC7-9BB6-3DF915326803}"/>
                  </a:ext>
                </a:extLst>
              </p:cNvPr>
              <p:cNvGrpSpPr/>
              <p:nvPr/>
            </p:nvGrpSpPr>
            <p:grpSpPr>
              <a:xfrm>
                <a:off x="8283585" y="919677"/>
                <a:ext cx="890462" cy="932430"/>
                <a:chOff x="8283585" y="919677"/>
                <a:chExt cx="890462" cy="932430"/>
              </a:xfrm>
            </p:grpSpPr>
            <p:sp>
              <p:nvSpPr>
                <p:cNvPr id="48" name="Oval 47">
                  <a:extLst>
                    <a:ext uri="{FF2B5EF4-FFF2-40B4-BE49-F238E27FC236}">
                      <a16:creationId xmlns:a16="http://schemas.microsoft.com/office/drawing/2014/main" id="{928A2AB1-387F-4EE9-BE12-BBF76E8B5DFE}"/>
                    </a:ext>
                  </a:extLst>
                </p:cNvPr>
                <p:cNvSpPr/>
                <p:nvPr/>
              </p:nvSpPr>
              <p:spPr bwMode="gray">
                <a:xfrm rot="20266948">
                  <a:off x="8283585" y="919677"/>
                  <a:ext cx="890461" cy="890463"/>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Arc 48">
                  <a:extLst>
                    <a:ext uri="{FF2B5EF4-FFF2-40B4-BE49-F238E27FC236}">
                      <a16:creationId xmlns:a16="http://schemas.microsoft.com/office/drawing/2014/main" id="{68F7F2BA-0C08-41A6-9150-0C4C433383CD}"/>
                    </a:ext>
                  </a:extLst>
                </p:cNvPr>
                <p:cNvSpPr/>
                <p:nvPr/>
              </p:nvSpPr>
              <p:spPr bwMode="gray">
                <a:xfrm rot="20266948">
                  <a:off x="8283586" y="961644"/>
                  <a:ext cx="890461" cy="890463"/>
                </a:xfrm>
                <a:prstGeom prst="arc">
                  <a:avLst>
                    <a:gd name="adj1" fmla="val 17411517"/>
                    <a:gd name="adj2" fmla="val 12169790"/>
                  </a:avLst>
                </a:prstGeom>
                <a:ln w="28575" cap="rnd">
                  <a:solidFill>
                    <a:schemeClr val="accent2"/>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sp>
            <p:nvSpPr>
              <p:cNvPr id="47" name="Arc 46">
                <a:extLst>
                  <a:ext uri="{FF2B5EF4-FFF2-40B4-BE49-F238E27FC236}">
                    <a16:creationId xmlns:a16="http://schemas.microsoft.com/office/drawing/2014/main" id="{62BB4CB8-1477-404F-83CC-4E934C55D53F}"/>
                  </a:ext>
                </a:extLst>
              </p:cNvPr>
              <p:cNvSpPr/>
              <p:nvPr/>
            </p:nvSpPr>
            <p:spPr bwMode="gray">
              <a:xfrm rot="20266948">
                <a:off x="8283586" y="961644"/>
                <a:ext cx="890461" cy="890463"/>
              </a:xfrm>
              <a:prstGeom prst="arc">
                <a:avLst>
                  <a:gd name="adj1" fmla="val 12999581"/>
                  <a:gd name="adj2" fmla="val 16615108"/>
                </a:avLst>
              </a:prstGeom>
              <a:ln w="28575" cap="rnd">
                <a:solidFill>
                  <a:schemeClr val="accent3"/>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grpSp>
          <p:nvGrpSpPr>
            <p:cNvPr id="34" name="Group 33">
              <a:extLst>
                <a:ext uri="{FF2B5EF4-FFF2-40B4-BE49-F238E27FC236}">
                  <a16:creationId xmlns:a16="http://schemas.microsoft.com/office/drawing/2014/main" id="{BB816769-F75D-4242-B769-6428C0F26079}"/>
                </a:ext>
              </a:extLst>
            </p:cNvPr>
            <p:cNvGrpSpPr/>
            <p:nvPr/>
          </p:nvGrpSpPr>
          <p:grpSpPr>
            <a:xfrm>
              <a:off x="9636524" y="1175940"/>
              <a:ext cx="649000" cy="590234"/>
              <a:chOff x="9819124" y="1597625"/>
              <a:chExt cx="384244" cy="349450"/>
            </a:xfrm>
          </p:grpSpPr>
          <p:sp>
            <p:nvSpPr>
              <p:cNvPr id="35" name="Freeform 11">
                <a:extLst>
                  <a:ext uri="{FF2B5EF4-FFF2-40B4-BE49-F238E27FC236}">
                    <a16:creationId xmlns:a16="http://schemas.microsoft.com/office/drawing/2014/main" id="{39F35975-B8D0-4E4C-8B10-52C6BB82D957}"/>
                  </a:ext>
                </a:extLst>
              </p:cNvPr>
              <p:cNvSpPr>
                <a:spLocks/>
              </p:cNvSpPr>
              <p:nvPr/>
            </p:nvSpPr>
            <p:spPr bwMode="auto">
              <a:xfrm>
                <a:off x="9847867" y="1597625"/>
                <a:ext cx="355501" cy="322977"/>
              </a:xfrm>
              <a:custGeom>
                <a:avLst/>
                <a:gdLst>
                  <a:gd name="T0" fmla="*/ 120 w 122"/>
                  <a:gd name="T1" fmla="*/ 77 h 111"/>
                  <a:gd name="T2" fmla="*/ 122 w 122"/>
                  <a:gd name="T3" fmla="*/ 69 h 111"/>
                  <a:gd name="T4" fmla="*/ 122 w 122"/>
                  <a:gd name="T5" fmla="*/ 25 h 111"/>
                  <a:gd name="T6" fmla="*/ 97 w 122"/>
                  <a:gd name="T7" fmla="*/ 0 h 111"/>
                  <a:gd name="T8" fmla="*/ 18 w 122"/>
                  <a:gd name="T9" fmla="*/ 0 h 111"/>
                  <a:gd name="T10" fmla="*/ 0 w 122"/>
                  <a:gd name="T11" fmla="*/ 19 h 111"/>
                  <a:gd name="T12" fmla="*/ 0 w 122"/>
                  <a:gd name="T13" fmla="*/ 69 h 111"/>
                  <a:gd name="T14" fmla="*/ 18 w 122"/>
                  <a:gd name="T15" fmla="*/ 88 h 111"/>
                  <a:gd name="T16" fmla="*/ 57 w 122"/>
                  <a:gd name="T17" fmla="*/ 88 h 111"/>
                  <a:gd name="T18" fmla="*/ 74 w 122"/>
                  <a:gd name="T19" fmla="*/ 107 h 111"/>
                  <a:gd name="T20" fmla="*/ 96 w 122"/>
                  <a:gd name="T21" fmla="*/ 109 h 111"/>
                  <a:gd name="T22" fmla="*/ 97 w 122"/>
                  <a:gd name="T23" fmla="*/ 103 h 111"/>
                  <a:gd name="T24" fmla="*/ 89 w 122"/>
                  <a:gd name="T25" fmla="*/ 88 h 111"/>
                  <a:gd name="T26" fmla="*/ 97 w 122"/>
                  <a:gd name="T27" fmla="*/ 8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11">
                    <a:moveTo>
                      <a:pt x="120" y="77"/>
                    </a:moveTo>
                    <a:cubicBezTo>
                      <a:pt x="121" y="75"/>
                      <a:pt x="122" y="72"/>
                      <a:pt x="122" y="69"/>
                    </a:cubicBezTo>
                    <a:cubicBezTo>
                      <a:pt x="122" y="25"/>
                      <a:pt x="122" y="25"/>
                      <a:pt x="122" y="25"/>
                    </a:cubicBezTo>
                    <a:cubicBezTo>
                      <a:pt x="122" y="12"/>
                      <a:pt x="111" y="0"/>
                      <a:pt x="97" y="0"/>
                    </a:cubicBezTo>
                    <a:cubicBezTo>
                      <a:pt x="18" y="0"/>
                      <a:pt x="18" y="0"/>
                      <a:pt x="18" y="0"/>
                    </a:cubicBezTo>
                    <a:cubicBezTo>
                      <a:pt x="8" y="0"/>
                      <a:pt x="0" y="9"/>
                      <a:pt x="0" y="19"/>
                    </a:cubicBezTo>
                    <a:cubicBezTo>
                      <a:pt x="0" y="69"/>
                      <a:pt x="0" y="69"/>
                      <a:pt x="0" y="69"/>
                    </a:cubicBezTo>
                    <a:cubicBezTo>
                      <a:pt x="0" y="79"/>
                      <a:pt x="8" y="88"/>
                      <a:pt x="18" y="88"/>
                    </a:cubicBezTo>
                    <a:cubicBezTo>
                      <a:pt x="57" y="88"/>
                      <a:pt x="57" y="88"/>
                      <a:pt x="57" y="88"/>
                    </a:cubicBezTo>
                    <a:cubicBezTo>
                      <a:pt x="61" y="97"/>
                      <a:pt x="67" y="104"/>
                      <a:pt x="74" y="107"/>
                    </a:cubicBezTo>
                    <a:cubicBezTo>
                      <a:pt x="87" y="111"/>
                      <a:pt x="96" y="109"/>
                      <a:pt x="96" y="109"/>
                    </a:cubicBezTo>
                    <a:cubicBezTo>
                      <a:pt x="99" y="108"/>
                      <a:pt x="100" y="106"/>
                      <a:pt x="97" y="103"/>
                    </a:cubicBezTo>
                    <a:cubicBezTo>
                      <a:pt x="87" y="94"/>
                      <a:pt x="89" y="88"/>
                      <a:pt x="89" y="88"/>
                    </a:cubicBezTo>
                    <a:cubicBezTo>
                      <a:pt x="97" y="88"/>
                      <a:pt x="97" y="88"/>
                      <a:pt x="97" y="88"/>
                    </a:cubicBezTo>
                  </a:path>
                </a:pathLst>
              </a:custGeom>
              <a:noFill/>
              <a:ln w="19050" cap="rnd">
                <a:solidFill>
                  <a:srgbClr val="31404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6" name="Line 12">
                <a:extLst>
                  <a:ext uri="{FF2B5EF4-FFF2-40B4-BE49-F238E27FC236}">
                    <a16:creationId xmlns:a16="http://schemas.microsoft.com/office/drawing/2014/main" id="{2B6BC999-7794-41DC-8B9E-35C4A28836EF}"/>
                  </a:ext>
                </a:extLst>
              </p:cNvPr>
              <p:cNvSpPr>
                <a:spLocks noChangeShapeType="1"/>
              </p:cNvSpPr>
              <p:nvPr/>
            </p:nvSpPr>
            <p:spPr bwMode="auto">
              <a:xfrm>
                <a:off x="10057386" y="1795042"/>
                <a:ext cx="58242" cy="0"/>
              </a:xfrm>
              <a:prstGeom prst="line">
                <a:avLst/>
              </a:prstGeom>
              <a:noFill/>
              <a:ln w="19050" cap="rnd">
                <a:solidFill>
                  <a:srgbClr val="31404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7" name="Line 13">
                <a:extLst>
                  <a:ext uri="{FF2B5EF4-FFF2-40B4-BE49-F238E27FC236}">
                    <a16:creationId xmlns:a16="http://schemas.microsoft.com/office/drawing/2014/main" id="{BCEBB1F6-E4B3-4CF8-A87F-2B5897E84A96}"/>
                  </a:ext>
                </a:extLst>
              </p:cNvPr>
              <p:cNvSpPr>
                <a:spLocks noChangeShapeType="1"/>
              </p:cNvSpPr>
              <p:nvPr/>
            </p:nvSpPr>
            <p:spPr bwMode="auto">
              <a:xfrm>
                <a:off x="9903083" y="1795042"/>
                <a:ext cx="119509" cy="0"/>
              </a:xfrm>
              <a:prstGeom prst="line">
                <a:avLst/>
              </a:prstGeom>
              <a:noFill/>
              <a:ln w="19050" cap="rnd">
                <a:solidFill>
                  <a:srgbClr val="31404F"/>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8" name="Line 14">
                <a:extLst>
                  <a:ext uri="{FF2B5EF4-FFF2-40B4-BE49-F238E27FC236}">
                    <a16:creationId xmlns:a16="http://schemas.microsoft.com/office/drawing/2014/main" id="{0F17572A-3C55-4CC2-9FF2-57F58D66ADDC}"/>
                  </a:ext>
                </a:extLst>
              </p:cNvPr>
              <p:cNvSpPr>
                <a:spLocks noChangeShapeType="1"/>
              </p:cNvSpPr>
              <p:nvPr/>
            </p:nvSpPr>
            <p:spPr bwMode="auto">
              <a:xfrm>
                <a:off x="9903083" y="1754953"/>
                <a:ext cx="43870" cy="0"/>
              </a:xfrm>
              <a:prstGeom prst="line">
                <a:avLst/>
              </a:prstGeom>
              <a:noFill/>
              <a:ln w="19050" cap="rnd">
                <a:solidFill>
                  <a:srgbClr val="31404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9" name="Line 15">
                <a:extLst>
                  <a:ext uri="{FF2B5EF4-FFF2-40B4-BE49-F238E27FC236}">
                    <a16:creationId xmlns:a16="http://schemas.microsoft.com/office/drawing/2014/main" id="{9819EE11-05EC-4F72-BD27-D0FF6E931A56}"/>
                  </a:ext>
                </a:extLst>
              </p:cNvPr>
              <p:cNvSpPr>
                <a:spLocks noChangeShapeType="1"/>
              </p:cNvSpPr>
              <p:nvPr/>
            </p:nvSpPr>
            <p:spPr bwMode="auto">
              <a:xfrm>
                <a:off x="9978722" y="1754953"/>
                <a:ext cx="136906" cy="0"/>
              </a:xfrm>
              <a:prstGeom prst="line">
                <a:avLst/>
              </a:prstGeom>
              <a:noFill/>
              <a:ln w="19050" cap="rnd">
                <a:solidFill>
                  <a:srgbClr val="31404F"/>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0" name="Line 16">
                <a:extLst>
                  <a:ext uri="{FF2B5EF4-FFF2-40B4-BE49-F238E27FC236}">
                    <a16:creationId xmlns:a16="http://schemas.microsoft.com/office/drawing/2014/main" id="{6E12D86A-47C7-4187-8870-A4EF0849F47C}"/>
                  </a:ext>
                </a:extLst>
              </p:cNvPr>
              <p:cNvSpPr>
                <a:spLocks noChangeShapeType="1"/>
              </p:cNvSpPr>
              <p:nvPr/>
            </p:nvSpPr>
            <p:spPr bwMode="auto">
              <a:xfrm flipH="1">
                <a:off x="10033938" y="1719403"/>
                <a:ext cx="81690" cy="0"/>
              </a:xfrm>
              <a:prstGeom prst="line">
                <a:avLst/>
              </a:prstGeom>
              <a:noFill/>
              <a:ln w="19050" cap="rnd">
                <a:solidFill>
                  <a:srgbClr val="31404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1" name="Line 17">
                <a:extLst>
                  <a:ext uri="{FF2B5EF4-FFF2-40B4-BE49-F238E27FC236}">
                    <a16:creationId xmlns:a16="http://schemas.microsoft.com/office/drawing/2014/main" id="{18BF7FA0-7F02-4715-B193-6C277FF2833A}"/>
                  </a:ext>
                </a:extLst>
              </p:cNvPr>
              <p:cNvSpPr>
                <a:spLocks noChangeShapeType="1"/>
              </p:cNvSpPr>
              <p:nvPr/>
            </p:nvSpPr>
            <p:spPr bwMode="auto">
              <a:xfrm>
                <a:off x="9903083" y="1719403"/>
                <a:ext cx="93036" cy="0"/>
              </a:xfrm>
              <a:prstGeom prst="line">
                <a:avLst/>
              </a:prstGeom>
              <a:noFill/>
              <a:ln w="19050" cap="rnd">
                <a:solidFill>
                  <a:srgbClr val="31404F"/>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2" name="Line 18">
                <a:extLst>
                  <a:ext uri="{FF2B5EF4-FFF2-40B4-BE49-F238E27FC236}">
                    <a16:creationId xmlns:a16="http://schemas.microsoft.com/office/drawing/2014/main" id="{829F4D47-8B2B-4A44-B295-75733368E142}"/>
                  </a:ext>
                </a:extLst>
              </p:cNvPr>
              <p:cNvSpPr>
                <a:spLocks noChangeShapeType="1"/>
              </p:cNvSpPr>
              <p:nvPr/>
            </p:nvSpPr>
            <p:spPr bwMode="auto">
              <a:xfrm flipH="1">
                <a:off x="10057386" y="1679315"/>
                <a:ext cx="58242" cy="0"/>
              </a:xfrm>
              <a:prstGeom prst="line">
                <a:avLst/>
              </a:prstGeom>
              <a:noFill/>
              <a:ln w="19050" cap="rnd">
                <a:solidFill>
                  <a:srgbClr val="31404F"/>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3" name="Line 19">
                <a:extLst>
                  <a:ext uri="{FF2B5EF4-FFF2-40B4-BE49-F238E27FC236}">
                    <a16:creationId xmlns:a16="http://schemas.microsoft.com/office/drawing/2014/main" id="{224B7C42-EF96-4E12-B248-6B712BFC9003}"/>
                  </a:ext>
                </a:extLst>
              </p:cNvPr>
              <p:cNvSpPr>
                <a:spLocks noChangeShapeType="1"/>
              </p:cNvSpPr>
              <p:nvPr/>
            </p:nvSpPr>
            <p:spPr bwMode="auto">
              <a:xfrm>
                <a:off x="9903083" y="1679315"/>
                <a:ext cx="122534" cy="0"/>
              </a:xfrm>
              <a:prstGeom prst="line">
                <a:avLst/>
              </a:prstGeom>
              <a:noFill/>
              <a:ln w="19050" cap="rnd">
                <a:solidFill>
                  <a:srgbClr val="31404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4" name="Freeform 20">
                <a:extLst>
                  <a:ext uri="{FF2B5EF4-FFF2-40B4-BE49-F238E27FC236}">
                    <a16:creationId xmlns:a16="http://schemas.microsoft.com/office/drawing/2014/main" id="{B37D10AA-914E-4027-9BCF-EE98B5ED704F}"/>
                  </a:ext>
                </a:extLst>
              </p:cNvPr>
              <p:cNvSpPr>
                <a:spLocks/>
              </p:cNvSpPr>
              <p:nvPr/>
            </p:nvSpPr>
            <p:spPr bwMode="auto">
              <a:xfrm>
                <a:off x="9888712" y="1623342"/>
                <a:ext cx="285158" cy="250364"/>
              </a:xfrm>
              <a:custGeom>
                <a:avLst/>
                <a:gdLst>
                  <a:gd name="T0" fmla="*/ 86 w 98"/>
                  <a:gd name="T1" fmla="*/ 86 h 86"/>
                  <a:gd name="T2" fmla="*/ 98 w 98"/>
                  <a:gd name="T3" fmla="*/ 69 h 86"/>
                  <a:gd name="T4" fmla="*/ 98 w 98"/>
                  <a:gd name="T5" fmla="*/ 18 h 86"/>
                  <a:gd name="T6" fmla="*/ 80 w 98"/>
                  <a:gd name="T7" fmla="*/ 0 h 86"/>
                  <a:gd name="T8" fmla="*/ 0 w 98"/>
                  <a:gd name="T9" fmla="*/ 0 h 86"/>
                </a:gdLst>
                <a:ahLst/>
                <a:cxnLst>
                  <a:cxn ang="0">
                    <a:pos x="T0" y="T1"/>
                  </a:cxn>
                  <a:cxn ang="0">
                    <a:pos x="T2" y="T3"/>
                  </a:cxn>
                  <a:cxn ang="0">
                    <a:pos x="T4" y="T5"/>
                  </a:cxn>
                  <a:cxn ang="0">
                    <a:pos x="T6" y="T7"/>
                  </a:cxn>
                  <a:cxn ang="0">
                    <a:pos x="T8" y="T9"/>
                  </a:cxn>
                </a:cxnLst>
                <a:rect l="0" t="0" r="r" b="b"/>
                <a:pathLst>
                  <a:path w="98" h="86">
                    <a:moveTo>
                      <a:pt x="86" y="86"/>
                    </a:moveTo>
                    <a:cubicBezTo>
                      <a:pt x="93" y="83"/>
                      <a:pt x="98" y="77"/>
                      <a:pt x="98" y="69"/>
                    </a:cubicBezTo>
                    <a:cubicBezTo>
                      <a:pt x="98" y="18"/>
                      <a:pt x="98" y="18"/>
                      <a:pt x="98" y="18"/>
                    </a:cubicBezTo>
                    <a:cubicBezTo>
                      <a:pt x="98" y="8"/>
                      <a:pt x="90" y="0"/>
                      <a:pt x="80" y="0"/>
                    </a:cubicBezTo>
                    <a:cubicBezTo>
                      <a:pt x="0" y="0"/>
                      <a:pt x="0" y="0"/>
                      <a:pt x="0" y="0"/>
                    </a:cubicBezTo>
                  </a:path>
                </a:pathLst>
              </a:custGeom>
              <a:noFill/>
              <a:ln w="19050" cap="rnd">
                <a:solidFill>
                  <a:schemeClr val="accent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5" name="Freeform 21">
                <a:extLst>
                  <a:ext uri="{FF2B5EF4-FFF2-40B4-BE49-F238E27FC236}">
                    <a16:creationId xmlns:a16="http://schemas.microsoft.com/office/drawing/2014/main" id="{8CBE2F57-384A-48B8-9536-6979E87575A4}"/>
                  </a:ext>
                </a:extLst>
              </p:cNvPr>
              <p:cNvSpPr>
                <a:spLocks/>
              </p:cNvSpPr>
              <p:nvPr/>
            </p:nvSpPr>
            <p:spPr bwMode="auto">
              <a:xfrm>
                <a:off x="9819124" y="1646790"/>
                <a:ext cx="270786" cy="300285"/>
              </a:xfrm>
              <a:custGeom>
                <a:avLst/>
                <a:gdLst>
                  <a:gd name="T0" fmla="*/ 3 w 93"/>
                  <a:gd name="T1" fmla="*/ 0 h 103"/>
                  <a:gd name="T2" fmla="*/ 0 w 93"/>
                  <a:gd name="T3" fmla="*/ 10 h 103"/>
                  <a:gd name="T4" fmla="*/ 0 w 93"/>
                  <a:gd name="T5" fmla="*/ 55 h 103"/>
                  <a:gd name="T6" fmla="*/ 25 w 93"/>
                  <a:gd name="T7" fmla="*/ 79 h 103"/>
                  <a:gd name="T8" fmla="*/ 57 w 93"/>
                  <a:gd name="T9" fmla="*/ 79 h 103"/>
                  <a:gd name="T10" fmla="*/ 93 w 93"/>
                  <a:gd name="T11" fmla="*/ 102 h 103"/>
                </a:gdLst>
                <a:ahLst/>
                <a:cxnLst>
                  <a:cxn ang="0">
                    <a:pos x="T0" y="T1"/>
                  </a:cxn>
                  <a:cxn ang="0">
                    <a:pos x="T2" y="T3"/>
                  </a:cxn>
                  <a:cxn ang="0">
                    <a:pos x="T4" y="T5"/>
                  </a:cxn>
                  <a:cxn ang="0">
                    <a:pos x="T6" y="T7"/>
                  </a:cxn>
                  <a:cxn ang="0">
                    <a:pos x="T8" y="T9"/>
                  </a:cxn>
                  <a:cxn ang="0">
                    <a:pos x="T10" y="T11"/>
                  </a:cxn>
                </a:cxnLst>
                <a:rect l="0" t="0" r="r" b="b"/>
                <a:pathLst>
                  <a:path w="93" h="103">
                    <a:moveTo>
                      <a:pt x="3" y="0"/>
                    </a:moveTo>
                    <a:cubicBezTo>
                      <a:pt x="2" y="3"/>
                      <a:pt x="0" y="6"/>
                      <a:pt x="0" y="10"/>
                    </a:cubicBezTo>
                    <a:cubicBezTo>
                      <a:pt x="0" y="55"/>
                      <a:pt x="0" y="55"/>
                      <a:pt x="0" y="55"/>
                    </a:cubicBezTo>
                    <a:cubicBezTo>
                      <a:pt x="0" y="67"/>
                      <a:pt x="12" y="79"/>
                      <a:pt x="25" y="79"/>
                    </a:cubicBezTo>
                    <a:cubicBezTo>
                      <a:pt x="57" y="79"/>
                      <a:pt x="57" y="79"/>
                      <a:pt x="57" y="79"/>
                    </a:cubicBezTo>
                    <a:cubicBezTo>
                      <a:pt x="66" y="98"/>
                      <a:pt x="84" y="103"/>
                      <a:pt x="93" y="102"/>
                    </a:cubicBezTo>
                  </a:path>
                </a:pathLst>
              </a:custGeom>
              <a:noFill/>
              <a:ln w="19050" cap="rnd">
                <a:solidFill>
                  <a:schemeClr val="accent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53" name="Group 52">
            <a:extLst>
              <a:ext uri="{FF2B5EF4-FFF2-40B4-BE49-F238E27FC236}">
                <a16:creationId xmlns:a16="http://schemas.microsoft.com/office/drawing/2014/main" id="{A4FF3198-5CDC-4C56-A594-C9A4BFA2C401}"/>
              </a:ext>
            </a:extLst>
          </p:cNvPr>
          <p:cNvGrpSpPr/>
          <p:nvPr/>
        </p:nvGrpSpPr>
        <p:grpSpPr>
          <a:xfrm>
            <a:off x="10843434" y="4076703"/>
            <a:ext cx="0" cy="2089147"/>
            <a:chOff x="10843434" y="4076703"/>
            <a:chExt cx="0" cy="2089147"/>
          </a:xfrm>
        </p:grpSpPr>
        <p:cxnSp>
          <p:nvCxnSpPr>
            <p:cNvPr id="54" name="Straight Connector 53">
              <a:extLst>
                <a:ext uri="{FF2B5EF4-FFF2-40B4-BE49-F238E27FC236}">
                  <a16:creationId xmlns:a16="http://schemas.microsoft.com/office/drawing/2014/main" id="{FA57013A-D15C-49BE-B587-35B043A19EA8}"/>
                </a:ext>
              </a:extLst>
            </p:cNvPr>
            <p:cNvCxnSpPr>
              <a:cxnSpLocks/>
            </p:cNvCxnSpPr>
            <p:nvPr/>
          </p:nvCxnSpPr>
          <p:spPr bwMode="gray">
            <a:xfrm>
              <a:off x="10843434" y="5828776"/>
              <a:ext cx="0" cy="337074"/>
            </a:xfrm>
            <a:prstGeom prst="line">
              <a:avLst/>
            </a:prstGeom>
            <a:ln w="28575"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A2242B8-40F6-40AA-B1D1-E2CF210CF60E}"/>
                </a:ext>
              </a:extLst>
            </p:cNvPr>
            <p:cNvCxnSpPr>
              <a:cxnSpLocks/>
            </p:cNvCxnSpPr>
            <p:nvPr/>
          </p:nvCxnSpPr>
          <p:spPr bwMode="gray">
            <a:xfrm>
              <a:off x="10843434" y="5510455"/>
              <a:ext cx="0" cy="230739"/>
            </a:xfrm>
            <a:prstGeom prst="line">
              <a:avLst/>
            </a:prstGeom>
            <a:ln w="28575"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818DFFE-EE7C-477C-8DB3-0AA85F3C7C38}"/>
                </a:ext>
              </a:extLst>
            </p:cNvPr>
            <p:cNvCxnSpPr>
              <a:cxnSpLocks/>
            </p:cNvCxnSpPr>
            <p:nvPr/>
          </p:nvCxnSpPr>
          <p:spPr bwMode="gray">
            <a:xfrm>
              <a:off x="10843434" y="4076703"/>
              <a:ext cx="0" cy="1353189"/>
            </a:xfrm>
            <a:prstGeom prst="line">
              <a:avLst/>
            </a:prstGeom>
            <a:ln w="28575" cap="rnd">
              <a:solidFill>
                <a:schemeClr val="accent2"/>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75837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F24E798A-8C4A-4159-8E12-177AA2C54CED}"/>
              </a:ext>
            </a:extLst>
          </p:cNvPr>
          <p:cNvSpPr/>
          <p:nvPr/>
        </p:nvSpPr>
        <p:spPr>
          <a:xfrm>
            <a:off x="348344" y="323137"/>
            <a:ext cx="6733592" cy="911225"/>
          </a:xfrm>
          <a:prstGeom prst="roundRect">
            <a:avLst>
              <a:gd name="adj" fmla="val 13335"/>
            </a:avLst>
          </a:prstGeom>
          <a:solidFill>
            <a:schemeClr val="bg1">
              <a:lumMod val="95000"/>
            </a:schemeClr>
          </a:solidFill>
          <a:ln w="28575" cap="rnd">
            <a:solidFill>
              <a:srgbClr val="1EA58C"/>
            </a:solidFill>
            <a:roun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4" name="Content Placeholder 4">
            <a:extLst>
              <a:ext uri="{FF2B5EF4-FFF2-40B4-BE49-F238E27FC236}">
                <a16:creationId xmlns:a16="http://schemas.microsoft.com/office/drawing/2014/main" id="{CD5AF7FE-F302-4EAF-BFD5-69E2D35BD03F}"/>
              </a:ext>
            </a:extLst>
          </p:cNvPr>
          <p:cNvSpPr>
            <a:spLocks noGrp="1"/>
          </p:cNvSpPr>
          <p:nvPr>
            <p:ph idx="1"/>
          </p:nvPr>
        </p:nvSpPr>
        <p:spPr>
          <a:xfrm>
            <a:off x="546100" y="1514475"/>
            <a:ext cx="10198850" cy="4651375"/>
          </a:xfrm>
        </p:spPr>
        <p:txBody>
          <a:bodyPr/>
          <a:lstStyle/>
          <a:p>
            <a:endParaRPr lang="en-GB" dirty="0"/>
          </a:p>
        </p:txBody>
      </p:sp>
      <p:sp>
        <p:nvSpPr>
          <p:cNvPr id="75" name="Rectangle: Rounded Corners 3">
            <a:extLst>
              <a:ext uri="{FF2B5EF4-FFF2-40B4-BE49-F238E27FC236}">
                <a16:creationId xmlns:a16="http://schemas.microsoft.com/office/drawing/2014/main" id="{FF4CCFD8-4D83-4D35-A63E-D30750D6A35D}"/>
              </a:ext>
            </a:extLst>
          </p:cNvPr>
          <p:cNvSpPr/>
          <p:nvPr/>
        </p:nvSpPr>
        <p:spPr bwMode="gray">
          <a:xfrm>
            <a:off x="552209" y="1485900"/>
            <a:ext cx="10198850" cy="4679950"/>
          </a:xfrm>
          <a:prstGeom prst="roundRect">
            <a:avLst>
              <a:gd name="adj" fmla="val 3142"/>
            </a:avLst>
          </a:prstGeom>
          <a:solidFill>
            <a:schemeClr val="bg1"/>
          </a:solidFill>
          <a:ln w="28575">
            <a:solidFill>
              <a:srgbClr val="1EA58C"/>
            </a:solidFill>
          </a:ln>
        </p:spPr>
        <p:style>
          <a:lnRef idx="2">
            <a:schemeClr val="accent1">
              <a:shade val="50000"/>
            </a:schemeClr>
          </a:lnRef>
          <a:fillRef idx="1">
            <a:schemeClr val="accent1"/>
          </a:fillRef>
          <a:effectRef idx="0">
            <a:schemeClr val="accent1"/>
          </a:effectRef>
          <a:fontRef idx="minor">
            <a:schemeClr val="lt1"/>
          </a:fontRef>
        </p:style>
        <p:txBody>
          <a:bodyPr lIns="72000" tIns="450000" rIns="46800" bIns="46800" rtlCol="0" anchor="t"/>
          <a:lstStyle/>
          <a:p>
            <a:pPr>
              <a:spcBef>
                <a:spcPts val="600"/>
              </a:spcBef>
            </a:pPr>
            <a:r>
              <a:rPr lang="en-GB" sz="2400" b="1" dirty="0">
                <a:solidFill>
                  <a:schemeClr val="tx1"/>
                </a:solidFill>
              </a:rPr>
              <a:t>The financial implications of cancer care and treatment are significant for many patients, and vary a lot between different countries</a:t>
            </a:r>
          </a:p>
          <a:p>
            <a:pPr marL="179388" indent="-179388">
              <a:spcBef>
                <a:spcPts val="600"/>
              </a:spcBef>
              <a:buClr>
                <a:schemeClr val="tx1"/>
              </a:buClr>
              <a:buFont typeface="Arial" panose="020B0604020202020204" pitchFamily="34" charset="0"/>
              <a:buChar char="•"/>
            </a:pPr>
            <a:endParaRPr lang="en-GB" sz="2000" dirty="0">
              <a:solidFill>
                <a:schemeClr val="tx1"/>
              </a:solidFill>
            </a:endParaRPr>
          </a:p>
          <a:p>
            <a:pPr marL="179388" indent="-179388">
              <a:spcBef>
                <a:spcPts val="600"/>
              </a:spcBef>
              <a:buClr>
                <a:schemeClr val="tx1"/>
              </a:buClr>
              <a:buFont typeface="Arial" panose="020B0604020202020204" pitchFamily="34" charset="0"/>
              <a:buChar char="•"/>
            </a:pPr>
            <a:r>
              <a:rPr lang="en-GB" sz="2000" dirty="0">
                <a:solidFill>
                  <a:schemeClr val="tx1"/>
                </a:solidFill>
              </a:rPr>
              <a:t>Differences in health policy and health insurance mean that cancer patients pay for varying amounts of their care and treatment in different healthcare systems</a:t>
            </a:r>
          </a:p>
          <a:p>
            <a:pPr marL="179388" indent="-179388">
              <a:spcBef>
                <a:spcPts val="600"/>
              </a:spcBef>
              <a:buClr>
                <a:schemeClr val="tx1"/>
              </a:buClr>
              <a:buFont typeface="Arial" panose="020B0604020202020204" pitchFamily="34" charset="0"/>
              <a:buChar char="•"/>
            </a:pPr>
            <a:r>
              <a:rPr lang="en-GB" sz="2000" dirty="0">
                <a:solidFill>
                  <a:schemeClr val="tx1"/>
                </a:solidFill>
              </a:rPr>
              <a:t>But there are other financial impacts that are just as important for many patients:</a:t>
            </a:r>
          </a:p>
          <a:p>
            <a:pPr marL="636588" lvl="1" indent="-179388">
              <a:spcBef>
                <a:spcPts val="600"/>
              </a:spcBef>
              <a:buClr>
                <a:schemeClr val="tx1"/>
              </a:buClr>
              <a:buFont typeface="Arial" panose="020B0604020202020204" pitchFamily="34" charset="0"/>
              <a:buChar char="•"/>
            </a:pPr>
            <a:r>
              <a:rPr lang="en-GB" sz="2000" b="1" dirty="0">
                <a:solidFill>
                  <a:schemeClr val="tx1"/>
                </a:solidFill>
              </a:rPr>
              <a:t>Transport</a:t>
            </a:r>
            <a:r>
              <a:rPr lang="en-GB" sz="2000" dirty="0">
                <a:solidFill>
                  <a:schemeClr val="tx1"/>
                </a:solidFill>
              </a:rPr>
              <a:t> costs</a:t>
            </a:r>
          </a:p>
          <a:p>
            <a:pPr marL="636588" lvl="1" indent="-179388">
              <a:spcBef>
                <a:spcPts val="600"/>
              </a:spcBef>
              <a:buClr>
                <a:schemeClr val="tx1"/>
              </a:buClr>
              <a:buFont typeface="Arial" panose="020B0604020202020204" pitchFamily="34" charset="0"/>
              <a:buChar char="•"/>
            </a:pPr>
            <a:r>
              <a:rPr lang="en-GB" sz="2000" b="1" dirty="0">
                <a:solidFill>
                  <a:schemeClr val="tx1"/>
                </a:solidFill>
              </a:rPr>
              <a:t>Childcare</a:t>
            </a:r>
            <a:r>
              <a:rPr lang="en-GB" sz="2000" dirty="0">
                <a:solidFill>
                  <a:schemeClr val="tx1"/>
                </a:solidFill>
              </a:rPr>
              <a:t> costs</a:t>
            </a:r>
          </a:p>
          <a:p>
            <a:pPr marL="636588" lvl="1" indent="-179388">
              <a:spcBef>
                <a:spcPts val="600"/>
              </a:spcBef>
              <a:buClr>
                <a:schemeClr val="tx1"/>
              </a:buClr>
              <a:buFont typeface="Arial" panose="020B0604020202020204" pitchFamily="34" charset="0"/>
              <a:buChar char="•"/>
            </a:pPr>
            <a:r>
              <a:rPr lang="en-GB" sz="2000" dirty="0">
                <a:solidFill>
                  <a:schemeClr val="tx1"/>
                </a:solidFill>
              </a:rPr>
              <a:t>Loss of </a:t>
            </a:r>
            <a:r>
              <a:rPr lang="en-GB" sz="2000" b="1" dirty="0">
                <a:solidFill>
                  <a:schemeClr val="tx1"/>
                </a:solidFill>
              </a:rPr>
              <a:t>employment</a:t>
            </a:r>
          </a:p>
          <a:p>
            <a:pPr marL="636588" lvl="1" indent="-179388">
              <a:spcBef>
                <a:spcPts val="600"/>
              </a:spcBef>
              <a:buClr>
                <a:schemeClr val="tx1"/>
              </a:buClr>
              <a:buFont typeface="Arial" panose="020B0604020202020204" pitchFamily="34" charset="0"/>
              <a:buChar char="•"/>
            </a:pPr>
            <a:r>
              <a:rPr lang="en-GB" sz="2000" dirty="0">
                <a:solidFill>
                  <a:schemeClr val="tx1"/>
                </a:solidFill>
              </a:rPr>
              <a:t>Purchase of </a:t>
            </a:r>
            <a:r>
              <a:rPr lang="en-GB" sz="2000" b="1" dirty="0">
                <a:solidFill>
                  <a:schemeClr val="tx1"/>
                </a:solidFill>
              </a:rPr>
              <a:t>additional medicines</a:t>
            </a:r>
            <a:endParaRPr lang="en-US" sz="2000" b="1" dirty="0">
              <a:solidFill>
                <a:schemeClr val="tx1"/>
              </a:solidFill>
            </a:endParaRPr>
          </a:p>
          <a:p>
            <a:pPr marL="179388" indent="-179388">
              <a:spcBef>
                <a:spcPts val="600"/>
              </a:spcBef>
              <a:buClr>
                <a:schemeClr val="tx1"/>
              </a:buClr>
              <a:buFont typeface="Arial" panose="020B0604020202020204" pitchFamily="34" charset="0"/>
              <a:buChar char="•"/>
            </a:pPr>
            <a:endParaRPr lang="en-GB" dirty="0">
              <a:solidFill>
                <a:schemeClr val="tx2"/>
              </a:solidFill>
            </a:endParaRPr>
          </a:p>
        </p:txBody>
      </p:sp>
      <p:sp>
        <p:nvSpPr>
          <p:cNvPr id="29" name="Title 1">
            <a:extLst>
              <a:ext uri="{FF2B5EF4-FFF2-40B4-BE49-F238E27FC236}">
                <a16:creationId xmlns:a16="http://schemas.microsoft.com/office/drawing/2014/main" id="{066D761C-9B37-470C-AFF9-03F86F61D989}"/>
              </a:ext>
            </a:extLst>
          </p:cNvPr>
          <p:cNvSpPr>
            <a:spLocks noGrp="1"/>
          </p:cNvSpPr>
          <p:nvPr>
            <p:ph type="title"/>
          </p:nvPr>
        </p:nvSpPr>
        <p:spPr>
          <a:xfrm>
            <a:off x="442912" y="441325"/>
            <a:ext cx="8424863" cy="911225"/>
          </a:xfrm>
        </p:spPr>
        <p:txBody>
          <a:bodyPr/>
          <a:lstStyle/>
          <a:p>
            <a:r>
              <a:rPr lang="en-US" sz="1800" i="1" dirty="0">
                <a:solidFill>
                  <a:schemeClr val="accent2"/>
                </a:solidFill>
              </a:rPr>
              <a:t>Interim findings</a:t>
            </a:r>
            <a:br>
              <a:rPr lang="en-US" sz="1800" i="1" dirty="0">
                <a:solidFill>
                  <a:srgbClr val="45BDD0"/>
                </a:solidFill>
              </a:rPr>
            </a:br>
            <a:r>
              <a:rPr lang="en-US" dirty="0"/>
              <a:t>Financial toxicity</a:t>
            </a:r>
            <a:endParaRPr lang="en-GB" dirty="0"/>
          </a:p>
        </p:txBody>
      </p:sp>
      <p:grpSp>
        <p:nvGrpSpPr>
          <p:cNvPr id="51" name="Group 50">
            <a:extLst>
              <a:ext uri="{FF2B5EF4-FFF2-40B4-BE49-F238E27FC236}">
                <a16:creationId xmlns:a16="http://schemas.microsoft.com/office/drawing/2014/main" id="{AB584D07-B1AD-41DA-A565-87FD82595F53}"/>
              </a:ext>
            </a:extLst>
          </p:cNvPr>
          <p:cNvGrpSpPr/>
          <p:nvPr/>
        </p:nvGrpSpPr>
        <p:grpSpPr>
          <a:xfrm>
            <a:off x="8496716" y="1047600"/>
            <a:ext cx="1930584" cy="932430"/>
            <a:chOff x="8496716" y="944393"/>
            <a:chExt cx="1930584" cy="932430"/>
          </a:xfrm>
        </p:grpSpPr>
        <p:grpSp>
          <p:nvGrpSpPr>
            <p:cNvPr id="52" name="Group 51">
              <a:extLst>
                <a:ext uri="{FF2B5EF4-FFF2-40B4-BE49-F238E27FC236}">
                  <a16:creationId xmlns:a16="http://schemas.microsoft.com/office/drawing/2014/main" id="{E97DDE12-B3ED-4E95-B40A-DC38C08AA1C1}"/>
                </a:ext>
              </a:extLst>
            </p:cNvPr>
            <p:cNvGrpSpPr/>
            <p:nvPr/>
          </p:nvGrpSpPr>
          <p:grpSpPr bwMode="gray">
            <a:xfrm>
              <a:off x="8496716" y="1643721"/>
              <a:ext cx="972000" cy="0"/>
              <a:chOff x="1955414" y="1705109"/>
              <a:chExt cx="1039246" cy="0"/>
            </a:xfrm>
          </p:grpSpPr>
          <p:cxnSp>
            <p:nvCxnSpPr>
              <p:cNvPr id="70" name="Straight Connector 69">
                <a:extLst>
                  <a:ext uri="{FF2B5EF4-FFF2-40B4-BE49-F238E27FC236}">
                    <a16:creationId xmlns:a16="http://schemas.microsoft.com/office/drawing/2014/main" id="{2E9C93F1-B004-4CEF-AC78-66E1FD0F9731}"/>
                  </a:ext>
                </a:extLst>
              </p:cNvPr>
              <p:cNvCxnSpPr>
                <a:cxnSpLocks/>
              </p:cNvCxnSpPr>
              <p:nvPr/>
            </p:nvCxnSpPr>
            <p:spPr bwMode="gray">
              <a:xfrm>
                <a:off x="2622982" y="1705109"/>
                <a:ext cx="371678" cy="0"/>
              </a:xfrm>
              <a:prstGeom prst="line">
                <a:avLst/>
              </a:prstGeom>
              <a:ln w="28575" cap="rnd">
                <a:solidFill>
                  <a:srgbClr val="1EA58C"/>
                </a:solidFill>
                <a:roun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16859FB-EFCE-40B9-87E6-32DB97894F35}"/>
                  </a:ext>
                </a:extLst>
              </p:cNvPr>
              <p:cNvCxnSpPr>
                <a:cxnSpLocks/>
              </p:cNvCxnSpPr>
              <p:nvPr/>
            </p:nvCxnSpPr>
            <p:spPr bwMode="gray">
              <a:xfrm>
                <a:off x="2395391" y="1705109"/>
                <a:ext cx="159291" cy="0"/>
              </a:xfrm>
              <a:prstGeom prst="line">
                <a:avLst/>
              </a:prstGeom>
              <a:ln w="28575" cap="rnd">
                <a:solidFill>
                  <a:srgbClr val="1EA58C"/>
                </a:solidFill>
                <a:roun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26DAEE3-F856-4A71-BC31-5C82BD99EFC3}"/>
                  </a:ext>
                </a:extLst>
              </p:cNvPr>
              <p:cNvCxnSpPr>
                <a:cxnSpLocks/>
              </p:cNvCxnSpPr>
              <p:nvPr/>
            </p:nvCxnSpPr>
            <p:spPr bwMode="gray">
              <a:xfrm>
                <a:off x="1955414" y="1705109"/>
                <a:ext cx="371678" cy="0"/>
              </a:xfrm>
              <a:prstGeom prst="line">
                <a:avLst/>
              </a:prstGeom>
              <a:ln w="28575" cap="rnd">
                <a:solidFill>
                  <a:srgbClr val="1EA58C"/>
                </a:solidFill>
                <a:round/>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AFF5CDA3-2787-4E87-B963-7F682741ABF2}"/>
                </a:ext>
              </a:extLst>
            </p:cNvPr>
            <p:cNvGrpSpPr/>
            <p:nvPr/>
          </p:nvGrpSpPr>
          <p:grpSpPr>
            <a:xfrm>
              <a:off x="9536838" y="944393"/>
              <a:ext cx="890462" cy="932430"/>
              <a:chOff x="8283585" y="919677"/>
              <a:chExt cx="890462" cy="932430"/>
            </a:xfrm>
          </p:grpSpPr>
          <p:grpSp>
            <p:nvGrpSpPr>
              <p:cNvPr id="66" name="Group 65">
                <a:extLst>
                  <a:ext uri="{FF2B5EF4-FFF2-40B4-BE49-F238E27FC236}">
                    <a16:creationId xmlns:a16="http://schemas.microsoft.com/office/drawing/2014/main" id="{473026A2-0362-4123-AF97-3427431D7019}"/>
                  </a:ext>
                </a:extLst>
              </p:cNvPr>
              <p:cNvGrpSpPr/>
              <p:nvPr/>
            </p:nvGrpSpPr>
            <p:grpSpPr>
              <a:xfrm>
                <a:off x="8283585" y="919677"/>
                <a:ext cx="890462" cy="932430"/>
                <a:chOff x="8283585" y="919677"/>
                <a:chExt cx="890462" cy="932430"/>
              </a:xfrm>
            </p:grpSpPr>
            <p:sp>
              <p:nvSpPr>
                <p:cNvPr id="68" name="Oval 67">
                  <a:extLst>
                    <a:ext uri="{FF2B5EF4-FFF2-40B4-BE49-F238E27FC236}">
                      <a16:creationId xmlns:a16="http://schemas.microsoft.com/office/drawing/2014/main" id="{880ECE27-41A3-47C2-9B4A-61C131BE341D}"/>
                    </a:ext>
                  </a:extLst>
                </p:cNvPr>
                <p:cNvSpPr/>
                <p:nvPr/>
              </p:nvSpPr>
              <p:spPr bwMode="gray">
                <a:xfrm rot="20266948">
                  <a:off x="8283585" y="919677"/>
                  <a:ext cx="890461" cy="890463"/>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Arc 68">
                  <a:extLst>
                    <a:ext uri="{FF2B5EF4-FFF2-40B4-BE49-F238E27FC236}">
                      <a16:creationId xmlns:a16="http://schemas.microsoft.com/office/drawing/2014/main" id="{8C793D73-FD7A-4533-ADF7-3371424CE3F1}"/>
                    </a:ext>
                  </a:extLst>
                </p:cNvPr>
                <p:cNvSpPr/>
                <p:nvPr/>
              </p:nvSpPr>
              <p:spPr bwMode="gray">
                <a:xfrm rot="20266948">
                  <a:off x="8283586" y="961644"/>
                  <a:ext cx="890461" cy="890463"/>
                </a:xfrm>
                <a:prstGeom prst="arc">
                  <a:avLst>
                    <a:gd name="adj1" fmla="val 17411517"/>
                    <a:gd name="adj2" fmla="val 12169790"/>
                  </a:avLst>
                </a:prstGeom>
                <a:ln w="28575" cap="rnd">
                  <a:solidFill>
                    <a:srgbClr val="1EA58C"/>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sp>
            <p:nvSpPr>
              <p:cNvPr id="67" name="Arc 66">
                <a:extLst>
                  <a:ext uri="{FF2B5EF4-FFF2-40B4-BE49-F238E27FC236}">
                    <a16:creationId xmlns:a16="http://schemas.microsoft.com/office/drawing/2014/main" id="{1BCCBC59-00BA-4C6A-BF0D-525EEE89BF35}"/>
                  </a:ext>
                </a:extLst>
              </p:cNvPr>
              <p:cNvSpPr/>
              <p:nvPr/>
            </p:nvSpPr>
            <p:spPr bwMode="gray">
              <a:xfrm rot="20266948">
                <a:off x="8283586" y="961644"/>
                <a:ext cx="890461" cy="890463"/>
              </a:xfrm>
              <a:prstGeom prst="arc">
                <a:avLst>
                  <a:gd name="adj1" fmla="val 12999581"/>
                  <a:gd name="adj2" fmla="val 16615108"/>
                </a:avLst>
              </a:prstGeom>
              <a:ln w="28575" cap="rnd">
                <a:solidFill>
                  <a:schemeClr val="accent3"/>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grpSp>
          <p:nvGrpSpPr>
            <p:cNvPr id="54" name="Group 53">
              <a:extLst>
                <a:ext uri="{FF2B5EF4-FFF2-40B4-BE49-F238E27FC236}">
                  <a16:creationId xmlns:a16="http://schemas.microsoft.com/office/drawing/2014/main" id="{738761BB-BB65-4E0B-ACC6-9B8E4C838177}"/>
                </a:ext>
              </a:extLst>
            </p:cNvPr>
            <p:cNvGrpSpPr/>
            <p:nvPr/>
          </p:nvGrpSpPr>
          <p:grpSpPr>
            <a:xfrm>
              <a:off x="9636524" y="1175940"/>
              <a:ext cx="649000" cy="590234"/>
              <a:chOff x="9819124" y="1597625"/>
              <a:chExt cx="384244" cy="349450"/>
            </a:xfrm>
          </p:grpSpPr>
          <p:sp>
            <p:nvSpPr>
              <p:cNvPr id="55" name="Freeform 11">
                <a:extLst>
                  <a:ext uri="{FF2B5EF4-FFF2-40B4-BE49-F238E27FC236}">
                    <a16:creationId xmlns:a16="http://schemas.microsoft.com/office/drawing/2014/main" id="{6E19537A-4731-4589-9FD7-25986E437D9A}"/>
                  </a:ext>
                </a:extLst>
              </p:cNvPr>
              <p:cNvSpPr>
                <a:spLocks/>
              </p:cNvSpPr>
              <p:nvPr/>
            </p:nvSpPr>
            <p:spPr bwMode="auto">
              <a:xfrm>
                <a:off x="9847867" y="1597625"/>
                <a:ext cx="355501" cy="322977"/>
              </a:xfrm>
              <a:custGeom>
                <a:avLst/>
                <a:gdLst>
                  <a:gd name="T0" fmla="*/ 120 w 122"/>
                  <a:gd name="T1" fmla="*/ 77 h 111"/>
                  <a:gd name="T2" fmla="*/ 122 w 122"/>
                  <a:gd name="T3" fmla="*/ 69 h 111"/>
                  <a:gd name="T4" fmla="*/ 122 w 122"/>
                  <a:gd name="T5" fmla="*/ 25 h 111"/>
                  <a:gd name="T6" fmla="*/ 97 w 122"/>
                  <a:gd name="T7" fmla="*/ 0 h 111"/>
                  <a:gd name="T8" fmla="*/ 18 w 122"/>
                  <a:gd name="T9" fmla="*/ 0 h 111"/>
                  <a:gd name="T10" fmla="*/ 0 w 122"/>
                  <a:gd name="T11" fmla="*/ 19 h 111"/>
                  <a:gd name="T12" fmla="*/ 0 w 122"/>
                  <a:gd name="T13" fmla="*/ 69 h 111"/>
                  <a:gd name="T14" fmla="*/ 18 w 122"/>
                  <a:gd name="T15" fmla="*/ 88 h 111"/>
                  <a:gd name="T16" fmla="*/ 57 w 122"/>
                  <a:gd name="T17" fmla="*/ 88 h 111"/>
                  <a:gd name="T18" fmla="*/ 74 w 122"/>
                  <a:gd name="T19" fmla="*/ 107 h 111"/>
                  <a:gd name="T20" fmla="*/ 96 w 122"/>
                  <a:gd name="T21" fmla="*/ 109 h 111"/>
                  <a:gd name="T22" fmla="*/ 97 w 122"/>
                  <a:gd name="T23" fmla="*/ 103 h 111"/>
                  <a:gd name="T24" fmla="*/ 89 w 122"/>
                  <a:gd name="T25" fmla="*/ 88 h 111"/>
                  <a:gd name="T26" fmla="*/ 97 w 122"/>
                  <a:gd name="T27" fmla="*/ 8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11">
                    <a:moveTo>
                      <a:pt x="120" y="77"/>
                    </a:moveTo>
                    <a:cubicBezTo>
                      <a:pt x="121" y="75"/>
                      <a:pt x="122" y="72"/>
                      <a:pt x="122" y="69"/>
                    </a:cubicBezTo>
                    <a:cubicBezTo>
                      <a:pt x="122" y="25"/>
                      <a:pt x="122" y="25"/>
                      <a:pt x="122" y="25"/>
                    </a:cubicBezTo>
                    <a:cubicBezTo>
                      <a:pt x="122" y="12"/>
                      <a:pt x="111" y="0"/>
                      <a:pt x="97" y="0"/>
                    </a:cubicBezTo>
                    <a:cubicBezTo>
                      <a:pt x="18" y="0"/>
                      <a:pt x="18" y="0"/>
                      <a:pt x="18" y="0"/>
                    </a:cubicBezTo>
                    <a:cubicBezTo>
                      <a:pt x="8" y="0"/>
                      <a:pt x="0" y="9"/>
                      <a:pt x="0" y="19"/>
                    </a:cubicBezTo>
                    <a:cubicBezTo>
                      <a:pt x="0" y="69"/>
                      <a:pt x="0" y="69"/>
                      <a:pt x="0" y="69"/>
                    </a:cubicBezTo>
                    <a:cubicBezTo>
                      <a:pt x="0" y="79"/>
                      <a:pt x="8" y="88"/>
                      <a:pt x="18" y="88"/>
                    </a:cubicBezTo>
                    <a:cubicBezTo>
                      <a:pt x="57" y="88"/>
                      <a:pt x="57" y="88"/>
                      <a:pt x="57" y="88"/>
                    </a:cubicBezTo>
                    <a:cubicBezTo>
                      <a:pt x="61" y="97"/>
                      <a:pt x="67" y="104"/>
                      <a:pt x="74" y="107"/>
                    </a:cubicBezTo>
                    <a:cubicBezTo>
                      <a:pt x="87" y="111"/>
                      <a:pt x="96" y="109"/>
                      <a:pt x="96" y="109"/>
                    </a:cubicBezTo>
                    <a:cubicBezTo>
                      <a:pt x="99" y="108"/>
                      <a:pt x="100" y="106"/>
                      <a:pt x="97" y="103"/>
                    </a:cubicBezTo>
                    <a:cubicBezTo>
                      <a:pt x="87" y="94"/>
                      <a:pt x="89" y="88"/>
                      <a:pt x="89" y="88"/>
                    </a:cubicBezTo>
                    <a:cubicBezTo>
                      <a:pt x="97" y="88"/>
                      <a:pt x="97" y="88"/>
                      <a:pt x="97" y="88"/>
                    </a:cubicBezTo>
                  </a:path>
                </a:pathLst>
              </a:custGeom>
              <a:noFill/>
              <a:ln w="19050" cap="rnd">
                <a:solidFill>
                  <a:srgbClr val="31404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6" name="Line 12">
                <a:extLst>
                  <a:ext uri="{FF2B5EF4-FFF2-40B4-BE49-F238E27FC236}">
                    <a16:creationId xmlns:a16="http://schemas.microsoft.com/office/drawing/2014/main" id="{B9C0C2BC-FC11-4BE2-B404-8ED1BDCFBFC0}"/>
                  </a:ext>
                </a:extLst>
              </p:cNvPr>
              <p:cNvSpPr>
                <a:spLocks noChangeShapeType="1"/>
              </p:cNvSpPr>
              <p:nvPr/>
            </p:nvSpPr>
            <p:spPr bwMode="auto">
              <a:xfrm>
                <a:off x="10057386" y="1795042"/>
                <a:ext cx="58242" cy="0"/>
              </a:xfrm>
              <a:prstGeom prst="line">
                <a:avLst/>
              </a:prstGeom>
              <a:noFill/>
              <a:ln w="19050" cap="rnd">
                <a:solidFill>
                  <a:srgbClr val="31404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7" name="Line 13">
                <a:extLst>
                  <a:ext uri="{FF2B5EF4-FFF2-40B4-BE49-F238E27FC236}">
                    <a16:creationId xmlns:a16="http://schemas.microsoft.com/office/drawing/2014/main" id="{B0B30F82-B6FD-4CC9-9837-FFE5E980EE12}"/>
                  </a:ext>
                </a:extLst>
              </p:cNvPr>
              <p:cNvSpPr>
                <a:spLocks noChangeShapeType="1"/>
              </p:cNvSpPr>
              <p:nvPr/>
            </p:nvSpPr>
            <p:spPr bwMode="auto">
              <a:xfrm>
                <a:off x="9903083" y="1795042"/>
                <a:ext cx="119509" cy="0"/>
              </a:xfrm>
              <a:prstGeom prst="line">
                <a:avLst/>
              </a:prstGeom>
              <a:noFill/>
              <a:ln w="19050" cap="rnd">
                <a:solidFill>
                  <a:srgbClr val="31404F"/>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8" name="Line 14">
                <a:extLst>
                  <a:ext uri="{FF2B5EF4-FFF2-40B4-BE49-F238E27FC236}">
                    <a16:creationId xmlns:a16="http://schemas.microsoft.com/office/drawing/2014/main" id="{D5C3ADEB-817D-4C84-83FF-5C44FD95AAB7}"/>
                  </a:ext>
                </a:extLst>
              </p:cNvPr>
              <p:cNvSpPr>
                <a:spLocks noChangeShapeType="1"/>
              </p:cNvSpPr>
              <p:nvPr/>
            </p:nvSpPr>
            <p:spPr bwMode="auto">
              <a:xfrm>
                <a:off x="9903083" y="1754953"/>
                <a:ext cx="43870" cy="0"/>
              </a:xfrm>
              <a:prstGeom prst="line">
                <a:avLst/>
              </a:prstGeom>
              <a:noFill/>
              <a:ln w="19050" cap="rnd">
                <a:solidFill>
                  <a:srgbClr val="31404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9" name="Line 15">
                <a:extLst>
                  <a:ext uri="{FF2B5EF4-FFF2-40B4-BE49-F238E27FC236}">
                    <a16:creationId xmlns:a16="http://schemas.microsoft.com/office/drawing/2014/main" id="{AFB9167A-9FC6-49CF-BBC0-A951165D6E43}"/>
                  </a:ext>
                </a:extLst>
              </p:cNvPr>
              <p:cNvSpPr>
                <a:spLocks noChangeShapeType="1"/>
              </p:cNvSpPr>
              <p:nvPr/>
            </p:nvSpPr>
            <p:spPr bwMode="auto">
              <a:xfrm>
                <a:off x="9978722" y="1754953"/>
                <a:ext cx="136906" cy="0"/>
              </a:xfrm>
              <a:prstGeom prst="line">
                <a:avLst/>
              </a:prstGeom>
              <a:noFill/>
              <a:ln w="19050" cap="rnd">
                <a:solidFill>
                  <a:srgbClr val="31404F"/>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0" name="Line 16">
                <a:extLst>
                  <a:ext uri="{FF2B5EF4-FFF2-40B4-BE49-F238E27FC236}">
                    <a16:creationId xmlns:a16="http://schemas.microsoft.com/office/drawing/2014/main" id="{8DF4C0F0-3E7F-46EB-A740-7695FF3AEDCF}"/>
                  </a:ext>
                </a:extLst>
              </p:cNvPr>
              <p:cNvSpPr>
                <a:spLocks noChangeShapeType="1"/>
              </p:cNvSpPr>
              <p:nvPr/>
            </p:nvSpPr>
            <p:spPr bwMode="auto">
              <a:xfrm flipH="1">
                <a:off x="10033938" y="1719403"/>
                <a:ext cx="81690" cy="0"/>
              </a:xfrm>
              <a:prstGeom prst="line">
                <a:avLst/>
              </a:prstGeom>
              <a:noFill/>
              <a:ln w="19050" cap="rnd">
                <a:solidFill>
                  <a:srgbClr val="31404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1" name="Line 17">
                <a:extLst>
                  <a:ext uri="{FF2B5EF4-FFF2-40B4-BE49-F238E27FC236}">
                    <a16:creationId xmlns:a16="http://schemas.microsoft.com/office/drawing/2014/main" id="{345F9ECD-DE9C-4986-9183-179547D693AF}"/>
                  </a:ext>
                </a:extLst>
              </p:cNvPr>
              <p:cNvSpPr>
                <a:spLocks noChangeShapeType="1"/>
              </p:cNvSpPr>
              <p:nvPr/>
            </p:nvSpPr>
            <p:spPr bwMode="auto">
              <a:xfrm>
                <a:off x="9903083" y="1719403"/>
                <a:ext cx="93036" cy="0"/>
              </a:xfrm>
              <a:prstGeom prst="line">
                <a:avLst/>
              </a:prstGeom>
              <a:noFill/>
              <a:ln w="19050" cap="rnd">
                <a:solidFill>
                  <a:srgbClr val="31404F"/>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2" name="Line 18">
                <a:extLst>
                  <a:ext uri="{FF2B5EF4-FFF2-40B4-BE49-F238E27FC236}">
                    <a16:creationId xmlns:a16="http://schemas.microsoft.com/office/drawing/2014/main" id="{3DD1D2CC-4081-497B-9236-E959BBE7CE2A}"/>
                  </a:ext>
                </a:extLst>
              </p:cNvPr>
              <p:cNvSpPr>
                <a:spLocks noChangeShapeType="1"/>
              </p:cNvSpPr>
              <p:nvPr/>
            </p:nvSpPr>
            <p:spPr bwMode="auto">
              <a:xfrm flipH="1">
                <a:off x="10057386" y="1679315"/>
                <a:ext cx="58242" cy="0"/>
              </a:xfrm>
              <a:prstGeom prst="line">
                <a:avLst/>
              </a:prstGeom>
              <a:noFill/>
              <a:ln w="19050" cap="rnd">
                <a:solidFill>
                  <a:srgbClr val="31404F"/>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3" name="Line 19">
                <a:extLst>
                  <a:ext uri="{FF2B5EF4-FFF2-40B4-BE49-F238E27FC236}">
                    <a16:creationId xmlns:a16="http://schemas.microsoft.com/office/drawing/2014/main" id="{90BFB025-682C-493C-A2AA-3325BB54ACE1}"/>
                  </a:ext>
                </a:extLst>
              </p:cNvPr>
              <p:cNvSpPr>
                <a:spLocks noChangeShapeType="1"/>
              </p:cNvSpPr>
              <p:nvPr/>
            </p:nvSpPr>
            <p:spPr bwMode="auto">
              <a:xfrm>
                <a:off x="9903083" y="1679315"/>
                <a:ext cx="122534" cy="0"/>
              </a:xfrm>
              <a:prstGeom prst="line">
                <a:avLst/>
              </a:prstGeom>
              <a:noFill/>
              <a:ln w="19050" cap="rnd">
                <a:solidFill>
                  <a:srgbClr val="31404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4" name="Freeform 20">
                <a:extLst>
                  <a:ext uri="{FF2B5EF4-FFF2-40B4-BE49-F238E27FC236}">
                    <a16:creationId xmlns:a16="http://schemas.microsoft.com/office/drawing/2014/main" id="{5CA825A7-77E4-4078-88D4-D86CE360EB0B}"/>
                  </a:ext>
                </a:extLst>
              </p:cNvPr>
              <p:cNvSpPr>
                <a:spLocks/>
              </p:cNvSpPr>
              <p:nvPr/>
            </p:nvSpPr>
            <p:spPr bwMode="auto">
              <a:xfrm>
                <a:off x="9888712" y="1623342"/>
                <a:ext cx="285158" cy="250364"/>
              </a:xfrm>
              <a:custGeom>
                <a:avLst/>
                <a:gdLst>
                  <a:gd name="T0" fmla="*/ 86 w 98"/>
                  <a:gd name="T1" fmla="*/ 86 h 86"/>
                  <a:gd name="T2" fmla="*/ 98 w 98"/>
                  <a:gd name="T3" fmla="*/ 69 h 86"/>
                  <a:gd name="T4" fmla="*/ 98 w 98"/>
                  <a:gd name="T5" fmla="*/ 18 h 86"/>
                  <a:gd name="T6" fmla="*/ 80 w 98"/>
                  <a:gd name="T7" fmla="*/ 0 h 86"/>
                  <a:gd name="T8" fmla="*/ 0 w 98"/>
                  <a:gd name="T9" fmla="*/ 0 h 86"/>
                </a:gdLst>
                <a:ahLst/>
                <a:cxnLst>
                  <a:cxn ang="0">
                    <a:pos x="T0" y="T1"/>
                  </a:cxn>
                  <a:cxn ang="0">
                    <a:pos x="T2" y="T3"/>
                  </a:cxn>
                  <a:cxn ang="0">
                    <a:pos x="T4" y="T5"/>
                  </a:cxn>
                  <a:cxn ang="0">
                    <a:pos x="T6" y="T7"/>
                  </a:cxn>
                  <a:cxn ang="0">
                    <a:pos x="T8" y="T9"/>
                  </a:cxn>
                </a:cxnLst>
                <a:rect l="0" t="0" r="r" b="b"/>
                <a:pathLst>
                  <a:path w="98" h="86">
                    <a:moveTo>
                      <a:pt x="86" y="86"/>
                    </a:moveTo>
                    <a:cubicBezTo>
                      <a:pt x="93" y="83"/>
                      <a:pt x="98" y="77"/>
                      <a:pt x="98" y="69"/>
                    </a:cubicBezTo>
                    <a:cubicBezTo>
                      <a:pt x="98" y="18"/>
                      <a:pt x="98" y="18"/>
                      <a:pt x="98" y="18"/>
                    </a:cubicBezTo>
                    <a:cubicBezTo>
                      <a:pt x="98" y="8"/>
                      <a:pt x="90" y="0"/>
                      <a:pt x="80" y="0"/>
                    </a:cubicBezTo>
                    <a:cubicBezTo>
                      <a:pt x="0" y="0"/>
                      <a:pt x="0" y="0"/>
                      <a:pt x="0" y="0"/>
                    </a:cubicBezTo>
                  </a:path>
                </a:pathLst>
              </a:custGeom>
              <a:noFill/>
              <a:ln w="19050" cap="rnd">
                <a:solidFill>
                  <a:schemeClr val="accent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5" name="Freeform 21">
                <a:extLst>
                  <a:ext uri="{FF2B5EF4-FFF2-40B4-BE49-F238E27FC236}">
                    <a16:creationId xmlns:a16="http://schemas.microsoft.com/office/drawing/2014/main" id="{E41BFA9F-5859-46D5-8619-88011009E330}"/>
                  </a:ext>
                </a:extLst>
              </p:cNvPr>
              <p:cNvSpPr>
                <a:spLocks/>
              </p:cNvSpPr>
              <p:nvPr/>
            </p:nvSpPr>
            <p:spPr bwMode="auto">
              <a:xfrm>
                <a:off x="9819124" y="1646790"/>
                <a:ext cx="270786" cy="300285"/>
              </a:xfrm>
              <a:custGeom>
                <a:avLst/>
                <a:gdLst>
                  <a:gd name="T0" fmla="*/ 3 w 93"/>
                  <a:gd name="T1" fmla="*/ 0 h 103"/>
                  <a:gd name="T2" fmla="*/ 0 w 93"/>
                  <a:gd name="T3" fmla="*/ 10 h 103"/>
                  <a:gd name="T4" fmla="*/ 0 w 93"/>
                  <a:gd name="T5" fmla="*/ 55 h 103"/>
                  <a:gd name="T6" fmla="*/ 25 w 93"/>
                  <a:gd name="T7" fmla="*/ 79 h 103"/>
                  <a:gd name="T8" fmla="*/ 57 w 93"/>
                  <a:gd name="T9" fmla="*/ 79 h 103"/>
                  <a:gd name="T10" fmla="*/ 93 w 93"/>
                  <a:gd name="T11" fmla="*/ 102 h 103"/>
                </a:gdLst>
                <a:ahLst/>
                <a:cxnLst>
                  <a:cxn ang="0">
                    <a:pos x="T0" y="T1"/>
                  </a:cxn>
                  <a:cxn ang="0">
                    <a:pos x="T2" y="T3"/>
                  </a:cxn>
                  <a:cxn ang="0">
                    <a:pos x="T4" y="T5"/>
                  </a:cxn>
                  <a:cxn ang="0">
                    <a:pos x="T6" y="T7"/>
                  </a:cxn>
                  <a:cxn ang="0">
                    <a:pos x="T8" y="T9"/>
                  </a:cxn>
                  <a:cxn ang="0">
                    <a:pos x="T10" y="T11"/>
                  </a:cxn>
                </a:cxnLst>
                <a:rect l="0" t="0" r="r" b="b"/>
                <a:pathLst>
                  <a:path w="93" h="103">
                    <a:moveTo>
                      <a:pt x="3" y="0"/>
                    </a:moveTo>
                    <a:cubicBezTo>
                      <a:pt x="2" y="3"/>
                      <a:pt x="0" y="6"/>
                      <a:pt x="0" y="10"/>
                    </a:cubicBezTo>
                    <a:cubicBezTo>
                      <a:pt x="0" y="55"/>
                      <a:pt x="0" y="55"/>
                      <a:pt x="0" y="55"/>
                    </a:cubicBezTo>
                    <a:cubicBezTo>
                      <a:pt x="0" y="67"/>
                      <a:pt x="12" y="79"/>
                      <a:pt x="25" y="79"/>
                    </a:cubicBezTo>
                    <a:cubicBezTo>
                      <a:pt x="57" y="79"/>
                      <a:pt x="57" y="79"/>
                      <a:pt x="57" y="79"/>
                    </a:cubicBezTo>
                    <a:cubicBezTo>
                      <a:pt x="66" y="98"/>
                      <a:pt x="84" y="103"/>
                      <a:pt x="93" y="102"/>
                    </a:cubicBezTo>
                  </a:path>
                </a:pathLst>
              </a:custGeom>
              <a:noFill/>
              <a:ln w="19050" cap="rnd">
                <a:solidFill>
                  <a:schemeClr val="accent6"/>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73" name="Group 72">
            <a:extLst>
              <a:ext uri="{FF2B5EF4-FFF2-40B4-BE49-F238E27FC236}">
                <a16:creationId xmlns:a16="http://schemas.microsoft.com/office/drawing/2014/main" id="{0CBD3DE3-4B63-4306-9FA0-DE5ACFA8CB0B}"/>
              </a:ext>
            </a:extLst>
          </p:cNvPr>
          <p:cNvGrpSpPr/>
          <p:nvPr/>
        </p:nvGrpSpPr>
        <p:grpSpPr>
          <a:xfrm>
            <a:off x="10843434" y="4076703"/>
            <a:ext cx="0" cy="2089147"/>
            <a:chOff x="10843434" y="4076703"/>
            <a:chExt cx="0" cy="2089147"/>
          </a:xfrm>
        </p:grpSpPr>
        <p:cxnSp>
          <p:nvCxnSpPr>
            <p:cNvPr id="98" name="Straight Connector 97">
              <a:extLst>
                <a:ext uri="{FF2B5EF4-FFF2-40B4-BE49-F238E27FC236}">
                  <a16:creationId xmlns:a16="http://schemas.microsoft.com/office/drawing/2014/main" id="{62F2E867-3EED-4DAA-A5F4-81730C329308}"/>
                </a:ext>
              </a:extLst>
            </p:cNvPr>
            <p:cNvCxnSpPr>
              <a:cxnSpLocks/>
            </p:cNvCxnSpPr>
            <p:nvPr/>
          </p:nvCxnSpPr>
          <p:spPr bwMode="gray">
            <a:xfrm>
              <a:off x="10843434" y="5828776"/>
              <a:ext cx="0" cy="337074"/>
            </a:xfrm>
            <a:prstGeom prst="line">
              <a:avLst/>
            </a:prstGeom>
            <a:ln w="28575" cap="rnd">
              <a:solidFill>
                <a:srgbClr val="1EA58C"/>
              </a:solidFill>
              <a:roun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CC40EB4-1C1F-458B-A0F2-9CB49F0C8797}"/>
                </a:ext>
              </a:extLst>
            </p:cNvPr>
            <p:cNvCxnSpPr>
              <a:cxnSpLocks/>
            </p:cNvCxnSpPr>
            <p:nvPr/>
          </p:nvCxnSpPr>
          <p:spPr bwMode="gray">
            <a:xfrm>
              <a:off x="10843434" y="5510455"/>
              <a:ext cx="0" cy="230739"/>
            </a:xfrm>
            <a:prstGeom prst="line">
              <a:avLst/>
            </a:prstGeom>
            <a:ln w="28575"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63313A6-F9BB-4315-9A4A-5E6C0BE7D3C3}"/>
                </a:ext>
              </a:extLst>
            </p:cNvPr>
            <p:cNvCxnSpPr>
              <a:cxnSpLocks/>
            </p:cNvCxnSpPr>
            <p:nvPr/>
          </p:nvCxnSpPr>
          <p:spPr bwMode="gray">
            <a:xfrm>
              <a:off x="10843434" y="4076703"/>
              <a:ext cx="0" cy="1353189"/>
            </a:xfrm>
            <a:prstGeom prst="line">
              <a:avLst/>
            </a:prstGeom>
            <a:ln w="28575" cap="rnd">
              <a:solidFill>
                <a:srgbClr val="1EA58C"/>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3585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8" name="Straight Arrow Connector 77">
            <a:extLst>
              <a:ext uri="{FF2B5EF4-FFF2-40B4-BE49-F238E27FC236}">
                <a16:creationId xmlns:a16="http://schemas.microsoft.com/office/drawing/2014/main" id="{77DBE938-1697-4481-9DD1-AC03626F2060}"/>
              </a:ext>
            </a:extLst>
          </p:cNvPr>
          <p:cNvCxnSpPr>
            <a:cxnSpLocks/>
          </p:cNvCxnSpPr>
          <p:nvPr/>
        </p:nvCxnSpPr>
        <p:spPr>
          <a:xfrm>
            <a:off x="7743786" y="3347616"/>
            <a:ext cx="3743405" cy="0"/>
          </a:xfrm>
          <a:prstGeom prst="straightConnector1">
            <a:avLst/>
          </a:prstGeom>
          <a:ln w="28575" cap="rnd">
            <a:solidFill>
              <a:schemeClr val="accent2"/>
            </a:solidFill>
            <a:round/>
            <a:tailEnd type="arrow" w="lg"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15A0FBAE-B60D-49E3-A494-8894117C5954}"/>
              </a:ext>
            </a:extLst>
          </p:cNvPr>
          <p:cNvCxnSpPr>
            <a:cxnSpLocks/>
          </p:cNvCxnSpPr>
          <p:nvPr/>
        </p:nvCxnSpPr>
        <p:spPr>
          <a:xfrm>
            <a:off x="4011428" y="3347616"/>
            <a:ext cx="3743405" cy="0"/>
          </a:xfrm>
          <a:prstGeom prst="straightConnector1">
            <a:avLst/>
          </a:prstGeom>
          <a:ln w="28575" cap="rnd">
            <a:solidFill>
              <a:schemeClr val="accent4"/>
            </a:solidFill>
            <a:round/>
            <a:tailEnd type="arrow"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4932310-371B-488A-B2F2-74AF1441DF97}"/>
              </a:ext>
            </a:extLst>
          </p:cNvPr>
          <p:cNvCxnSpPr>
            <a:cxnSpLocks/>
          </p:cNvCxnSpPr>
          <p:nvPr/>
        </p:nvCxnSpPr>
        <p:spPr>
          <a:xfrm>
            <a:off x="442913" y="3347616"/>
            <a:ext cx="3604554" cy="0"/>
          </a:xfrm>
          <a:prstGeom prst="straightConnector1">
            <a:avLst/>
          </a:prstGeom>
          <a:ln w="28575" cap="rnd">
            <a:solidFill>
              <a:schemeClr val="accent2"/>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CAF0FD8-0E4C-46B0-B810-9B4B46B36111}"/>
              </a:ext>
            </a:extLst>
          </p:cNvPr>
          <p:cNvSpPr>
            <a:spLocks noGrp="1"/>
          </p:cNvSpPr>
          <p:nvPr>
            <p:ph type="title"/>
          </p:nvPr>
        </p:nvSpPr>
        <p:spPr>
          <a:xfrm>
            <a:off x="442912" y="441325"/>
            <a:ext cx="8424863" cy="911225"/>
          </a:xfrm>
        </p:spPr>
        <p:txBody>
          <a:bodyPr/>
          <a:lstStyle/>
          <a:p>
            <a:r>
              <a:rPr lang="en-GB" dirty="0"/>
              <a:t>Our goal: use patient insights to drive meaningful policy change</a:t>
            </a:r>
          </a:p>
        </p:txBody>
      </p:sp>
      <p:sp>
        <p:nvSpPr>
          <p:cNvPr id="19" name="Oval 18">
            <a:extLst>
              <a:ext uri="{FF2B5EF4-FFF2-40B4-BE49-F238E27FC236}">
                <a16:creationId xmlns:a16="http://schemas.microsoft.com/office/drawing/2014/main" id="{63A9C64F-E4D9-4521-8C4D-44665C690203}"/>
              </a:ext>
            </a:extLst>
          </p:cNvPr>
          <p:cNvSpPr/>
          <p:nvPr/>
        </p:nvSpPr>
        <p:spPr>
          <a:xfrm>
            <a:off x="9038899" y="1673641"/>
            <a:ext cx="1370955" cy="1370955"/>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roup 5">
            <a:extLst>
              <a:ext uri="{FF2B5EF4-FFF2-40B4-BE49-F238E27FC236}">
                <a16:creationId xmlns:a16="http://schemas.microsoft.com/office/drawing/2014/main" id="{D4BDBA63-A92A-464E-A9CB-D4BF5382106D}"/>
              </a:ext>
            </a:extLst>
          </p:cNvPr>
          <p:cNvGrpSpPr/>
          <p:nvPr/>
        </p:nvGrpSpPr>
        <p:grpSpPr bwMode="gray">
          <a:xfrm>
            <a:off x="1598340" y="1673642"/>
            <a:ext cx="1365486" cy="1365486"/>
            <a:chOff x="1840593" y="1042810"/>
            <a:chExt cx="830804" cy="830804"/>
          </a:xfrm>
        </p:grpSpPr>
        <p:sp>
          <p:nvSpPr>
            <p:cNvPr id="8" name="Arc 7">
              <a:extLst>
                <a:ext uri="{FF2B5EF4-FFF2-40B4-BE49-F238E27FC236}">
                  <a16:creationId xmlns:a16="http://schemas.microsoft.com/office/drawing/2014/main" id="{51F84113-39FF-439F-BC9F-973E43935DE8}"/>
                </a:ext>
              </a:extLst>
            </p:cNvPr>
            <p:cNvSpPr/>
            <p:nvPr/>
          </p:nvSpPr>
          <p:spPr bwMode="gray">
            <a:xfrm>
              <a:off x="1840593" y="1042810"/>
              <a:ext cx="830804" cy="830804"/>
            </a:xfrm>
            <a:prstGeom prst="arc">
              <a:avLst>
                <a:gd name="adj1" fmla="val 17411517"/>
                <a:gd name="adj2" fmla="val 12169790"/>
              </a:avLst>
            </a:prstGeom>
            <a:ln w="28575" cap="rnd">
              <a:solidFill>
                <a:schemeClr val="accent3"/>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9" name="Arc 8">
              <a:extLst>
                <a:ext uri="{FF2B5EF4-FFF2-40B4-BE49-F238E27FC236}">
                  <a16:creationId xmlns:a16="http://schemas.microsoft.com/office/drawing/2014/main" id="{DB9E3115-316B-4421-9E81-1D2E7F8445FA}"/>
                </a:ext>
              </a:extLst>
            </p:cNvPr>
            <p:cNvSpPr/>
            <p:nvPr/>
          </p:nvSpPr>
          <p:spPr bwMode="gray">
            <a:xfrm>
              <a:off x="1840593" y="1042810"/>
              <a:ext cx="830804" cy="830804"/>
            </a:xfrm>
            <a:prstGeom prst="arc">
              <a:avLst>
                <a:gd name="adj1" fmla="val 12999581"/>
                <a:gd name="adj2" fmla="val 16615108"/>
              </a:avLst>
            </a:prstGeom>
            <a:ln w="28575" cap="rnd">
              <a:solidFill>
                <a:schemeClr val="accent2"/>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sp>
        <p:nvSpPr>
          <p:cNvPr id="20" name="Arc 19">
            <a:extLst>
              <a:ext uri="{FF2B5EF4-FFF2-40B4-BE49-F238E27FC236}">
                <a16:creationId xmlns:a16="http://schemas.microsoft.com/office/drawing/2014/main" id="{43522FA3-3A6D-414A-AD21-3801847E97E2}"/>
              </a:ext>
            </a:extLst>
          </p:cNvPr>
          <p:cNvSpPr/>
          <p:nvPr/>
        </p:nvSpPr>
        <p:spPr bwMode="gray">
          <a:xfrm>
            <a:off x="1503661" y="1578963"/>
            <a:ext cx="1554844" cy="1554844"/>
          </a:xfrm>
          <a:prstGeom prst="arc">
            <a:avLst>
              <a:gd name="adj1" fmla="val 20250287"/>
              <a:gd name="adj2" fmla="val 5807092"/>
            </a:avLst>
          </a:prstGeom>
          <a:ln w="28575" cap="rnd">
            <a:solidFill>
              <a:schemeClr val="accent2"/>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23" name="Straight Connector 22">
            <a:extLst>
              <a:ext uri="{FF2B5EF4-FFF2-40B4-BE49-F238E27FC236}">
                <a16:creationId xmlns:a16="http://schemas.microsoft.com/office/drawing/2014/main" id="{27185965-BAB5-4ABC-927F-9871A0B50BAC}"/>
              </a:ext>
            </a:extLst>
          </p:cNvPr>
          <p:cNvCxnSpPr>
            <a:cxnSpLocks/>
          </p:cNvCxnSpPr>
          <p:nvPr/>
        </p:nvCxnSpPr>
        <p:spPr>
          <a:xfrm>
            <a:off x="2175764" y="3132715"/>
            <a:ext cx="0" cy="1195463"/>
          </a:xfrm>
          <a:prstGeom prst="line">
            <a:avLst/>
          </a:prstGeom>
          <a:ln w="28575"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7EC95937-C3F8-49B2-8D17-A96E967C4D03}"/>
              </a:ext>
            </a:extLst>
          </p:cNvPr>
          <p:cNvSpPr/>
          <p:nvPr/>
        </p:nvSpPr>
        <p:spPr bwMode="gray">
          <a:xfrm>
            <a:off x="983596" y="3593038"/>
            <a:ext cx="2384336" cy="1684828"/>
          </a:xfrm>
          <a:prstGeom prst="roundRect">
            <a:avLst>
              <a:gd name="adj" fmla="val 2455"/>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p>
            <a:r>
              <a:rPr lang="en-GB" sz="2800" b="1" dirty="0">
                <a:solidFill>
                  <a:schemeClr val="accent2"/>
                </a:solidFill>
              </a:rPr>
              <a:t>2017</a:t>
            </a:r>
          </a:p>
          <a:p>
            <a:r>
              <a:rPr lang="en-GB" sz="2400" b="1" dirty="0">
                <a:solidFill>
                  <a:schemeClr val="tx1"/>
                </a:solidFill>
              </a:rPr>
              <a:t>building the international platform</a:t>
            </a:r>
          </a:p>
        </p:txBody>
      </p:sp>
      <p:sp>
        <p:nvSpPr>
          <p:cNvPr id="55" name="Oval 54">
            <a:extLst>
              <a:ext uri="{FF2B5EF4-FFF2-40B4-BE49-F238E27FC236}">
                <a16:creationId xmlns:a16="http://schemas.microsoft.com/office/drawing/2014/main" id="{4A55BB31-D6FA-4D98-B6FD-07583E423233}"/>
              </a:ext>
            </a:extLst>
          </p:cNvPr>
          <p:cNvSpPr/>
          <p:nvPr/>
        </p:nvSpPr>
        <p:spPr>
          <a:xfrm>
            <a:off x="2091445" y="3263299"/>
            <a:ext cx="168638" cy="168638"/>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2" name="Group 21">
            <a:extLst>
              <a:ext uri="{FF2B5EF4-FFF2-40B4-BE49-F238E27FC236}">
                <a16:creationId xmlns:a16="http://schemas.microsoft.com/office/drawing/2014/main" id="{05B41DAB-2643-468E-8667-1723CC65EC8A}"/>
              </a:ext>
            </a:extLst>
          </p:cNvPr>
          <p:cNvGrpSpPr/>
          <p:nvPr/>
        </p:nvGrpSpPr>
        <p:grpSpPr>
          <a:xfrm>
            <a:off x="1862832" y="1968320"/>
            <a:ext cx="828675" cy="827088"/>
            <a:chOff x="2125094" y="1943782"/>
            <a:chExt cx="828675" cy="827088"/>
          </a:xfrm>
        </p:grpSpPr>
        <p:sp>
          <p:nvSpPr>
            <p:cNvPr id="127" name="Freeform 30">
              <a:extLst>
                <a:ext uri="{FF2B5EF4-FFF2-40B4-BE49-F238E27FC236}">
                  <a16:creationId xmlns:a16="http://schemas.microsoft.com/office/drawing/2014/main" id="{029F9182-869B-4FE4-AC8A-08C03366671D}"/>
                </a:ext>
              </a:extLst>
            </p:cNvPr>
            <p:cNvSpPr>
              <a:spLocks noEditPoints="1"/>
            </p:cNvSpPr>
            <p:nvPr/>
          </p:nvSpPr>
          <p:spPr bwMode="auto">
            <a:xfrm>
              <a:off x="2125094" y="2193020"/>
              <a:ext cx="588963" cy="577850"/>
            </a:xfrm>
            <a:custGeom>
              <a:avLst/>
              <a:gdLst>
                <a:gd name="T0" fmla="*/ 5 w 66"/>
                <a:gd name="T1" fmla="*/ 32 h 65"/>
                <a:gd name="T2" fmla="*/ 0 w 66"/>
                <a:gd name="T3" fmla="*/ 37 h 65"/>
                <a:gd name="T4" fmla="*/ 6 w 66"/>
                <a:gd name="T5" fmla="*/ 52 h 65"/>
                <a:gd name="T6" fmla="*/ 13 w 66"/>
                <a:gd name="T7" fmla="*/ 52 h 65"/>
                <a:gd name="T8" fmla="*/ 13 w 66"/>
                <a:gd name="T9" fmla="*/ 59 h 65"/>
                <a:gd name="T10" fmla="*/ 28 w 66"/>
                <a:gd name="T11" fmla="*/ 65 h 65"/>
                <a:gd name="T12" fmla="*/ 33 w 66"/>
                <a:gd name="T13" fmla="*/ 61 h 65"/>
                <a:gd name="T14" fmla="*/ 38 w 66"/>
                <a:gd name="T15" fmla="*/ 65 h 65"/>
                <a:gd name="T16" fmla="*/ 53 w 66"/>
                <a:gd name="T17" fmla="*/ 59 h 65"/>
                <a:gd name="T18" fmla="*/ 53 w 66"/>
                <a:gd name="T19" fmla="*/ 52 h 65"/>
                <a:gd name="T20" fmla="*/ 61 w 66"/>
                <a:gd name="T21" fmla="*/ 32 h 65"/>
                <a:gd name="T22" fmla="*/ 66 w 66"/>
                <a:gd name="T23" fmla="*/ 27 h 65"/>
                <a:gd name="T24" fmla="*/ 60 w 66"/>
                <a:gd name="T25" fmla="*/ 13 h 65"/>
                <a:gd name="T26" fmla="*/ 53 w 66"/>
                <a:gd name="T27" fmla="*/ 12 h 65"/>
                <a:gd name="T28" fmla="*/ 53 w 66"/>
                <a:gd name="T29" fmla="*/ 6 h 65"/>
                <a:gd name="T30" fmla="*/ 38 w 66"/>
                <a:gd name="T31" fmla="*/ 0 h 65"/>
                <a:gd name="T32" fmla="*/ 33 w 66"/>
                <a:gd name="T33" fmla="*/ 4 h 65"/>
                <a:gd name="T34" fmla="*/ 28 w 66"/>
                <a:gd name="T35" fmla="*/ 0 h 65"/>
                <a:gd name="T36" fmla="*/ 13 w 66"/>
                <a:gd name="T37" fmla="*/ 6 h 65"/>
                <a:gd name="T38" fmla="*/ 13 w 66"/>
                <a:gd name="T39" fmla="*/ 12 h 65"/>
                <a:gd name="T40" fmla="*/ 42 w 66"/>
                <a:gd name="T41" fmla="*/ 32 h 65"/>
                <a:gd name="T42" fmla="*/ 42 w 66"/>
                <a:gd name="T43" fmla="*/ 32 h 65"/>
                <a:gd name="T44" fmla="*/ 33 w 66"/>
                <a:gd name="T45" fmla="*/ 41 h 65"/>
                <a:gd name="T46" fmla="*/ 24 w 66"/>
                <a:gd name="T47" fmla="*/ 32 h 65"/>
                <a:gd name="T48" fmla="*/ 33 w 66"/>
                <a:gd name="T49" fmla="*/ 2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65">
                  <a:moveTo>
                    <a:pt x="5" y="32"/>
                  </a:moveTo>
                  <a:cubicBezTo>
                    <a:pt x="5" y="35"/>
                    <a:pt x="3" y="37"/>
                    <a:pt x="0" y="37"/>
                  </a:cubicBezTo>
                  <a:cubicBezTo>
                    <a:pt x="1" y="43"/>
                    <a:pt x="3" y="48"/>
                    <a:pt x="6" y="52"/>
                  </a:cubicBezTo>
                  <a:cubicBezTo>
                    <a:pt x="8" y="50"/>
                    <a:pt x="11" y="50"/>
                    <a:pt x="13" y="52"/>
                  </a:cubicBezTo>
                  <a:cubicBezTo>
                    <a:pt x="15" y="54"/>
                    <a:pt x="15" y="57"/>
                    <a:pt x="13" y="59"/>
                  </a:cubicBezTo>
                  <a:cubicBezTo>
                    <a:pt x="18" y="62"/>
                    <a:pt x="23" y="64"/>
                    <a:pt x="28" y="65"/>
                  </a:cubicBezTo>
                  <a:cubicBezTo>
                    <a:pt x="28" y="63"/>
                    <a:pt x="30" y="61"/>
                    <a:pt x="33" y="61"/>
                  </a:cubicBezTo>
                  <a:cubicBezTo>
                    <a:pt x="36" y="61"/>
                    <a:pt x="38" y="63"/>
                    <a:pt x="38" y="65"/>
                  </a:cubicBezTo>
                  <a:cubicBezTo>
                    <a:pt x="43" y="64"/>
                    <a:pt x="48" y="62"/>
                    <a:pt x="53" y="59"/>
                  </a:cubicBezTo>
                  <a:cubicBezTo>
                    <a:pt x="51" y="57"/>
                    <a:pt x="51" y="54"/>
                    <a:pt x="53" y="52"/>
                  </a:cubicBezTo>
                  <a:moveTo>
                    <a:pt x="61" y="32"/>
                  </a:moveTo>
                  <a:cubicBezTo>
                    <a:pt x="61" y="30"/>
                    <a:pt x="63" y="28"/>
                    <a:pt x="66" y="27"/>
                  </a:cubicBezTo>
                  <a:cubicBezTo>
                    <a:pt x="65" y="22"/>
                    <a:pt x="63" y="17"/>
                    <a:pt x="60" y="13"/>
                  </a:cubicBezTo>
                  <a:cubicBezTo>
                    <a:pt x="58" y="14"/>
                    <a:pt x="55" y="14"/>
                    <a:pt x="53" y="12"/>
                  </a:cubicBezTo>
                  <a:cubicBezTo>
                    <a:pt x="51" y="10"/>
                    <a:pt x="51" y="8"/>
                    <a:pt x="53" y="6"/>
                  </a:cubicBezTo>
                  <a:cubicBezTo>
                    <a:pt x="48" y="2"/>
                    <a:pt x="43" y="0"/>
                    <a:pt x="38" y="0"/>
                  </a:cubicBezTo>
                  <a:cubicBezTo>
                    <a:pt x="38" y="2"/>
                    <a:pt x="36" y="4"/>
                    <a:pt x="33" y="4"/>
                  </a:cubicBezTo>
                  <a:cubicBezTo>
                    <a:pt x="30" y="4"/>
                    <a:pt x="28" y="2"/>
                    <a:pt x="28" y="0"/>
                  </a:cubicBezTo>
                  <a:cubicBezTo>
                    <a:pt x="23" y="0"/>
                    <a:pt x="18" y="2"/>
                    <a:pt x="13" y="6"/>
                  </a:cubicBezTo>
                  <a:cubicBezTo>
                    <a:pt x="15" y="8"/>
                    <a:pt x="15" y="10"/>
                    <a:pt x="13" y="12"/>
                  </a:cubicBezTo>
                  <a:moveTo>
                    <a:pt x="42" y="32"/>
                  </a:moveTo>
                  <a:cubicBezTo>
                    <a:pt x="42" y="32"/>
                    <a:pt x="42" y="32"/>
                    <a:pt x="42" y="32"/>
                  </a:cubicBezTo>
                  <a:moveTo>
                    <a:pt x="33" y="41"/>
                  </a:moveTo>
                  <a:cubicBezTo>
                    <a:pt x="28" y="41"/>
                    <a:pt x="24" y="37"/>
                    <a:pt x="24" y="32"/>
                  </a:cubicBezTo>
                  <a:cubicBezTo>
                    <a:pt x="24" y="28"/>
                    <a:pt x="28" y="24"/>
                    <a:pt x="33" y="24"/>
                  </a:cubicBezTo>
                </a:path>
              </a:pathLst>
            </a:custGeom>
            <a:noFill/>
            <a:ln w="28575" cap="rnd">
              <a:solidFill>
                <a:srgbClr val="1710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28" name="Freeform 31">
              <a:extLst>
                <a:ext uri="{FF2B5EF4-FFF2-40B4-BE49-F238E27FC236}">
                  <a16:creationId xmlns:a16="http://schemas.microsoft.com/office/drawing/2014/main" id="{26544319-6686-4EFB-BA66-E57E1F305580}"/>
                </a:ext>
              </a:extLst>
            </p:cNvPr>
            <p:cNvSpPr>
              <a:spLocks/>
            </p:cNvSpPr>
            <p:nvPr/>
          </p:nvSpPr>
          <p:spPr bwMode="auto">
            <a:xfrm>
              <a:off x="2339406" y="2405745"/>
              <a:ext cx="142875" cy="152400"/>
            </a:xfrm>
            <a:custGeom>
              <a:avLst/>
              <a:gdLst>
                <a:gd name="T0" fmla="*/ 9 w 16"/>
                <a:gd name="T1" fmla="*/ 0 h 17"/>
                <a:gd name="T2" fmla="*/ 0 w 16"/>
                <a:gd name="T3" fmla="*/ 8 h 17"/>
                <a:gd name="T4" fmla="*/ 9 w 16"/>
                <a:gd name="T5" fmla="*/ 17 h 17"/>
                <a:gd name="T6" fmla="*/ 16 w 16"/>
                <a:gd name="T7" fmla="*/ 13 h 17"/>
              </a:gdLst>
              <a:ahLst/>
              <a:cxnLst>
                <a:cxn ang="0">
                  <a:pos x="T0" y="T1"/>
                </a:cxn>
                <a:cxn ang="0">
                  <a:pos x="T2" y="T3"/>
                </a:cxn>
                <a:cxn ang="0">
                  <a:pos x="T4" y="T5"/>
                </a:cxn>
                <a:cxn ang="0">
                  <a:pos x="T6" y="T7"/>
                </a:cxn>
              </a:cxnLst>
              <a:rect l="0" t="0" r="r" b="b"/>
              <a:pathLst>
                <a:path w="16" h="17">
                  <a:moveTo>
                    <a:pt x="9" y="0"/>
                  </a:moveTo>
                  <a:cubicBezTo>
                    <a:pt x="4" y="0"/>
                    <a:pt x="0" y="4"/>
                    <a:pt x="0" y="8"/>
                  </a:cubicBezTo>
                  <a:cubicBezTo>
                    <a:pt x="0" y="13"/>
                    <a:pt x="4" y="17"/>
                    <a:pt x="9" y="17"/>
                  </a:cubicBezTo>
                  <a:cubicBezTo>
                    <a:pt x="12" y="17"/>
                    <a:pt x="15" y="15"/>
                    <a:pt x="16" y="13"/>
                  </a:cubicBezTo>
                </a:path>
              </a:pathLst>
            </a:custGeom>
            <a:noFill/>
            <a:ln w="28575" cap="rnd">
              <a:solidFill>
                <a:srgbClr val="1710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29" name="Freeform 32">
              <a:extLst>
                <a:ext uri="{FF2B5EF4-FFF2-40B4-BE49-F238E27FC236}">
                  <a16:creationId xmlns:a16="http://schemas.microsoft.com/office/drawing/2014/main" id="{73A8A6C0-E621-47F3-A158-80F87BE85F58}"/>
                </a:ext>
              </a:extLst>
            </p:cNvPr>
            <p:cNvSpPr>
              <a:spLocks/>
            </p:cNvSpPr>
            <p:nvPr/>
          </p:nvSpPr>
          <p:spPr bwMode="auto">
            <a:xfrm>
              <a:off x="2464819" y="2415270"/>
              <a:ext cx="34925" cy="61913"/>
            </a:xfrm>
            <a:custGeom>
              <a:avLst/>
              <a:gdLst>
                <a:gd name="T0" fmla="*/ 4 w 4"/>
                <a:gd name="T1" fmla="*/ 7 h 7"/>
                <a:gd name="T2" fmla="*/ 0 w 4"/>
                <a:gd name="T3" fmla="*/ 0 h 7"/>
              </a:gdLst>
              <a:ahLst/>
              <a:cxnLst>
                <a:cxn ang="0">
                  <a:pos x="T0" y="T1"/>
                </a:cxn>
                <a:cxn ang="0">
                  <a:pos x="T2" y="T3"/>
                </a:cxn>
              </a:cxnLst>
              <a:rect l="0" t="0" r="r" b="b"/>
              <a:pathLst>
                <a:path w="4" h="7">
                  <a:moveTo>
                    <a:pt x="4" y="7"/>
                  </a:moveTo>
                  <a:cubicBezTo>
                    <a:pt x="4" y="4"/>
                    <a:pt x="2" y="2"/>
                    <a:pt x="0" y="0"/>
                  </a:cubicBezTo>
                </a:path>
              </a:pathLst>
            </a:custGeom>
            <a:noFill/>
            <a:ln w="2857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0" name="Freeform 33">
              <a:extLst>
                <a:ext uri="{FF2B5EF4-FFF2-40B4-BE49-F238E27FC236}">
                  <a16:creationId xmlns:a16="http://schemas.microsoft.com/office/drawing/2014/main" id="{68B3F6BD-A45E-493A-8E42-0F08A6233EB1}"/>
                </a:ext>
              </a:extLst>
            </p:cNvPr>
            <p:cNvSpPr>
              <a:spLocks/>
            </p:cNvSpPr>
            <p:nvPr/>
          </p:nvSpPr>
          <p:spPr bwMode="auto">
            <a:xfrm>
              <a:off x="2615631" y="1943782"/>
              <a:ext cx="338138" cy="338138"/>
            </a:xfrm>
            <a:custGeom>
              <a:avLst/>
              <a:gdLst>
                <a:gd name="T0" fmla="*/ 36 w 38"/>
                <a:gd name="T1" fmla="*/ 19 h 38"/>
                <a:gd name="T2" fmla="*/ 38 w 38"/>
                <a:gd name="T3" fmla="*/ 16 h 38"/>
                <a:gd name="T4" fmla="*/ 35 w 38"/>
                <a:gd name="T5" fmla="*/ 8 h 38"/>
                <a:gd name="T6" fmla="*/ 31 w 38"/>
                <a:gd name="T7" fmla="*/ 8 h 38"/>
                <a:gd name="T8" fmla="*/ 31 w 38"/>
                <a:gd name="T9" fmla="*/ 4 h 38"/>
                <a:gd name="T10" fmla="*/ 22 w 38"/>
                <a:gd name="T11" fmla="*/ 0 h 38"/>
                <a:gd name="T12" fmla="*/ 19 w 38"/>
                <a:gd name="T13" fmla="*/ 3 h 38"/>
                <a:gd name="T14" fmla="*/ 16 w 38"/>
                <a:gd name="T15" fmla="*/ 0 h 38"/>
                <a:gd name="T16" fmla="*/ 8 w 38"/>
                <a:gd name="T17" fmla="*/ 4 h 38"/>
                <a:gd name="T18" fmla="*/ 8 w 38"/>
                <a:gd name="T19" fmla="*/ 8 h 38"/>
                <a:gd name="T20" fmla="*/ 4 w 38"/>
                <a:gd name="T21" fmla="*/ 8 h 38"/>
                <a:gd name="T22" fmla="*/ 0 w 38"/>
                <a:gd name="T23" fmla="*/ 16 h 38"/>
                <a:gd name="T24" fmla="*/ 3 w 38"/>
                <a:gd name="T25" fmla="*/ 19 h 38"/>
                <a:gd name="T26" fmla="*/ 0 w 38"/>
                <a:gd name="T27" fmla="*/ 22 h 38"/>
                <a:gd name="T28" fmla="*/ 4 w 38"/>
                <a:gd name="T29" fmla="*/ 30 h 38"/>
                <a:gd name="T30" fmla="*/ 8 w 38"/>
                <a:gd name="T31" fmla="*/ 31 h 38"/>
                <a:gd name="T32" fmla="*/ 8 w 38"/>
                <a:gd name="T33" fmla="*/ 34 h 38"/>
                <a:gd name="T34" fmla="*/ 16 w 38"/>
                <a:gd name="T35" fmla="*/ 38 h 38"/>
                <a:gd name="T36" fmla="*/ 19 w 38"/>
                <a:gd name="T37" fmla="*/ 35 h 38"/>
                <a:gd name="T38" fmla="*/ 22 w 38"/>
                <a:gd name="T39" fmla="*/ 38 h 38"/>
                <a:gd name="T40" fmla="*/ 31 w 38"/>
                <a:gd name="T41" fmla="*/ 34 h 38"/>
                <a:gd name="T42" fmla="*/ 31 w 38"/>
                <a:gd name="T43" fmla="*/ 31 h 38"/>
                <a:gd name="T44" fmla="*/ 35 w 38"/>
                <a:gd name="T45" fmla="*/ 30 h 38"/>
                <a:gd name="T46" fmla="*/ 38 w 38"/>
                <a:gd name="T47" fmla="*/ 22 h 38"/>
                <a:gd name="T48" fmla="*/ 36 w 38"/>
                <a:gd name="T49"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38">
                  <a:moveTo>
                    <a:pt x="36" y="19"/>
                  </a:moveTo>
                  <a:cubicBezTo>
                    <a:pt x="36" y="18"/>
                    <a:pt x="37" y="16"/>
                    <a:pt x="38" y="16"/>
                  </a:cubicBezTo>
                  <a:cubicBezTo>
                    <a:pt x="38" y="13"/>
                    <a:pt x="36" y="10"/>
                    <a:pt x="35" y="8"/>
                  </a:cubicBezTo>
                  <a:cubicBezTo>
                    <a:pt x="33" y="9"/>
                    <a:pt x="32" y="9"/>
                    <a:pt x="31" y="8"/>
                  </a:cubicBezTo>
                  <a:cubicBezTo>
                    <a:pt x="30" y="6"/>
                    <a:pt x="30" y="5"/>
                    <a:pt x="31" y="4"/>
                  </a:cubicBezTo>
                  <a:cubicBezTo>
                    <a:pt x="28" y="2"/>
                    <a:pt x="25" y="1"/>
                    <a:pt x="22" y="0"/>
                  </a:cubicBezTo>
                  <a:cubicBezTo>
                    <a:pt x="22" y="2"/>
                    <a:pt x="21" y="3"/>
                    <a:pt x="19" y="3"/>
                  </a:cubicBezTo>
                  <a:cubicBezTo>
                    <a:pt x="18" y="3"/>
                    <a:pt x="17" y="2"/>
                    <a:pt x="16" y="0"/>
                  </a:cubicBezTo>
                  <a:cubicBezTo>
                    <a:pt x="13" y="1"/>
                    <a:pt x="10" y="2"/>
                    <a:pt x="8" y="4"/>
                  </a:cubicBezTo>
                  <a:cubicBezTo>
                    <a:pt x="9" y="5"/>
                    <a:pt x="9" y="6"/>
                    <a:pt x="8" y="8"/>
                  </a:cubicBezTo>
                  <a:cubicBezTo>
                    <a:pt x="7" y="9"/>
                    <a:pt x="5" y="9"/>
                    <a:pt x="4" y="8"/>
                  </a:cubicBezTo>
                  <a:cubicBezTo>
                    <a:pt x="2" y="10"/>
                    <a:pt x="1" y="13"/>
                    <a:pt x="0" y="16"/>
                  </a:cubicBezTo>
                  <a:cubicBezTo>
                    <a:pt x="2" y="16"/>
                    <a:pt x="3" y="18"/>
                    <a:pt x="3" y="19"/>
                  </a:cubicBezTo>
                  <a:cubicBezTo>
                    <a:pt x="3" y="21"/>
                    <a:pt x="2" y="22"/>
                    <a:pt x="0" y="22"/>
                  </a:cubicBezTo>
                  <a:cubicBezTo>
                    <a:pt x="1" y="25"/>
                    <a:pt x="2" y="28"/>
                    <a:pt x="4" y="30"/>
                  </a:cubicBezTo>
                  <a:cubicBezTo>
                    <a:pt x="5" y="29"/>
                    <a:pt x="7" y="30"/>
                    <a:pt x="8" y="31"/>
                  </a:cubicBezTo>
                  <a:cubicBezTo>
                    <a:pt x="9" y="32"/>
                    <a:pt x="9" y="33"/>
                    <a:pt x="8" y="34"/>
                  </a:cubicBezTo>
                  <a:cubicBezTo>
                    <a:pt x="10" y="36"/>
                    <a:pt x="13" y="37"/>
                    <a:pt x="16" y="38"/>
                  </a:cubicBezTo>
                  <a:cubicBezTo>
                    <a:pt x="17" y="36"/>
                    <a:pt x="18" y="35"/>
                    <a:pt x="19" y="35"/>
                  </a:cubicBezTo>
                  <a:cubicBezTo>
                    <a:pt x="21" y="35"/>
                    <a:pt x="22" y="36"/>
                    <a:pt x="22" y="38"/>
                  </a:cubicBezTo>
                  <a:cubicBezTo>
                    <a:pt x="25" y="37"/>
                    <a:pt x="28" y="36"/>
                    <a:pt x="31" y="34"/>
                  </a:cubicBezTo>
                  <a:cubicBezTo>
                    <a:pt x="30" y="33"/>
                    <a:pt x="30" y="32"/>
                    <a:pt x="31" y="31"/>
                  </a:cubicBezTo>
                  <a:cubicBezTo>
                    <a:pt x="32" y="30"/>
                    <a:pt x="33" y="29"/>
                    <a:pt x="35" y="30"/>
                  </a:cubicBezTo>
                  <a:cubicBezTo>
                    <a:pt x="36" y="28"/>
                    <a:pt x="38" y="25"/>
                    <a:pt x="38" y="22"/>
                  </a:cubicBezTo>
                  <a:cubicBezTo>
                    <a:pt x="37" y="22"/>
                    <a:pt x="36" y="21"/>
                    <a:pt x="36" y="19"/>
                  </a:cubicBezTo>
                  <a:close/>
                </a:path>
              </a:pathLst>
            </a:custGeom>
            <a:noFill/>
            <a:ln w="28575" cap="rnd">
              <a:solidFill>
                <a:srgbClr val="1710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1" name="Oval 34">
              <a:extLst>
                <a:ext uri="{FF2B5EF4-FFF2-40B4-BE49-F238E27FC236}">
                  <a16:creationId xmlns:a16="http://schemas.microsoft.com/office/drawing/2014/main" id="{6F88D84E-758E-47D8-9A5D-87B4E7F23BC9}"/>
                </a:ext>
              </a:extLst>
            </p:cNvPr>
            <p:cNvSpPr>
              <a:spLocks noChangeArrowheads="1"/>
            </p:cNvSpPr>
            <p:nvPr/>
          </p:nvSpPr>
          <p:spPr bwMode="auto">
            <a:xfrm>
              <a:off x="2741044" y="2067607"/>
              <a:ext cx="88900" cy="88900"/>
            </a:xfrm>
            <a:prstGeom prst="ellipse">
              <a:avLst/>
            </a:prstGeom>
            <a:noFill/>
            <a:ln w="2857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2" name="Freeform 35">
              <a:extLst>
                <a:ext uri="{FF2B5EF4-FFF2-40B4-BE49-F238E27FC236}">
                  <a16:creationId xmlns:a16="http://schemas.microsoft.com/office/drawing/2014/main" id="{924190D1-05DD-4038-888F-6F6A725BB09F}"/>
                </a:ext>
              </a:extLst>
            </p:cNvPr>
            <p:cNvSpPr>
              <a:spLocks/>
            </p:cNvSpPr>
            <p:nvPr/>
          </p:nvSpPr>
          <p:spPr bwMode="auto">
            <a:xfrm>
              <a:off x="2660081" y="2521632"/>
              <a:ext cx="53975" cy="133350"/>
            </a:xfrm>
            <a:custGeom>
              <a:avLst/>
              <a:gdLst>
                <a:gd name="T0" fmla="*/ 0 w 6"/>
                <a:gd name="T1" fmla="*/ 15 h 15"/>
                <a:gd name="T2" fmla="*/ 6 w 6"/>
                <a:gd name="T3" fmla="*/ 0 h 15"/>
              </a:gdLst>
              <a:ahLst/>
              <a:cxnLst>
                <a:cxn ang="0">
                  <a:pos x="T0" y="T1"/>
                </a:cxn>
                <a:cxn ang="0">
                  <a:pos x="T2" y="T3"/>
                </a:cxn>
              </a:cxnLst>
              <a:rect l="0" t="0" r="r" b="b"/>
              <a:pathLst>
                <a:path w="6" h="15">
                  <a:moveTo>
                    <a:pt x="0" y="15"/>
                  </a:moveTo>
                  <a:cubicBezTo>
                    <a:pt x="3" y="11"/>
                    <a:pt x="5" y="6"/>
                    <a:pt x="6" y="0"/>
                  </a:cubicBezTo>
                </a:path>
              </a:pathLst>
            </a:custGeom>
            <a:noFill/>
            <a:ln w="2857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3" name="Freeform 36">
              <a:extLst>
                <a:ext uri="{FF2B5EF4-FFF2-40B4-BE49-F238E27FC236}">
                  <a16:creationId xmlns:a16="http://schemas.microsoft.com/office/drawing/2014/main" id="{4570B970-532A-48FA-A109-50C9E36444B7}"/>
                </a:ext>
              </a:extLst>
            </p:cNvPr>
            <p:cNvSpPr>
              <a:spLocks/>
            </p:cNvSpPr>
            <p:nvPr/>
          </p:nvSpPr>
          <p:spPr bwMode="auto">
            <a:xfrm>
              <a:off x="2125094" y="2308907"/>
              <a:ext cx="53975" cy="123825"/>
            </a:xfrm>
            <a:custGeom>
              <a:avLst/>
              <a:gdLst>
                <a:gd name="T0" fmla="*/ 6 w 6"/>
                <a:gd name="T1" fmla="*/ 0 h 14"/>
                <a:gd name="T2" fmla="*/ 0 w 6"/>
                <a:gd name="T3" fmla="*/ 14 h 14"/>
              </a:gdLst>
              <a:ahLst/>
              <a:cxnLst>
                <a:cxn ang="0">
                  <a:pos x="T0" y="T1"/>
                </a:cxn>
                <a:cxn ang="0">
                  <a:pos x="T2" y="T3"/>
                </a:cxn>
              </a:cxnLst>
              <a:rect l="0" t="0" r="r" b="b"/>
              <a:pathLst>
                <a:path w="6" h="14">
                  <a:moveTo>
                    <a:pt x="6" y="0"/>
                  </a:moveTo>
                  <a:cubicBezTo>
                    <a:pt x="3" y="4"/>
                    <a:pt x="1" y="9"/>
                    <a:pt x="0" y="14"/>
                  </a:cubicBezTo>
                </a:path>
              </a:pathLst>
            </a:custGeom>
            <a:noFill/>
            <a:ln w="2857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sp>
        <p:nvSpPr>
          <p:cNvPr id="75" name="Arc 74">
            <a:extLst>
              <a:ext uri="{FF2B5EF4-FFF2-40B4-BE49-F238E27FC236}">
                <a16:creationId xmlns:a16="http://schemas.microsoft.com/office/drawing/2014/main" id="{83614D58-BAE6-49CF-AC0C-9B51A5869137}"/>
              </a:ext>
            </a:extLst>
          </p:cNvPr>
          <p:cNvSpPr/>
          <p:nvPr/>
        </p:nvSpPr>
        <p:spPr bwMode="gray">
          <a:xfrm>
            <a:off x="9038064" y="1673642"/>
            <a:ext cx="1365486" cy="1365486"/>
          </a:xfrm>
          <a:prstGeom prst="arc">
            <a:avLst>
              <a:gd name="adj1" fmla="val 17411517"/>
              <a:gd name="adj2" fmla="val 12169790"/>
            </a:avLst>
          </a:prstGeom>
          <a:ln w="28575" cap="rnd">
            <a:solidFill>
              <a:schemeClr val="tx2"/>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6" name="Arc 75">
            <a:extLst>
              <a:ext uri="{FF2B5EF4-FFF2-40B4-BE49-F238E27FC236}">
                <a16:creationId xmlns:a16="http://schemas.microsoft.com/office/drawing/2014/main" id="{995C7431-2254-4DC4-A415-F46A1B063B88}"/>
              </a:ext>
            </a:extLst>
          </p:cNvPr>
          <p:cNvSpPr/>
          <p:nvPr/>
        </p:nvSpPr>
        <p:spPr bwMode="gray">
          <a:xfrm>
            <a:off x="9038064" y="1673642"/>
            <a:ext cx="1365486" cy="1365486"/>
          </a:xfrm>
          <a:prstGeom prst="arc">
            <a:avLst>
              <a:gd name="adj1" fmla="val 12999581"/>
              <a:gd name="adj2" fmla="val 16615108"/>
            </a:avLst>
          </a:prstGeom>
          <a:ln w="28575" cap="rnd">
            <a:solidFill>
              <a:schemeClr val="accent2"/>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1" name="Arc 70">
            <a:extLst>
              <a:ext uri="{FF2B5EF4-FFF2-40B4-BE49-F238E27FC236}">
                <a16:creationId xmlns:a16="http://schemas.microsoft.com/office/drawing/2014/main" id="{F10E9FBF-79BA-4A33-BD99-4C4FE4F27331}"/>
              </a:ext>
            </a:extLst>
          </p:cNvPr>
          <p:cNvSpPr/>
          <p:nvPr/>
        </p:nvSpPr>
        <p:spPr bwMode="gray">
          <a:xfrm>
            <a:off x="8943385" y="1578963"/>
            <a:ext cx="1554844" cy="1554844"/>
          </a:xfrm>
          <a:prstGeom prst="arc">
            <a:avLst>
              <a:gd name="adj1" fmla="val 20250287"/>
              <a:gd name="adj2" fmla="val 5807092"/>
            </a:avLst>
          </a:prstGeom>
          <a:ln w="28575" cap="rnd">
            <a:solidFill>
              <a:schemeClr val="accent2"/>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72" name="Straight Connector 71">
            <a:extLst>
              <a:ext uri="{FF2B5EF4-FFF2-40B4-BE49-F238E27FC236}">
                <a16:creationId xmlns:a16="http://schemas.microsoft.com/office/drawing/2014/main" id="{2769D105-1BAE-40C6-BEBF-8E2F4351AE86}"/>
              </a:ext>
            </a:extLst>
          </p:cNvPr>
          <p:cNvCxnSpPr>
            <a:cxnSpLocks/>
          </p:cNvCxnSpPr>
          <p:nvPr/>
        </p:nvCxnSpPr>
        <p:spPr>
          <a:xfrm>
            <a:off x="9615488" y="3132715"/>
            <a:ext cx="0" cy="1195463"/>
          </a:xfrm>
          <a:prstGeom prst="line">
            <a:avLst/>
          </a:prstGeom>
          <a:ln w="28575"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73" name="Rectangle: Rounded Corners 72">
            <a:extLst>
              <a:ext uri="{FF2B5EF4-FFF2-40B4-BE49-F238E27FC236}">
                <a16:creationId xmlns:a16="http://schemas.microsoft.com/office/drawing/2014/main" id="{DB558A93-5417-45F0-B9A0-6C53FE2FC441}"/>
              </a:ext>
            </a:extLst>
          </p:cNvPr>
          <p:cNvSpPr/>
          <p:nvPr/>
        </p:nvSpPr>
        <p:spPr bwMode="gray">
          <a:xfrm>
            <a:off x="8423320" y="3593038"/>
            <a:ext cx="2384336" cy="1684828"/>
          </a:xfrm>
          <a:prstGeom prst="roundRect">
            <a:avLst>
              <a:gd name="adj" fmla="val 2455"/>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p>
            <a:r>
              <a:rPr lang="en-GB" sz="2800" b="1" dirty="0">
                <a:solidFill>
                  <a:schemeClr val="accent2"/>
                </a:solidFill>
              </a:rPr>
              <a:t>2019–2021</a:t>
            </a:r>
            <a:r>
              <a:rPr lang="en-GB" sz="2800" b="1" dirty="0">
                <a:solidFill>
                  <a:schemeClr val="accent4"/>
                </a:solidFill>
              </a:rPr>
              <a:t> </a:t>
            </a:r>
          </a:p>
          <a:p>
            <a:r>
              <a:rPr lang="en-GB" sz="2400" b="1" dirty="0">
                <a:solidFill>
                  <a:schemeClr val="tx1"/>
                </a:solidFill>
              </a:rPr>
              <a:t>driving policy change and implementation</a:t>
            </a:r>
          </a:p>
        </p:txBody>
      </p:sp>
      <p:sp>
        <p:nvSpPr>
          <p:cNvPr id="74" name="Oval 73">
            <a:extLst>
              <a:ext uri="{FF2B5EF4-FFF2-40B4-BE49-F238E27FC236}">
                <a16:creationId xmlns:a16="http://schemas.microsoft.com/office/drawing/2014/main" id="{FDA77E54-8021-4597-89D2-C5BB23ACA386}"/>
              </a:ext>
            </a:extLst>
          </p:cNvPr>
          <p:cNvSpPr/>
          <p:nvPr/>
        </p:nvSpPr>
        <p:spPr>
          <a:xfrm>
            <a:off x="9531169" y="3263299"/>
            <a:ext cx="168638" cy="168638"/>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7" name="Group 26">
            <a:extLst>
              <a:ext uri="{FF2B5EF4-FFF2-40B4-BE49-F238E27FC236}">
                <a16:creationId xmlns:a16="http://schemas.microsoft.com/office/drawing/2014/main" id="{557C02F1-B3F8-4E42-8545-2A7A168294DB}"/>
              </a:ext>
            </a:extLst>
          </p:cNvPr>
          <p:cNvGrpSpPr/>
          <p:nvPr/>
        </p:nvGrpSpPr>
        <p:grpSpPr>
          <a:xfrm>
            <a:off x="9353226" y="1989863"/>
            <a:ext cx="806450" cy="753132"/>
            <a:chOff x="9615488" y="1965325"/>
            <a:chExt cx="806450" cy="753132"/>
          </a:xfrm>
        </p:grpSpPr>
        <p:cxnSp>
          <p:nvCxnSpPr>
            <p:cNvPr id="153" name="Straight Connector 152">
              <a:extLst>
                <a:ext uri="{FF2B5EF4-FFF2-40B4-BE49-F238E27FC236}">
                  <a16:creationId xmlns:a16="http://schemas.microsoft.com/office/drawing/2014/main" id="{9D2E5974-E491-4AFD-9264-83650BDCC238}"/>
                </a:ext>
              </a:extLst>
            </p:cNvPr>
            <p:cNvCxnSpPr>
              <a:cxnSpLocks/>
            </p:cNvCxnSpPr>
            <p:nvPr/>
          </p:nvCxnSpPr>
          <p:spPr>
            <a:xfrm>
              <a:off x="10020474" y="2718457"/>
              <a:ext cx="320675" cy="0"/>
            </a:xfrm>
            <a:prstGeom prst="line">
              <a:avLst/>
            </a:prstGeom>
            <a:ln w="28575"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172CB892-CAE6-453F-8329-87D139BEE049}"/>
                </a:ext>
              </a:extLst>
            </p:cNvPr>
            <p:cNvCxnSpPr>
              <a:cxnSpLocks/>
            </p:cNvCxnSpPr>
            <p:nvPr/>
          </p:nvCxnSpPr>
          <p:spPr>
            <a:xfrm>
              <a:off x="9803383" y="2718457"/>
              <a:ext cx="149622" cy="0"/>
            </a:xfrm>
            <a:prstGeom prst="line">
              <a:avLst/>
            </a:prstGeom>
            <a:ln w="28575"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2" name="Freeform 5">
              <a:extLst>
                <a:ext uri="{FF2B5EF4-FFF2-40B4-BE49-F238E27FC236}">
                  <a16:creationId xmlns:a16="http://schemas.microsoft.com/office/drawing/2014/main" id="{06D93757-C200-4E31-B83F-6F7AFCE95EEC}"/>
                </a:ext>
              </a:extLst>
            </p:cNvPr>
            <p:cNvSpPr>
              <a:spLocks/>
            </p:cNvSpPr>
            <p:nvPr/>
          </p:nvSpPr>
          <p:spPr bwMode="auto">
            <a:xfrm>
              <a:off x="9615488" y="1965325"/>
              <a:ext cx="806450" cy="671513"/>
            </a:xfrm>
            <a:custGeom>
              <a:avLst/>
              <a:gdLst>
                <a:gd name="T0" fmla="*/ 36 w 260"/>
                <a:gd name="T1" fmla="*/ 44 h 216"/>
                <a:gd name="T2" fmla="*/ 6 w 260"/>
                <a:gd name="T3" fmla="*/ 44 h 216"/>
                <a:gd name="T4" fmla="*/ 0 w 260"/>
                <a:gd name="T5" fmla="*/ 50 h 216"/>
                <a:gd name="T6" fmla="*/ 0 w 260"/>
                <a:gd name="T7" fmla="*/ 190 h 216"/>
                <a:gd name="T8" fmla="*/ 26 w 260"/>
                <a:gd name="T9" fmla="*/ 216 h 216"/>
                <a:gd name="T10" fmla="*/ 249 w 260"/>
                <a:gd name="T11" fmla="*/ 216 h 216"/>
                <a:gd name="T12" fmla="*/ 260 w 260"/>
                <a:gd name="T13" fmla="*/ 205 h 216"/>
                <a:gd name="T14" fmla="*/ 260 w 260"/>
                <a:gd name="T15" fmla="*/ 11 h 216"/>
                <a:gd name="T16" fmla="*/ 249 w 260"/>
                <a:gd name="T17" fmla="*/ 0 h 216"/>
                <a:gd name="T18" fmla="*/ 47 w 260"/>
                <a:gd name="T19" fmla="*/ 0 h 216"/>
                <a:gd name="T20" fmla="*/ 36 w 260"/>
                <a:gd name="T21" fmla="*/ 11 h 216"/>
                <a:gd name="T22" fmla="*/ 36 w 260"/>
                <a:gd name="T23" fmla="*/ 18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0" h="216">
                  <a:moveTo>
                    <a:pt x="36" y="44"/>
                  </a:moveTo>
                  <a:cubicBezTo>
                    <a:pt x="6" y="44"/>
                    <a:pt x="6" y="44"/>
                    <a:pt x="6" y="44"/>
                  </a:cubicBezTo>
                  <a:cubicBezTo>
                    <a:pt x="3" y="44"/>
                    <a:pt x="0" y="47"/>
                    <a:pt x="0" y="50"/>
                  </a:cubicBezTo>
                  <a:cubicBezTo>
                    <a:pt x="0" y="190"/>
                    <a:pt x="0" y="190"/>
                    <a:pt x="0" y="190"/>
                  </a:cubicBezTo>
                  <a:cubicBezTo>
                    <a:pt x="0" y="204"/>
                    <a:pt x="12" y="216"/>
                    <a:pt x="26" y="216"/>
                  </a:cubicBezTo>
                  <a:cubicBezTo>
                    <a:pt x="249" y="216"/>
                    <a:pt x="249" y="216"/>
                    <a:pt x="249" y="216"/>
                  </a:cubicBezTo>
                  <a:cubicBezTo>
                    <a:pt x="255" y="216"/>
                    <a:pt x="260" y="211"/>
                    <a:pt x="260" y="205"/>
                  </a:cubicBezTo>
                  <a:cubicBezTo>
                    <a:pt x="260" y="11"/>
                    <a:pt x="260" y="11"/>
                    <a:pt x="260" y="11"/>
                  </a:cubicBezTo>
                  <a:cubicBezTo>
                    <a:pt x="260" y="5"/>
                    <a:pt x="255" y="0"/>
                    <a:pt x="249" y="0"/>
                  </a:cubicBezTo>
                  <a:cubicBezTo>
                    <a:pt x="47" y="0"/>
                    <a:pt x="47" y="0"/>
                    <a:pt x="47" y="0"/>
                  </a:cubicBezTo>
                  <a:cubicBezTo>
                    <a:pt x="41" y="0"/>
                    <a:pt x="36" y="5"/>
                    <a:pt x="36" y="11"/>
                  </a:cubicBezTo>
                  <a:cubicBezTo>
                    <a:pt x="36" y="184"/>
                    <a:pt x="36" y="184"/>
                    <a:pt x="36" y="184"/>
                  </a:cubicBezTo>
                </a:path>
              </a:pathLst>
            </a:custGeom>
            <a:noFill/>
            <a:ln w="28575"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6">
              <a:extLst>
                <a:ext uri="{FF2B5EF4-FFF2-40B4-BE49-F238E27FC236}">
                  <a16:creationId xmlns:a16="http://schemas.microsoft.com/office/drawing/2014/main" id="{04B93D36-9197-44CE-91D7-6752763F1FD7}"/>
                </a:ext>
              </a:extLst>
            </p:cNvPr>
            <p:cNvSpPr>
              <a:spLocks/>
            </p:cNvSpPr>
            <p:nvPr/>
          </p:nvSpPr>
          <p:spPr bwMode="auto">
            <a:xfrm>
              <a:off x="9813926" y="2114550"/>
              <a:ext cx="211138" cy="174625"/>
            </a:xfrm>
            <a:custGeom>
              <a:avLst/>
              <a:gdLst>
                <a:gd name="T0" fmla="*/ 61 w 68"/>
                <a:gd name="T1" fmla="*/ 56 h 56"/>
                <a:gd name="T2" fmla="*/ 7 w 68"/>
                <a:gd name="T3" fmla="*/ 56 h 56"/>
                <a:gd name="T4" fmla="*/ 0 w 68"/>
                <a:gd name="T5" fmla="*/ 49 h 56"/>
                <a:gd name="T6" fmla="*/ 0 w 68"/>
                <a:gd name="T7" fmla="*/ 7 h 56"/>
                <a:gd name="T8" fmla="*/ 7 w 68"/>
                <a:gd name="T9" fmla="*/ 0 h 56"/>
                <a:gd name="T10" fmla="*/ 61 w 68"/>
                <a:gd name="T11" fmla="*/ 0 h 56"/>
                <a:gd name="T12" fmla="*/ 68 w 68"/>
                <a:gd name="T13" fmla="*/ 7 h 56"/>
                <a:gd name="T14" fmla="*/ 68 w 68"/>
                <a:gd name="T15" fmla="*/ 49 h 56"/>
                <a:gd name="T16" fmla="*/ 61 w 68"/>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56">
                  <a:moveTo>
                    <a:pt x="61" y="56"/>
                  </a:moveTo>
                  <a:cubicBezTo>
                    <a:pt x="7" y="56"/>
                    <a:pt x="7" y="56"/>
                    <a:pt x="7" y="56"/>
                  </a:cubicBezTo>
                  <a:cubicBezTo>
                    <a:pt x="3" y="56"/>
                    <a:pt x="0" y="53"/>
                    <a:pt x="0" y="49"/>
                  </a:cubicBezTo>
                  <a:cubicBezTo>
                    <a:pt x="0" y="7"/>
                    <a:pt x="0" y="7"/>
                    <a:pt x="0" y="7"/>
                  </a:cubicBezTo>
                  <a:cubicBezTo>
                    <a:pt x="0" y="3"/>
                    <a:pt x="3" y="0"/>
                    <a:pt x="7" y="0"/>
                  </a:cubicBezTo>
                  <a:cubicBezTo>
                    <a:pt x="61" y="0"/>
                    <a:pt x="61" y="0"/>
                    <a:pt x="61" y="0"/>
                  </a:cubicBezTo>
                  <a:cubicBezTo>
                    <a:pt x="65" y="0"/>
                    <a:pt x="68" y="3"/>
                    <a:pt x="68" y="7"/>
                  </a:cubicBezTo>
                  <a:cubicBezTo>
                    <a:pt x="68" y="49"/>
                    <a:pt x="68" y="49"/>
                    <a:pt x="68" y="49"/>
                  </a:cubicBezTo>
                  <a:cubicBezTo>
                    <a:pt x="68" y="53"/>
                    <a:pt x="65" y="56"/>
                    <a:pt x="61" y="56"/>
                  </a:cubicBezTo>
                  <a:close/>
                </a:path>
              </a:pathLst>
            </a:custGeom>
            <a:noFill/>
            <a:ln w="28575" cap="rnd">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 name="Line 7">
              <a:extLst>
                <a:ext uri="{FF2B5EF4-FFF2-40B4-BE49-F238E27FC236}">
                  <a16:creationId xmlns:a16="http://schemas.microsoft.com/office/drawing/2014/main" id="{FFA959A1-B7A8-43E3-AA86-C7C9F4D5E59A}"/>
                </a:ext>
              </a:extLst>
            </p:cNvPr>
            <p:cNvSpPr>
              <a:spLocks noChangeShapeType="1"/>
            </p:cNvSpPr>
            <p:nvPr/>
          </p:nvSpPr>
          <p:spPr bwMode="auto">
            <a:xfrm>
              <a:off x="10112376" y="2114550"/>
              <a:ext cx="198438" cy="0"/>
            </a:xfrm>
            <a:prstGeom prst="line">
              <a:avLst/>
            </a:prstGeom>
            <a:noFill/>
            <a:ln w="28575"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 name="Line 8">
              <a:extLst>
                <a:ext uri="{FF2B5EF4-FFF2-40B4-BE49-F238E27FC236}">
                  <a16:creationId xmlns:a16="http://schemas.microsoft.com/office/drawing/2014/main" id="{654F2F77-8B79-4F87-9ACB-A2958E792308}"/>
                </a:ext>
              </a:extLst>
            </p:cNvPr>
            <p:cNvSpPr>
              <a:spLocks noChangeShapeType="1"/>
            </p:cNvSpPr>
            <p:nvPr/>
          </p:nvSpPr>
          <p:spPr bwMode="auto">
            <a:xfrm>
              <a:off x="10112376" y="2201863"/>
              <a:ext cx="198438" cy="0"/>
            </a:xfrm>
            <a:prstGeom prst="line">
              <a:avLst/>
            </a:prstGeom>
            <a:noFill/>
            <a:ln w="28575"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6" name="Line 9">
              <a:extLst>
                <a:ext uri="{FF2B5EF4-FFF2-40B4-BE49-F238E27FC236}">
                  <a16:creationId xmlns:a16="http://schemas.microsoft.com/office/drawing/2014/main" id="{69DCEB25-D6DC-47D4-800A-9931D4A42CE2}"/>
                </a:ext>
              </a:extLst>
            </p:cNvPr>
            <p:cNvSpPr>
              <a:spLocks noChangeShapeType="1"/>
            </p:cNvSpPr>
            <p:nvPr/>
          </p:nvSpPr>
          <p:spPr bwMode="auto">
            <a:xfrm>
              <a:off x="10112376" y="2289175"/>
              <a:ext cx="198438" cy="0"/>
            </a:xfrm>
            <a:prstGeom prst="line">
              <a:avLst/>
            </a:prstGeom>
            <a:noFill/>
            <a:ln w="28575"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 name="Line 10">
              <a:extLst>
                <a:ext uri="{FF2B5EF4-FFF2-40B4-BE49-F238E27FC236}">
                  <a16:creationId xmlns:a16="http://schemas.microsoft.com/office/drawing/2014/main" id="{6ECD4F5B-4DF5-49ED-B11A-7C3D1CB2F3CF}"/>
                </a:ext>
              </a:extLst>
            </p:cNvPr>
            <p:cNvSpPr>
              <a:spLocks noChangeShapeType="1"/>
            </p:cNvSpPr>
            <p:nvPr/>
          </p:nvSpPr>
          <p:spPr bwMode="auto">
            <a:xfrm>
              <a:off x="9813926" y="2363788"/>
              <a:ext cx="496888" cy="0"/>
            </a:xfrm>
            <a:prstGeom prst="line">
              <a:avLst/>
            </a:prstGeom>
            <a:noFill/>
            <a:ln w="28575"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8" name="Line 11">
              <a:extLst>
                <a:ext uri="{FF2B5EF4-FFF2-40B4-BE49-F238E27FC236}">
                  <a16:creationId xmlns:a16="http://schemas.microsoft.com/office/drawing/2014/main" id="{979B2708-0C2D-4F10-BC61-33BE8368E96D}"/>
                </a:ext>
              </a:extLst>
            </p:cNvPr>
            <p:cNvSpPr>
              <a:spLocks noChangeShapeType="1"/>
            </p:cNvSpPr>
            <p:nvPr/>
          </p:nvSpPr>
          <p:spPr bwMode="auto">
            <a:xfrm>
              <a:off x="10006013" y="2049463"/>
              <a:ext cx="136525" cy="0"/>
            </a:xfrm>
            <a:prstGeom prst="line">
              <a:avLst/>
            </a:prstGeom>
            <a:noFill/>
            <a:ln w="28575"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1" name="Line 12">
              <a:extLst>
                <a:ext uri="{FF2B5EF4-FFF2-40B4-BE49-F238E27FC236}">
                  <a16:creationId xmlns:a16="http://schemas.microsoft.com/office/drawing/2014/main" id="{99B68A0A-66C2-4E1C-982B-A3D8486C6EF2}"/>
                </a:ext>
              </a:extLst>
            </p:cNvPr>
            <p:cNvSpPr>
              <a:spLocks noChangeShapeType="1"/>
            </p:cNvSpPr>
            <p:nvPr/>
          </p:nvSpPr>
          <p:spPr bwMode="auto">
            <a:xfrm>
              <a:off x="10272713" y="2049463"/>
              <a:ext cx="38100" cy="0"/>
            </a:xfrm>
            <a:prstGeom prst="line">
              <a:avLst/>
            </a:prstGeom>
            <a:noFill/>
            <a:ln w="28575"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4" name="Line 13">
              <a:extLst>
                <a:ext uri="{FF2B5EF4-FFF2-40B4-BE49-F238E27FC236}">
                  <a16:creationId xmlns:a16="http://schemas.microsoft.com/office/drawing/2014/main" id="{30158A0F-E5E4-48A0-9B8C-691761E6EF3E}"/>
                </a:ext>
              </a:extLst>
            </p:cNvPr>
            <p:cNvSpPr>
              <a:spLocks noChangeShapeType="1"/>
            </p:cNvSpPr>
            <p:nvPr/>
          </p:nvSpPr>
          <p:spPr bwMode="auto">
            <a:xfrm>
              <a:off x="9839326" y="2049463"/>
              <a:ext cx="36513" cy="0"/>
            </a:xfrm>
            <a:prstGeom prst="line">
              <a:avLst/>
            </a:prstGeom>
            <a:noFill/>
            <a:ln w="28575"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5" name="Line 14">
              <a:extLst>
                <a:ext uri="{FF2B5EF4-FFF2-40B4-BE49-F238E27FC236}">
                  <a16:creationId xmlns:a16="http://schemas.microsoft.com/office/drawing/2014/main" id="{69724FC9-0282-42A3-83F2-BE88CF21D358}"/>
                </a:ext>
              </a:extLst>
            </p:cNvPr>
            <p:cNvSpPr>
              <a:spLocks noChangeShapeType="1"/>
            </p:cNvSpPr>
            <p:nvPr/>
          </p:nvSpPr>
          <p:spPr bwMode="auto">
            <a:xfrm>
              <a:off x="9813926" y="2457450"/>
              <a:ext cx="496888" cy="0"/>
            </a:xfrm>
            <a:prstGeom prst="line">
              <a:avLst/>
            </a:prstGeom>
            <a:noFill/>
            <a:ln w="28575"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6" name="Line 15">
              <a:extLst>
                <a:ext uri="{FF2B5EF4-FFF2-40B4-BE49-F238E27FC236}">
                  <a16:creationId xmlns:a16="http://schemas.microsoft.com/office/drawing/2014/main" id="{575961D3-AA00-4BA3-AA66-17ECCC46820C}"/>
                </a:ext>
              </a:extLst>
            </p:cNvPr>
            <p:cNvSpPr>
              <a:spLocks noChangeShapeType="1"/>
            </p:cNvSpPr>
            <p:nvPr/>
          </p:nvSpPr>
          <p:spPr bwMode="auto">
            <a:xfrm>
              <a:off x="9813926" y="2549525"/>
              <a:ext cx="496888" cy="0"/>
            </a:xfrm>
            <a:prstGeom prst="line">
              <a:avLst/>
            </a:prstGeom>
            <a:noFill/>
            <a:ln w="28575" cap="rnd">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sp>
        <p:nvSpPr>
          <p:cNvPr id="61" name="Rectangle 60">
            <a:extLst>
              <a:ext uri="{FF2B5EF4-FFF2-40B4-BE49-F238E27FC236}">
                <a16:creationId xmlns:a16="http://schemas.microsoft.com/office/drawing/2014/main" id="{7CD05F30-39E1-4810-A2C0-FACC64E64E12}"/>
              </a:ext>
            </a:extLst>
          </p:cNvPr>
          <p:cNvSpPr/>
          <p:nvPr/>
        </p:nvSpPr>
        <p:spPr bwMode="gray">
          <a:xfrm>
            <a:off x="955624" y="5544444"/>
            <a:ext cx="10658006" cy="510279"/>
          </a:xfrm>
          <a:prstGeom prst="rect">
            <a:avLst/>
          </a:prstGeom>
          <a:noFill/>
          <a:ln w="28575" cap="rnd">
            <a:noFill/>
            <a:roun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GB" b="1" dirty="0">
                <a:solidFill>
                  <a:schemeClr val="tx2"/>
                </a:solidFill>
              </a:rPr>
              <a:t>Continued engagement with all stakeholders, insight gathering and communications</a:t>
            </a:r>
          </a:p>
        </p:txBody>
      </p:sp>
      <p:grpSp>
        <p:nvGrpSpPr>
          <p:cNvPr id="29" name="Group 28">
            <a:extLst>
              <a:ext uri="{FF2B5EF4-FFF2-40B4-BE49-F238E27FC236}">
                <a16:creationId xmlns:a16="http://schemas.microsoft.com/office/drawing/2014/main" id="{F2707F87-BB41-454F-87EE-40A5BEB8C83E}"/>
              </a:ext>
            </a:extLst>
          </p:cNvPr>
          <p:cNvGrpSpPr/>
          <p:nvPr/>
        </p:nvGrpSpPr>
        <p:grpSpPr>
          <a:xfrm>
            <a:off x="4702173" y="1578963"/>
            <a:ext cx="2665415" cy="3953475"/>
            <a:chOff x="4702173" y="1578963"/>
            <a:chExt cx="2665415" cy="3953475"/>
          </a:xfrm>
        </p:grpSpPr>
        <p:sp>
          <p:nvSpPr>
            <p:cNvPr id="62" name="Arc 61">
              <a:extLst>
                <a:ext uri="{FF2B5EF4-FFF2-40B4-BE49-F238E27FC236}">
                  <a16:creationId xmlns:a16="http://schemas.microsoft.com/office/drawing/2014/main" id="{80AE7088-191D-4868-9B93-D0001050C994}"/>
                </a:ext>
              </a:extLst>
            </p:cNvPr>
            <p:cNvSpPr/>
            <p:nvPr/>
          </p:nvSpPr>
          <p:spPr bwMode="gray">
            <a:xfrm>
              <a:off x="5222238" y="1578963"/>
              <a:ext cx="1554844" cy="1554844"/>
            </a:xfrm>
            <a:prstGeom prst="arc">
              <a:avLst>
                <a:gd name="adj1" fmla="val 20250287"/>
                <a:gd name="adj2" fmla="val 5807092"/>
              </a:avLst>
            </a:prstGeom>
            <a:ln w="28575" cap="rnd">
              <a:solidFill>
                <a:schemeClr val="accent4"/>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63" name="Straight Connector 62">
              <a:extLst>
                <a:ext uri="{FF2B5EF4-FFF2-40B4-BE49-F238E27FC236}">
                  <a16:creationId xmlns:a16="http://schemas.microsoft.com/office/drawing/2014/main" id="{EF50DE6D-BF1C-4ADA-A0C6-C5E81E18D069}"/>
                </a:ext>
              </a:extLst>
            </p:cNvPr>
            <p:cNvCxnSpPr>
              <a:cxnSpLocks/>
              <a:endCxn id="64" idx="0"/>
            </p:cNvCxnSpPr>
            <p:nvPr/>
          </p:nvCxnSpPr>
          <p:spPr>
            <a:xfrm>
              <a:off x="5894341" y="3132715"/>
              <a:ext cx="0" cy="460323"/>
            </a:xfrm>
            <a:prstGeom prst="line">
              <a:avLst/>
            </a:prstGeom>
            <a:ln w="28575" cap="rnd">
              <a:solidFill>
                <a:schemeClr val="accent4"/>
              </a:solidFill>
              <a:round/>
            </a:ln>
          </p:spPr>
          <p:style>
            <a:lnRef idx="1">
              <a:schemeClr val="accent1"/>
            </a:lnRef>
            <a:fillRef idx="0">
              <a:schemeClr val="accent1"/>
            </a:fillRef>
            <a:effectRef idx="0">
              <a:schemeClr val="accent1"/>
            </a:effectRef>
            <a:fontRef idx="minor">
              <a:schemeClr val="tx1"/>
            </a:fontRef>
          </p:style>
        </p:cxnSp>
        <p:sp>
          <p:nvSpPr>
            <p:cNvPr id="64" name="Rectangle: Rounded Corners 63">
              <a:extLst>
                <a:ext uri="{FF2B5EF4-FFF2-40B4-BE49-F238E27FC236}">
                  <a16:creationId xmlns:a16="http://schemas.microsoft.com/office/drawing/2014/main" id="{F24AD563-DDA4-4737-895A-6E178D489E5A}"/>
                </a:ext>
              </a:extLst>
            </p:cNvPr>
            <p:cNvSpPr/>
            <p:nvPr/>
          </p:nvSpPr>
          <p:spPr bwMode="gray">
            <a:xfrm>
              <a:off x="4702173" y="3593038"/>
              <a:ext cx="2384336" cy="1684828"/>
            </a:xfrm>
            <a:prstGeom prst="roundRect">
              <a:avLst>
                <a:gd name="adj" fmla="val 2455"/>
              </a:avLst>
            </a:prstGeom>
            <a:solidFill>
              <a:schemeClr val="bg1">
                <a:alpha val="74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p>
              <a:r>
                <a:rPr lang="en-GB" sz="2800" b="1" dirty="0">
                  <a:solidFill>
                    <a:schemeClr val="accent4"/>
                  </a:solidFill>
                </a:rPr>
                <a:t>2018 </a:t>
              </a:r>
            </a:p>
            <a:p>
              <a:r>
                <a:rPr lang="en-GB" sz="2400" b="1" dirty="0">
                  <a:solidFill>
                    <a:schemeClr val="tx1"/>
                  </a:solidFill>
                </a:rPr>
                <a:t>generating data </a:t>
              </a:r>
              <a:br>
                <a:rPr lang="en-GB" sz="2400" b="1" dirty="0">
                  <a:solidFill>
                    <a:schemeClr val="tx1"/>
                  </a:solidFill>
                </a:rPr>
              </a:br>
              <a:r>
                <a:rPr lang="en-GB" sz="2400" b="1" dirty="0">
                  <a:solidFill>
                    <a:schemeClr val="tx1"/>
                  </a:solidFill>
                </a:rPr>
                <a:t>and evidence</a:t>
              </a:r>
            </a:p>
          </p:txBody>
        </p:sp>
        <p:sp>
          <p:nvSpPr>
            <p:cNvPr id="65" name="Oval 64">
              <a:extLst>
                <a:ext uri="{FF2B5EF4-FFF2-40B4-BE49-F238E27FC236}">
                  <a16:creationId xmlns:a16="http://schemas.microsoft.com/office/drawing/2014/main" id="{65F860DA-9CF0-4A95-B0FF-2B7A2780CB95}"/>
                </a:ext>
              </a:extLst>
            </p:cNvPr>
            <p:cNvSpPr/>
            <p:nvPr/>
          </p:nvSpPr>
          <p:spPr>
            <a:xfrm>
              <a:off x="5810022" y="3263299"/>
              <a:ext cx="168638" cy="168638"/>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Group 4">
              <a:extLst>
                <a:ext uri="{FF2B5EF4-FFF2-40B4-BE49-F238E27FC236}">
                  <a16:creationId xmlns:a16="http://schemas.microsoft.com/office/drawing/2014/main" id="{BCB310B4-9F5B-4A48-807C-E25C180835A9}"/>
                </a:ext>
              </a:extLst>
            </p:cNvPr>
            <p:cNvGrpSpPr/>
            <p:nvPr/>
          </p:nvGrpSpPr>
          <p:grpSpPr>
            <a:xfrm>
              <a:off x="5316917" y="1673642"/>
              <a:ext cx="1365486" cy="1365486"/>
              <a:chOff x="5305706" y="1564787"/>
              <a:chExt cx="1365486" cy="1365486"/>
            </a:xfrm>
          </p:grpSpPr>
          <p:sp>
            <p:nvSpPr>
              <p:cNvPr id="66" name="Arc 65">
                <a:extLst>
                  <a:ext uri="{FF2B5EF4-FFF2-40B4-BE49-F238E27FC236}">
                    <a16:creationId xmlns:a16="http://schemas.microsoft.com/office/drawing/2014/main" id="{89B16BFB-8AF3-4642-80D0-FCCF3D25CCCF}"/>
                  </a:ext>
                </a:extLst>
              </p:cNvPr>
              <p:cNvSpPr/>
              <p:nvPr/>
            </p:nvSpPr>
            <p:spPr bwMode="gray">
              <a:xfrm>
                <a:off x="5305706" y="1564787"/>
                <a:ext cx="1365486" cy="1365486"/>
              </a:xfrm>
              <a:prstGeom prst="arc">
                <a:avLst>
                  <a:gd name="adj1" fmla="val 17411517"/>
                  <a:gd name="adj2" fmla="val 12169790"/>
                </a:avLst>
              </a:prstGeom>
              <a:ln w="28575" cap="rnd">
                <a:solidFill>
                  <a:schemeClr val="tx2"/>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67" name="Arc 66">
                <a:extLst>
                  <a:ext uri="{FF2B5EF4-FFF2-40B4-BE49-F238E27FC236}">
                    <a16:creationId xmlns:a16="http://schemas.microsoft.com/office/drawing/2014/main" id="{B264C820-0337-4E7D-9E27-D2A6002F54A0}"/>
                  </a:ext>
                </a:extLst>
              </p:cNvPr>
              <p:cNvSpPr/>
              <p:nvPr/>
            </p:nvSpPr>
            <p:spPr bwMode="gray">
              <a:xfrm>
                <a:off x="5305706" y="1564787"/>
                <a:ext cx="1365486" cy="1365486"/>
              </a:xfrm>
              <a:prstGeom prst="arc">
                <a:avLst>
                  <a:gd name="adj1" fmla="val 12999581"/>
                  <a:gd name="adj2" fmla="val 16615108"/>
                </a:avLst>
              </a:prstGeom>
              <a:ln w="28575" cap="rnd">
                <a:solidFill>
                  <a:schemeClr val="accent4"/>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chemeClr val="accent4"/>
                  </a:solidFill>
                </a:endParaRPr>
              </a:p>
            </p:txBody>
          </p:sp>
          <p:sp>
            <p:nvSpPr>
              <p:cNvPr id="103" name="Line 14">
                <a:extLst>
                  <a:ext uri="{FF2B5EF4-FFF2-40B4-BE49-F238E27FC236}">
                    <a16:creationId xmlns:a16="http://schemas.microsoft.com/office/drawing/2014/main" id="{D22BA1E1-787A-4870-A683-848AEDD0F02E}"/>
                  </a:ext>
                </a:extLst>
              </p:cNvPr>
              <p:cNvSpPr>
                <a:spLocks noChangeShapeType="1"/>
              </p:cNvSpPr>
              <p:nvPr/>
            </p:nvSpPr>
            <p:spPr bwMode="auto">
              <a:xfrm flipV="1">
                <a:off x="5572790" y="1952082"/>
                <a:ext cx="0" cy="579051"/>
              </a:xfrm>
              <a:prstGeom prst="line">
                <a:avLst/>
              </a:prstGeom>
              <a:noFill/>
              <a:ln w="28575"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4" name="Freeform 15">
                <a:extLst>
                  <a:ext uri="{FF2B5EF4-FFF2-40B4-BE49-F238E27FC236}">
                    <a16:creationId xmlns:a16="http://schemas.microsoft.com/office/drawing/2014/main" id="{854E3BA8-6790-4965-B9CD-7572BAD53590}"/>
                  </a:ext>
                </a:extLst>
              </p:cNvPr>
              <p:cNvSpPr>
                <a:spLocks/>
              </p:cNvSpPr>
              <p:nvPr/>
            </p:nvSpPr>
            <p:spPr bwMode="auto">
              <a:xfrm>
                <a:off x="5640914" y="1897286"/>
                <a:ext cx="776017" cy="699007"/>
              </a:xfrm>
              <a:custGeom>
                <a:avLst/>
                <a:gdLst>
                  <a:gd name="T0" fmla="*/ 524 w 524"/>
                  <a:gd name="T1" fmla="*/ 472 h 472"/>
                  <a:gd name="T2" fmla="*/ 0 w 524"/>
                  <a:gd name="T3" fmla="*/ 472 h 472"/>
                  <a:gd name="T4" fmla="*/ 0 w 524"/>
                  <a:gd name="T5" fmla="*/ 0 h 472"/>
                </a:gdLst>
                <a:ahLst/>
                <a:cxnLst>
                  <a:cxn ang="0">
                    <a:pos x="T0" y="T1"/>
                  </a:cxn>
                  <a:cxn ang="0">
                    <a:pos x="T2" y="T3"/>
                  </a:cxn>
                  <a:cxn ang="0">
                    <a:pos x="T4" y="T5"/>
                  </a:cxn>
                </a:cxnLst>
                <a:rect l="0" t="0" r="r" b="b"/>
                <a:pathLst>
                  <a:path w="524" h="472">
                    <a:moveTo>
                      <a:pt x="524" y="472"/>
                    </a:moveTo>
                    <a:lnTo>
                      <a:pt x="0" y="472"/>
                    </a:lnTo>
                    <a:lnTo>
                      <a:pt x="0" y="0"/>
                    </a:lnTo>
                  </a:path>
                </a:pathLst>
              </a:custGeom>
              <a:noFill/>
              <a:ln w="28575"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5" name="Line 16">
                <a:extLst>
                  <a:ext uri="{FF2B5EF4-FFF2-40B4-BE49-F238E27FC236}">
                    <a16:creationId xmlns:a16="http://schemas.microsoft.com/office/drawing/2014/main" id="{00C784E0-D9FB-49D2-B20C-2D6953F6D0C0}"/>
                  </a:ext>
                </a:extLst>
              </p:cNvPr>
              <p:cNvSpPr>
                <a:spLocks noChangeShapeType="1"/>
              </p:cNvSpPr>
              <p:nvPr/>
            </p:nvSpPr>
            <p:spPr bwMode="auto">
              <a:xfrm flipH="1" flipV="1">
                <a:off x="5775681" y="2337128"/>
                <a:ext cx="56276" cy="56276"/>
              </a:xfrm>
              <a:prstGeom prst="line">
                <a:avLst/>
              </a:prstGeom>
              <a:noFill/>
              <a:ln w="28575"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6" name="Line 17">
                <a:extLst>
                  <a:ext uri="{FF2B5EF4-FFF2-40B4-BE49-F238E27FC236}">
                    <a16:creationId xmlns:a16="http://schemas.microsoft.com/office/drawing/2014/main" id="{2FF319DA-3D06-45ED-9664-932446859275}"/>
                  </a:ext>
                </a:extLst>
              </p:cNvPr>
              <p:cNvSpPr>
                <a:spLocks noChangeShapeType="1"/>
              </p:cNvSpPr>
              <p:nvPr/>
            </p:nvSpPr>
            <p:spPr bwMode="auto">
              <a:xfrm flipV="1">
                <a:off x="5775681" y="2337128"/>
                <a:ext cx="56276" cy="56276"/>
              </a:xfrm>
              <a:prstGeom prst="line">
                <a:avLst/>
              </a:prstGeom>
              <a:noFill/>
              <a:ln w="28575"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7" name="Line 18">
                <a:extLst>
                  <a:ext uri="{FF2B5EF4-FFF2-40B4-BE49-F238E27FC236}">
                    <a16:creationId xmlns:a16="http://schemas.microsoft.com/office/drawing/2014/main" id="{FBF5AE20-6A7D-41DD-93E7-DD0E042ECE63}"/>
                  </a:ext>
                </a:extLst>
              </p:cNvPr>
              <p:cNvSpPr>
                <a:spLocks noChangeShapeType="1"/>
              </p:cNvSpPr>
              <p:nvPr/>
            </p:nvSpPr>
            <p:spPr bwMode="auto">
              <a:xfrm flipH="1" flipV="1">
                <a:off x="6018557" y="2337128"/>
                <a:ext cx="56276" cy="56276"/>
              </a:xfrm>
              <a:prstGeom prst="line">
                <a:avLst/>
              </a:prstGeom>
              <a:noFill/>
              <a:ln w="28575"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8" name="Line 19">
                <a:extLst>
                  <a:ext uri="{FF2B5EF4-FFF2-40B4-BE49-F238E27FC236}">
                    <a16:creationId xmlns:a16="http://schemas.microsoft.com/office/drawing/2014/main" id="{C0EC802F-D84A-4CF6-BBD0-9777B2C7F317}"/>
                  </a:ext>
                </a:extLst>
              </p:cNvPr>
              <p:cNvSpPr>
                <a:spLocks noChangeShapeType="1"/>
              </p:cNvSpPr>
              <p:nvPr/>
            </p:nvSpPr>
            <p:spPr bwMode="auto">
              <a:xfrm flipV="1">
                <a:off x="6018557" y="2337128"/>
                <a:ext cx="56276" cy="56276"/>
              </a:xfrm>
              <a:prstGeom prst="line">
                <a:avLst/>
              </a:prstGeom>
              <a:noFill/>
              <a:ln w="28575"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9" name="Line 20">
                <a:extLst>
                  <a:ext uri="{FF2B5EF4-FFF2-40B4-BE49-F238E27FC236}">
                    <a16:creationId xmlns:a16="http://schemas.microsoft.com/office/drawing/2014/main" id="{7E757A72-E333-475F-8ED5-946624BE2718}"/>
                  </a:ext>
                </a:extLst>
              </p:cNvPr>
              <p:cNvSpPr>
                <a:spLocks noChangeShapeType="1"/>
              </p:cNvSpPr>
              <p:nvPr/>
            </p:nvSpPr>
            <p:spPr bwMode="auto">
              <a:xfrm flipH="1" flipV="1">
                <a:off x="6249585" y="1978739"/>
                <a:ext cx="54796" cy="56276"/>
              </a:xfrm>
              <a:prstGeom prst="line">
                <a:avLst/>
              </a:prstGeom>
              <a:noFill/>
              <a:ln w="28575"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0" name="Line 21">
                <a:extLst>
                  <a:ext uri="{FF2B5EF4-FFF2-40B4-BE49-F238E27FC236}">
                    <a16:creationId xmlns:a16="http://schemas.microsoft.com/office/drawing/2014/main" id="{4B4F5DEF-B152-44DC-9628-91B67A95C7E2}"/>
                  </a:ext>
                </a:extLst>
              </p:cNvPr>
              <p:cNvSpPr>
                <a:spLocks noChangeShapeType="1"/>
              </p:cNvSpPr>
              <p:nvPr/>
            </p:nvSpPr>
            <p:spPr bwMode="auto">
              <a:xfrm flipV="1">
                <a:off x="6249585" y="1978739"/>
                <a:ext cx="54796" cy="56276"/>
              </a:xfrm>
              <a:prstGeom prst="line">
                <a:avLst/>
              </a:prstGeom>
              <a:noFill/>
              <a:ln w="28575"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1" name="Line 22">
                <a:extLst>
                  <a:ext uri="{FF2B5EF4-FFF2-40B4-BE49-F238E27FC236}">
                    <a16:creationId xmlns:a16="http://schemas.microsoft.com/office/drawing/2014/main" id="{37F10C00-1381-4204-8FB1-DEFDCF7DC833}"/>
                  </a:ext>
                </a:extLst>
              </p:cNvPr>
              <p:cNvSpPr>
                <a:spLocks noChangeShapeType="1"/>
              </p:cNvSpPr>
              <p:nvPr/>
            </p:nvSpPr>
            <p:spPr bwMode="auto">
              <a:xfrm flipV="1">
                <a:off x="5704595" y="2448199"/>
                <a:ext cx="47390" cy="81453"/>
              </a:xfrm>
              <a:prstGeom prst="line">
                <a:avLst/>
              </a:prstGeom>
              <a:noFill/>
              <a:ln w="28575" cap="rnd">
                <a:solidFill>
                  <a:srgbClr val="1710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2" name="Line 23">
                <a:extLst>
                  <a:ext uri="{FF2B5EF4-FFF2-40B4-BE49-F238E27FC236}">
                    <a16:creationId xmlns:a16="http://schemas.microsoft.com/office/drawing/2014/main" id="{B761361E-8870-4784-859E-8D9C162CDE65}"/>
                  </a:ext>
                </a:extLst>
              </p:cNvPr>
              <p:cNvSpPr>
                <a:spLocks noChangeShapeType="1"/>
              </p:cNvSpPr>
              <p:nvPr/>
            </p:nvSpPr>
            <p:spPr bwMode="auto">
              <a:xfrm>
                <a:off x="5883790" y="2365266"/>
                <a:ext cx="82933" cy="0"/>
              </a:xfrm>
              <a:prstGeom prst="line">
                <a:avLst/>
              </a:prstGeom>
              <a:noFill/>
              <a:ln w="28575" cap="rnd">
                <a:solidFill>
                  <a:srgbClr val="1710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3" name="Line 24">
                <a:extLst>
                  <a:ext uri="{FF2B5EF4-FFF2-40B4-BE49-F238E27FC236}">
                    <a16:creationId xmlns:a16="http://schemas.microsoft.com/office/drawing/2014/main" id="{39F9AED3-64D0-4E5C-930E-499401D85955}"/>
                  </a:ext>
                </a:extLst>
              </p:cNvPr>
              <p:cNvSpPr>
                <a:spLocks noChangeShapeType="1"/>
              </p:cNvSpPr>
              <p:nvPr/>
            </p:nvSpPr>
            <p:spPr bwMode="auto">
              <a:xfrm flipV="1">
                <a:off x="6105932" y="2089810"/>
                <a:ext cx="122919" cy="185119"/>
              </a:xfrm>
              <a:prstGeom prst="line">
                <a:avLst/>
              </a:prstGeom>
              <a:noFill/>
              <a:ln w="28575" cap="rnd">
                <a:solidFill>
                  <a:srgbClr val="1710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sp>
          <p:nvSpPr>
            <p:cNvPr id="40" name="Line 12">
              <a:extLst>
                <a:ext uri="{FF2B5EF4-FFF2-40B4-BE49-F238E27FC236}">
                  <a16:creationId xmlns:a16="http://schemas.microsoft.com/office/drawing/2014/main" id="{3A8C140F-2EB0-4D70-A2BD-16CB36956940}"/>
                </a:ext>
              </a:extLst>
            </p:cNvPr>
            <p:cNvSpPr>
              <a:spLocks noChangeShapeType="1"/>
            </p:cNvSpPr>
            <p:nvPr/>
          </p:nvSpPr>
          <p:spPr bwMode="auto">
            <a:xfrm flipH="1">
              <a:off x="5862638" y="5532438"/>
              <a:ext cx="1504950" cy="0"/>
            </a:xfrm>
            <a:prstGeom prst="line">
              <a:avLst/>
            </a:prstGeom>
            <a:noFill/>
            <a:ln w="28575"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sp>
        <p:nvSpPr>
          <p:cNvPr id="42" name="Line 14">
            <a:extLst>
              <a:ext uri="{FF2B5EF4-FFF2-40B4-BE49-F238E27FC236}">
                <a16:creationId xmlns:a16="http://schemas.microsoft.com/office/drawing/2014/main" id="{8B21FD25-CB15-4240-A24C-082B2B9A2155}"/>
              </a:ext>
            </a:extLst>
          </p:cNvPr>
          <p:cNvSpPr>
            <a:spLocks noChangeShapeType="1"/>
          </p:cNvSpPr>
          <p:nvPr/>
        </p:nvSpPr>
        <p:spPr bwMode="auto">
          <a:xfrm flipH="1">
            <a:off x="7543801" y="5532438"/>
            <a:ext cx="777874" cy="0"/>
          </a:xfrm>
          <a:prstGeom prst="line">
            <a:avLst/>
          </a:prstGeom>
          <a:noFill/>
          <a:ln w="28575"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3" name="Freeform 15">
            <a:extLst>
              <a:ext uri="{FF2B5EF4-FFF2-40B4-BE49-F238E27FC236}">
                <a16:creationId xmlns:a16="http://schemas.microsoft.com/office/drawing/2014/main" id="{48E32AD5-1C87-4136-8ABB-59561E79BF10}"/>
              </a:ext>
            </a:extLst>
          </p:cNvPr>
          <p:cNvSpPr>
            <a:spLocks/>
          </p:cNvSpPr>
          <p:nvPr/>
        </p:nvSpPr>
        <p:spPr bwMode="auto">
          <a:xfrm>
            <a:off x="6972301" y="5407025"/>
            <a:ext cx="4818063" cy="773113"/>
          </a:xfrm>
          <a:custGeom>
            <a:avLst/>
            <a:gdLst>
              <a:gd name="T0" fmla="*/ 0 w 1562"/>
              <a:gd name="T1" fmla="*/ 208 h 248"/>
              <a:gd name="T2" fmla="*/ 1324 w 1562"/>
              <a:gd name="T3" fmla="*/ 208 h 248"/>
              <a:gd name="T4" fmla="*/ 1324 w 1562"/>
              <a:gd name="T5" fmla="*/ 231 h 248"/>
              <a:gd name="T6" fmla="*/ 1343 w 1562"/>
              <a:gd name="T7" fmla="*/ 243 h 248"/>
              <a:gd name="T8" fmla="*/ 1553 w 1562"/>
              <a:gd name="T9" fmla="*/ 136 h 248"/>
              <a:gd name="T10" fmla="*/ 1553 w 1562"/>
              <a:gd name="T11" fmla="*/ 112 h 248"/>
              <a:gd name="T12" fmla="*/ 1343 w 1562"/>
              <a:gd name="T13" fmla="*/ 5 h 248"/>
              <a:gd name="T14" fmla="*/ 1324 w 1562"/>
              <a:gd name="T15" fmla="*/ 17 h 248"/>
              <a:gd name="T16" fmla="*/ 1324 w 1562"/>
              <a:gd name="T17" fmla="*/ 40 h 248"/>
              <a:gd name="T18" fmla="*/ 748 w 1562"/>
              <a:gd name="T19" fmla="*/ 4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2" h="248">
                <a:moveTo>
                  <a:pt x="0" y="208"/>
                </a:moveTo>
                <a:cubicBezTo>
                  <a:pt x="1324" y="208"/>
                  <a:pt x="1324" y="208"/>
                  <a:pt x="1324" y="208"/>
                </a:cubicBezTo>
                <a:cubicBezTo>
                  <a:pt x="1324" y="231"/>
                  <a:pt x="1324" y="231"/>
                  <a:pt x="1324" y="231"/>
                </a:cubicBezTo>
                <a:cubicBezTo>
                  <a:pt x="1324" y="241"/>
                  <a:pt x="1335" y="248"/>
                  <a:pt x="1343" y="243"/>
                </a:cubicBezTo>
                <a:cubicBezTo>
                  <a:pt x="1553" y="136"/>
                  <a:pt x="1553" y="136"/>
                  <a:pt x="1553" y="136"/>
                </a:cubicBezTo>
                <a:cubicBezTo>
                  <a:pt x="1562" y="131"/>
                  <a:pt x="1562" y="117"/>
                  <a:pt x="1553" y="112"/>
                </a:cubicBezTo>
                <a:cubicBezTo>
                  <a:pt x="1343" y="5"/>
                  <a:pt x="1343" y="5"/>
                  <a:pt x="1343" y="5"/>
                </a:cubicBezTo>
                <a:cubicBezTo>
                  <a:pt x="1335" y="0"/>
                  <a:pt x="1324" y="7"/>
                  <a:pt x="1324" y="17"/>
                </a:cubicBezTo>
                <a:cubicBezTo>
                  <a:pt x="1324" y="40"/>
                  <a:pt x="1324" y="40"/>
                  <a:pt x="1324" y="40"/>
                </a:cubicBezTo>
                <a:cubicBezTo>
                  <a:pt x="748" y="40"/>
                  <a:pt x="748" y="40"/>
                  <a:pt x="748" y="40"/>
                </a:cubicBezTo>
              </a:path>
            </a:pathLst>
          </a:custGeom>
          <a:noFill/>
          <a:ln w="28575" cap="rnd">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4" name="Line 16">
            <a:extLst>
              <a:ext uri="{FF2B5EF4-FFF2-40B4-BE49-F238E27FC236}">
                <a16:creationId xmlns:a16="http://schemas.microsoft.com/office/drawing/2014/main" id="{2D6BE377-AA81-460A-9E02-7BAA3003573B}"/>
              </a:ext>
            </a:extLst>
          </p:cNvPr>
          <p:cNvSpPr>
            <a:spLocks noChangeShapeType="1"/>
          </p:cNvSpPr>
          <p:nvPr/>
        </p:nvSpPr>
        <p:spPr bwMode="auto">
          <a:xfrm>
            <a:off x="6615113" y="6054725"/>
            <a:ext cx="0" cy="0"/>
          </a:xfrm>
          <a:prstGeom prst="line">
            <a:avLst/>
          </a:prstGeom>
          <a:noFill/>
          <a:ln w="7938"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5" name="Line 17">
            <a:extLst>
              <a:ext uri="{FF2B5EF4-FFF2-40B4-BE49-F238E27FC236}">
                <a16:creationId xmlns:a16="http://schemas.microsoft.com/office/drawing/2014/main" id="{13C5A234-9AFD-4BD2-B6CD-E1387A6DAF0D}"/>
              </a:ext>
            </a:extLst>
          </p:cNvPr>
          <p:cNvSpPr>
            <a:spLocks noChangeShapeType="1"/>
          </p:cNvSpPr>
          <p:nvPr/>
        </p:nvSpPr>
        <p:spPr bwMode="auto">
          <a:xfrm>
            <a:off x="4727576" y="6054725"/>
            <a:ext cx="1522009" cy="0"/>
          </a:xfrm>
          <a:prstGeom prst="line">
            <a:avLst/>
          </a:prstGeom>
          <a:noFill/>
          <a:ln w="28575" cap="rnd">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6" name="Line 18">
            <a:extLst>
              <a:ext uri="{FF2B5EF4-FFF2-40B4-BE49-F238E27FC236}">
                <a16:creationId xmlns:a16="http://schemas.microsoft.com/office/drawing/2014/main" id="{34FD5904-4B95-44FB-81E8-87008BC682CE}"/>
              </a:ext>
            </a:extLst>
          </p:cNvPr>
          <p:cNvSpPr>
            <a:spLocks noChangeShapeType="1"/>
          </p:cNvSpPr>
          <p:nvPr/>
        </p:nvSpPr>
        <p:spPr bwMode="auto">
          <a:xfrm>
            <a:off x="4727576" y="6054725"/>
            <a:ext cx="0" cy="0"/>
          </a:xfrm>
          <a:prstGeom prst="line">
            <a:avLst/>
          </a:prstGeom>
          <a:noFill/>
          <a:ln w="7938"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7" name="Line 19">
            <a:extLst>
              <a:ext uri="{FF2B5EF4-FFF2-40B4-BE49-F238E27FC236}">
                <a16:creationId xmlns:a16="http://schemas.microsoft.com/office/drawing/2014/main" id="{466AF9FC-3909-492C-83A7-2DC1648FFCCD}"/>
              </a:ext>
            </a:extLst>
          </p:cNvPr>
          <p:cNvSpPr>
            <a:spLocks noChangeShapeType="1"/>
          </p:cNvSpPr>
          <p:nvPr/>
        </p:nvSpPr>
        <p:spPr bwMode="auto">
          <a:xfrm>
            <a:off x="4418013" y="6054725"/>
            <a:ext cx="0" cy="0"/>
          </a:xfrm>
          <a:prstGeom prst="line">
            <a:avLst/>
          </a:prstGeom>
          <a:noFill/>
          <a:ln w="7938"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8" name="Line 20">
            <a:extLst>
              <a:ext uri="{FF2B5EF4-FFF2-40B4-BE49-F238E27FC236}">
                <a16:creationId xmlns:a16="http://schemas.microsoft.com/office/drawing/2014/main" id="{AE650EB0-FC8B-462E-B82C-E35D19CBD635}"/>
              </a:ext>
            </a:extLst>
          </p:cNvPr>
          <p:cNvSpPr>
            <a:spLocks noChangeShapeType="1"/>
          </p:cNvSpPr>
          <p:nvPr/>
        </p:nvSpPr>
        <p:spPr bwMode="auto">
          <a:xfrm>
            <a:off x="3002280" y="6054725"/>
            <a:ext cx="1577340" cy="0"/>
          </a:xfrm>
          <a:prstGeom prst="line">
            <a:avLst/>
          </a:prstGeom>
          <a:noFill/>
          <a:ln w="28575" cap="rnd">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0" name="Freeform 22">
            <a:extLst>
              <a:ext uri="{FF2B5EF4-FFF2-40B4-BE49-F238E27FC236}">
                <a16:creationId xmlns:a16="http://schemas.microsoft.com/office/drawing/2014/main" id="{2CBD719E-3178-4BB9-A1D6-7B4CCFD1E9C9}"/>
              </a:ext>
            </a:extLst>
          </p:cNvPr>
          <p:cNvSpPr>
            <a:spLocks/>
          </p:cNvSpPr>
          <p:nvPr/>
        </p:nvSpPr>
        <p:spPr bwMode="auto">
          <a:xfrm>
            <a:off x="446088" y="5532438"/>
            <a:ext cx="5256213" cy="522288"/>
          </a:xfrm>
          <a:custGeom>
            <a:avLst/>
            <a:gdLst>
              <a:gd name="T0" fmla="*/ 1704 w 1704"/>
              <a:gd name="T1" fmla="*/ 0 h 168"/>
              <a:gd name="T2" fmla="*/ 47 w 1704"/>
              <a:gd name="T3" fmla="*/ 0 h 168"/>
              <a:gd name="T4" fmla="*/ 0 w 1704"/>
              <a:gd name="T5" fmla="*/ 47 h 168"/>
              <a:gd name="T6" fmla="*/ 0 w 1704"/>
              <a:gd name="T7" fmla="*/ 121 h 168"/>
              <a:gd name="T8" fmla="*/ 47 w 1704"/>
              <a:gd name="T9" fmla="*/ 168 h 168"/>
              <a:gd name="T10" fmla="*/ 776 w 1704"/>
              <a:gd name="T11" fmla="*/ 168 h 168"/>
            </a:gdLst>
            <a:ahLst/>
            <a:cxnLst>
              <a:cxn ang="0">
                <a:pos x="T0" y="T1"/>
              </a:cxn>
              <a:cxn ang="0">
                <a:pos x="T2" y="T3"/>
              </a:cxn>
              <a:cxn ang="0">
                <a:pos x="T4" y="T5"/>
              </a:cxn>
              <a:cxn ang="0">
                <a:pos x="T6" y="T7"/>
              </a:cxn>
              <a:cxn ang="0">
                <a:pos x="T8" y="T9"/>
              </a:cxn>
              <a:cxn ang="0">
                <a:pos x="T10" y="T11"/>
              </a:cxn>
            </a:cxnLst>
            <a:rect l="0" t="0" r="r" b="b"/>
            <a:pathLst>
              <a:path w="1704" h="168">
                <a:moveTo>
                  <a:pt x="1704" y="0"/>
                </a:moveTo>
                <a:cubicBezTo>
                  <a:pt x="47" y="0"/>
                  <a:pt x="47" y="0"/>
                  <a:pt x="47" y="0"/>
                </a:cubicBezTo>
                <a:cubicBezTo>
                  <a:pt x="21" y="0"/>
                  <a:pt x="0" y="21"/>
                  <a:pt x="0" y="47"/>
                </a:cubicBezTo>
                <a:cubicBezTo>
                  <a:pt x="0" y="121"/>
                  <a:pt x="0" y="121"/>
                  <a:pt x="0" y="121"/>
                </a:cubicBezTo>
                <a:cubicBezTo>
                  <a:pt x="0" y="147"/>
                  <a:pt x="21" y="168"/>
                  <a:pt x="47" y="168"/>
                </a:cubicBezTo>
                <a:cubicBezTo>
                  <a:pt x="776" y="168"/>
                  <a:pt x="776" y="168"/>
                  <a:pt x="776" y="168"/>
                </a:cubicBezTo>
              </a:path>
            </a:pathLst>
          </a:custGeom>
          <a:noFill/>
          <a:ln w="28575" cap="rnd">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8" name="Line 17">
            <a:extLst>
              <a:ext uri="{FF2B5EF4-FFF2-40B4-BE49-F238E27FC236}">
                <a16:creationId xmlns:a16="http://schemas.microsoft.com/office/drawing/2014/main" id="{106E8D8B-1FC4-4537-B650-E224C0AF814B}"/>
              </a:ext>
            </a:extLst>
          </p:cNvPr>
          <p:cNvSpPr>
            <a:spLocks noChangeShapeType="1"/>
          </p:cNvSpPr>
          <p:nvPr/>
        </p:nvSpPr>
        <p:spPr bwMode="auto">
          <a:xfrm>
            <a:off x="6351270" y="6054725"/>
            <a:ext cx="472441" cy="0"/>
          </a:xfrm>
          <a:prstGeom prst="line">
            <a:avLst/>
          </a:prstGeom>
          <a:noFill/>
          <a:ln w="28575" cap="rnd">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9" name="Line 14">
            <a:extLst>
              <a:ext uri="{FF2B5EF4-FFF2-40B4-BE49-F238E27FC236}">
                <a16:creationId xmlns:a16="http://schemas.microsoft.com/office/drawing/2014/main" id="{9372AE90-EF3A-4CFF-9A2C-5A53A212A461}"/>
              </a:ext>
            </a:extLst>
          </p:cNvPr>
          <p:cNvSpPr>
            <a:spLocks noChangeShapeType="1"/>
          </p:cNvSpPr>
          <p:nvPr/>
        </p:nvSpPr>
        <p:spPr bwMode="auto">
          <a:xfrm flipH="1">
            <a:off x="8503649" y="5532438"/>
            <a:ext cx="649286" cy="0"/>
          </a:xfrm>
          <a:prstGeom prst="line">
            <a:avLst/>
          </a:prstGeom>
          <a:noFill/>
          <a:ln w="28575"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009898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B35EF9-1AEA-4EE8-83D5-577D63E50705}"/>
              </a:ext>
            </a:extLst>
          </p:cNvPr>
          <p:cNvSpPr>
            <a:spLocks noGrp="1"/>
          </p:cNvSpPr>
          <p:nvPr>
            <p:ph type="ctrTitle"/>
          </p:nvPr>
        </p:nvSpPr>
        <p:spPr/>
        <p:txBody>
          <a:bodyPr/>
          <a:lstStyle/>
          <a:p>
            <a:r>
              <a:rPr lang="en-GB" dirty="0"/>
              <a:t>Workshop session</a:t>
            </a:r>
          </a:p>
        </p:txBody>
      </p:sp>
      <p:sp>
        <p:nvSpPr>
          <p:cNvPr id="5" name="Subtitle 4">
            <a:extLst>
              <a:ext uri="{FF2B5EF4-FFF2-40B4-BE49-F238E27FC236}">
                <a16:creationId xmlns:a16="http://schemas.microsoft.com/office/drawing/2014/main" id="{480E1CB4-10AE-4F3F-948B-B14FDE48FF84}"/>
              </a:ext>
            </a:extLst>
          </p:cNvPr>
          <p:cNvSpPr>
            <a:spLocks noGrp="1"/>
          </p:cNvSpPr>
          <p:nvPr>
            <p:ph type="subTitle" idx="1"/>
          </p:nvPr>
        </p:nvSpPr>
        <p:spPr/>
        <p:txBody>
          <a:bodyPr/>
          <a:lstStyle/>
          <a:p>
            <a:r>
              <a:rPr lang="en-GB" dirty="0"/>
              <a:t> </a:t>
            </a:r>
          </a:p>
        </p:txBody>
      </p:sp>
    </p:spTree>
    <p:extLst>
      <p:ext uri="{BB962C8B-B14F-4D97-AF65-F5344CB8AC3E}">
        <p14:creationId xmlns:p14="http://schemas.microsoft.com/office/powerpoint/2010/main" val="1659151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Rounded Corners 53">
            <a:extLst>
              <a:ext uri="{FF2B5EF4-FFF2-40B4-BE49-F238E27FC236}">
                <a16:creationId xmlns:a16="http://schemas.microsoft.com/office/drawing/2014/main" id="{222749BD-C793-4B61-A4DD-405A6A2163CC}"/>
              </a:ext>
            </a:extLst>
          </p:cNvPr>
          <p:cNvSpPr/>
          <p:nvPr/>
        </p:nvSpPr>
        <p:spPr>
          <a:xfrm>
            <a:off x="1190965" y="4757315"/>
            <a:ext cx="9158514" cy="1408534"/>
          </a:xfrm>
          <a:prstGeom prst="roundRect">
            <a:avLst>
              <a:gd name="adj" fmla="val 13335"/>
            </a:avLst>
          </a:prstGeom>
          <a:solidFill>
            <a:schemeClr val="bg1">
              <a:lumMod val="95000"/>
            </a:schemeClr>
          </a:solidFill>
          <a:ln w="28575" cap="rnd">
            <a:solidFill>
              <a:schemeClr val="accent6"/>
            </a:solidFill>
            <a:roun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GB" sz="2800" b="1" i="1" dirty="0">
                <a:solidFill>
                  <a:srgbClr val="FF0000"/>
                </a:solidFill>
              </a:rPr>
              <a:t>Use your time wisely: you only have 2 minutes to present!</a:t>
            </a:r>
          </a:p>
        </p:txBody>
      </p:sp>
      <p:sp>
        <p:nvSpPr>
          <p:cNvPr id="6" name="Rectangle: Rounded Corners 7">
            <a:extLst>
              <a:ext uri="{FF2B5EF4-FFF2-40B4-BE49-F238E27FC236}">
                <a16:creationId xmlns:a16="http://schemas.microsoft.com/office/drawing/2014/main" id="{6DF2943F-22F0-47AB-816A-60337EE3CFF3}"/>
              </a:ext>
            </a:extLst>
          </p:cNvPr>
          <p:cNvSpPr/>
          <p:nvPr/>
        </p:nvSpPr>
        <p:spPr bwMode="gray">
          <a:xfrm>
            <a:off x="546100" y="1261302"/>
            <a:ext cx="10448244" cy="4335395"/>
          </a:xfrm>
          <a:prstGeom prst="roundRect">
            <a:avLst>
              <a:gd name="adj" fmla="val 3142"/>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144000" rIns="46800" bIns="46800" rtlCol="0" anchor="t"/>
          <a:lstStyle/>
          <a:p>
            <a:pPr>
              <a:spcAft>
                <a:spcPts val="2000"/>
              </a:spcAft>
            </a:pPr>
            <a:r>
              <a:rPr lang="en-GB" sz="3600" b="1" dirty="0">
                <a:solidFill>
                  <a:schemeClr val="accent2"/>
                </a:solidFill>
              </a:rPr>
              <a:t>For 35 minutes, </a:t>
            </a:r>
            <a:br>
              <a:rPr lang="en-GB" sz="2800" dirty="0">
                <a:solidFill>
                  <a:schemeClr val="accent2"/>
                </a:solidFill>
              </a:rPr>
            </a:br>
            <a:r>
              <a:rPr lang="en-GB" sz="2800" dirty="0">
                <a:solidFill>
                  <a:schemeClr val="tx2"/>
                </a:solidFill>
              </a:rPr>
              <a:t>please use the quotes on your table as a starting point to prepare </a:t>
            </a:r>
            <a:br>
              <a:rPr lang="en-GB" sz="2800" dirty="0">
                <a:solidFill>
                  <a:schemeClr val="tx2"/>
                </a:solidFill>
              </a:rPr>
            </a:br>
            <a:r>
              <a:rPr lang="en-GB" sz="2800" dirty="0">
                <a:solidFill>
                  <a:schemeClr val="tx2"/>
                </a:solidFill>
              </a:rPr>
              <a:t>an elevator pitch to a key decision-maker. </a:t>
            </a:r>
          </a:p>
          <a:p>
            <a:pPr lvl="1">
              <a:spcAft>
                <a:spcPts val="2000"/>
              </a:spcAft>
            </a:pPr>
            <a:r>
              <a:rPr lang="en-GB" sz="2400" b="1" dirty="0">
                <a:solidFill>
                  <a:schemeClr val="accent2"/>
                </a:solidFill>
              </a:rPr>
              <a:t>Key questions to address:</a:t>
            </a:r>
            <a:br>
              <a:rPr lang="en-GB" sz="2400" b="1" dirty="0">
                <a:solidFill>
                  <a:schemeClr val="accent2"/>
                </a:solidFill>
              </a:rPr>
            </a:br>
            <a:r>
              <a:rPr lang="en-GB" sz="2400" dirty="0">
                <a:solidFill>
                  <a:schemeClr val="tx2"/>
                </a:solidFill>
              </a:rPr>
              <a:t>What concrete steps are needed to solve this problem at the policy level and how can they be implemented in practice?</a:t>
            </a:r>
          </a:p>
          <a:p>
            <a:pPr lvl="1">
              <a:spcAft>
                <a:spcPts val="2000"/>
              </a:spcAft>
            </a:pPr>
            <a:r>
              <a:rPr lang="en-GB" sz="2400" dirty="0">
                <a:solidFill>
                  <a:schemeClr val="tx2"/>
                </a:solidFill>
              </a:rPr>
              <a:t>What are the mechanisms at EU and national level to help achieve this? Who needs to be involved?</a:t>
            </a:r>
          </a:p>
        </p:txBody>
      </p:sp>
      <p:sp>
        <p:nvSpPr>
          <p:cNvPr id="4" name="Title 3">
            <a:extLst>
              <a:ext uri="{FF2B5EF4-FFF2-40B4-BE49-F238E27FC236}">
                <a16:creationId xmlns:a16="http://schemas.microsoft.com/office/drawing/2014/main" id="{FBB2FCEB-EE74-42E0-B485-BF64B6295CC7}"/>
              </a:ext>
            </a:extLst>
          </p:cNvPr>
          <p:cNvSpPr>
            <a:spLocks noGrp="1"/>
          </p:cNvSpPr>
          <p:nvPr>
            <p:ph type="title"/>
          </p:nvPr>
        </p:nvSpPr>
        <p:spPr/>
        <p:txBody>
          <a:bodyPr/>
          <a:lstStyle/>
          <a:p>
            <a:r>
              <a:rPr lang="en-GB" dirty="0"/>
              <a:t>Work in tables: prepare your elevator pitch!</a:t>
            </a:r>
          </a:p>
        </p:txBody>
      </p:sp>
      <p:sp>
        <p:nvSpPr>
          <p:cNvPr id="26" name="Freeform 8">
            <a:extLst>
              <a:ext uri="{FF2B5EF4-FFF2-40B4-BE49-F238E27FC236}">
                <a16:creationId xmlns:a16="http://schemas.microsoft.com/office/drawing/2014/main" id="{F812A7BA-9495-4BF6-954E-CD2C24C18399}"/>
              </a:ext>
            </a:extLst>
          </p:cNvPr>
          <p:cNvSpPr>
            <a:spLocks/>
          </p:cNvSpPr>
          <p:nvPr/>
        </p:nvSpPr>
        <p:spPr bwMode="gray">
          <a:xfrm>
            <a:off x="798024" y="3521806"/>
            <a:ext cx="204958" cy="298120"/>
          </a:xfrm>
          <a:custGeom>
            <a:avLst/>
            <a:gdLst>
              <a:gd name="T0" fmla="*/ 282 w 290"/>
              <a:gd name="T1" fmla="*/ 178 h 335"/>
              <a:gd name="T2" fmla="*/ 19 w 290"/>
              <a:gd name="T3" fmla="*/ 330 h 335"/>
              <a:gd name="T4" fmla="*/ 0 w 290"/>
              <a:gd name="T5" fmla="*/ 319 h 335"/>
              <a:gd name="T6" fmla="*/ 0 w 290"/>
              <a:gd name="T7" fmla="*/ 15 h 335"/>
              <a:gd name="T8" fmla="*/ 19 w 290"/>
              <a:gd name="T9" fmla="*/ 5 h 335"/>
              <a:gd name="T10" fmla="*/ 282 w 290"/>
              <a:gd name="T11" fmla="*/ 157 h 335"/>
              <a:gd name="T12" fmla="*/ 282 w 290"/>
              <a:gd name="T13" fmla="*/ 178 h 335"/>
            </a:gdLst>
            <a:ahLst/>
            <a:cxnLst>
              <a:cxn ang="0">
                <a:pos x="T0" y="T1"/>
              </a:cxn>
              <a:cxn ang="0">
                <a:pos x="T2" y="T3"/>
              </a:cxn>
              <a:cxn ang="0">
                <a:pos x="T4" y="T5"/>
              </a:cxn>
              <a:cxn ang="0">
                <a:pos x="T6" y="T7"/>
              </a:cxn>
              <a:cxn ang="0">
                <a:pos x="T8" y="T9"/>
              </a:cxn>
              <a:cxn ang="0">
                <a:pos x="T10" y="T11"/>
              </a:cxn>
              <a:cxn ang="0">
                <a:pos x="T12" y="T13"/>
              </a:cxn>
            </a:cxnLst>
            <a:rect l="0" t="0" r="r" b="b"/>
            <a:pathLst>
              <a:path w="290" h="335">
                <a:moveTo>
                  <a:pt x="282" y="178"/>
                </a:moveTo>
                <a:cubicBezTo>
                  <a:pt x="19" y="330"/>
                  <a:pt x="19" y="330"/>
                  <a:pt x="19" y="330"/>
                </a:cubicBezTo>
                <a:cubicBezTo>
                  <a:pt x="10" y="335"/>
                  <a:pt x="0" y="329"/>
                  <a:pt x="0" y="319"/>
                </a:cubicBezTo>
                <a:cubicBezTo>
                  <a:pt x="0" y="15"/>
                  <a:pt x="0" y="15"/>
                  <a:pt x="0" y="15"/>
                </a:cubicBezTo>
                <a:cubicBezTo>
                  <a:pt x="0" y="6"/>
                  <a:pt x="10" y="0"/>
                  <a:pt x="19" y="5"/>
                </a:cubicBezTo>
                <a:cubicBezTo>
                  <a:pt x="282" y="157"/>
                  <a:pt x="282" y="157"/>
                  <a:pt x="282" y="157"/>
                </a:cubicBezTo>
                <a:cubicBezTo>
                  <a:pt x="290" y="161"/>
                  <a:pt x="290" y="173"/>
                  <a:pt x="282" y="178"/>
                </a:cubicBezTo>
                <a:close/>
              </a:path>
            </a:pathLst>
          </a:custGeom>
          <a:noFill/>
          <a:ln w="28575" cap="flat">
            <a:solidFill>
              <a:schemeClr val="accent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7" name="Freeform 8">
            <a:extLst>
              <a:ext uri="{FF2B5EF4-FFF2-40B4-BE49-F238E27FC236}">
                <a16:creationId xmlns:a16="http://schemas.microsoft.com/office/drawing/2014/main" id="{F812A7BA-9495-4BF6-954E-CD2C24C18399}"/>
              </a:ext>
            </a:extLst>
          </p:cNvPr>
          <p:cNvSpPr>
            <a:spLocks/>
          </p:cNvSpPr>
          <p:nvPr/>
        </p:nvSpPr>
        <p:spPr bwMode="gray">
          <a:xfrm>
            <a:off x="798024" y="4746686"/>
            <a:ext cx="204958" cy="298120"/>
          </a:xfrm>
          <a:custGeom>
            <a:avLst/>
            <a:gdLst>
              <a:gd name="T0" fmla="*/ 282 w 290"/>
              <a:gd name="T1" fmla="*/ 178 h 335"/>
              <a:gd name="T2" fmla="*/ 19 w 290"/>
              <a:gd name="T3" fmla="*/ 330 h 335"/>
              <a:gd name="T4" fmla="*/ 0 w 290"/>
              <a:gd name="T5" fmla="*/ 319 h 335"/>
              <a:gd name="T6" fmla="*/ 0 w 290"/>
              <a:gd name="T7" fmla="*/ 15 h 335"/>
              <a:gd name="T8" fmla="*/ 19 w 290"/>
              <a:gd name="T9" fmla="*/ 5 h 335"/>
              <a:gd name="T10" fmla="*/ 282 w 290"/>
              <a:gd name="T11" fmla="*/ 157 h 335"/>
              <a:gd name="T12" fmla="*/ 282 w 290"/>
              <a:gd name="T13" fmla="*/ 178 h 335"/>
            </a:gdLst>
            <a:ahLst/>
            <a:cxnLst>
              <a:cxn ang="0">
                <a:pos x="T0" y="T1"/>
              </a:cxn>
              <a:cxn ang="0">
                <a:pos x="T2" y="T3"/>
              </a:cxn>
              <a:cxn ang="0">
                <a:pos x="T4" y="T5"/>
              </a:cxn>
              <a:cxn ang="0">
                <a:pos x="T6" y="T7"/>
              </a:cxn>
              <a:cxn ang="0">
                <a:pos x="T8" y="T9"/>
              </a:cxn>
              <a:cxn ang="0">
                <a:pos x="T10" y="T11"/>
              </a:cxn>
              <a:cxn ang="0">
                <a:pos x="T12" y="T13"/>
              </a:cxn>
            </a:cxnLst>
            <a:rect l="0" t="0" r="r" b="b"/>
            <a:pathLst>
              <a:path w="290" h="335">
                <a:moveTo>
                  <a:pt x="282" y="178"/>
                </a:moveTo>
                <a:cubicBezTo>
                  <a:pt x="19" y="330"/>
                  <a:pt x="19" y="330"/>
                  <a:pt x="19" y="330"/>
                </a:cubicBezTo>
                <a:cubicBezTo>
                  <a:pt x="10" y="335"/>
                  <a:pt x="0" y="329"/>
                  <a:pt x="0" y="319"/>
                </a:cubicBezTo>
                <a:cubicBezTo>
                  <a:pt x="0" y="15"/>
                  <a:pt x="0" y="15"/>
                  <a:pt x="0" y="15"/>
                </a:cubicBezTo>
                <a:cubicBezTo>
                  <a:pt x="0" y="6"/>
                  <a:pt x="10" y="0"/>
                  <a:pt x="19" y="5"/>
                </a:cubicBezTo>
                <a:cubicBezTo>
                  <a:pt x="282" y="157"/>
                  <a:pt x="282" y="157"/>
                  <a:pt x="282" y="157"/>
                </a:cubicBezTo>
                <a:cubicBezTo>
                  <a:pt x="290" y="161"/>
                  <a:pt x="290" y="173"/>
                  <a:pt x="282" y="178"/>
                </a:cubicBezTo>
                <a:close/>
              </a:path>
            </a:pathLst>
          </a:custGeom>
          <a:noFill/>
          <a:ln w="28575" cap="flat">
            <a:solidFill>
              <a:schemeClr val="accent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7" name="Group 6">
            <a:extLst>
              <a:ext uri="{FF2B5EF4-FFF2-40B4-BE49-F238E27FC236}">
                <a16:creationId xmlns:a16="http://schemas.microsoft.com/office/drawing/2014/main" id="{873EB007-D0DE-4C79-919A-524E52E84ABC}"/>
              </a:ext>
            </a:extLst>
          </p:cNvPr>
          <p:cNvGrpSpPr/>
          <p:nvPr/>
        </p:nvGrpSpPr>
        <p:grpSpPr>
          <a:xfrm>
            <a:off x="9516290" y="587657"/>
            <a:ext cx="1286649" cy="1347289"/>
            <a:chOff x="9572341" y="676728"/>
            <a:chExt cx="1122477" cy="1175380"/>
          </a:xfrm>
        </p:grpSpPr>
        <p:sp>
          <p:nvSpPr>
            <p:cNvPr id="32" name="Oval 31">
              <a:extLst>
                <a:ext uri="{FF2B5EF4-FFF2-40B4-BE49-F238E27FC236}">
                  <a16:creationId xmlns:a16="http://schemas.microsoft.com/office/drawing/2014/main" id="{06521058-35FE-4598-8233-A3BC6C49FD4F}"/>
                </a:ext>
              </a:extLst>
            </p:cNvPr>
            <p:cNvSpPr/>
            <p:nvPr/>
          </p:nvSpPr>
          <p:spPr bwMode="gray">
            <a:xfrm rot="19949896">
              <a:off x="9572341" y="676728"/>
              <a:ext cx="1122476" cy="112247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Arc 32">
              <a:extLst>
                <a:ext uri="{FF2B5EF4-FFF2-40B4-BE49-F238E27FC236}">
                  <a16:creationId xmlns:a16="http://schemas.microsoft.com/office/drawing/2014/main" id="{6856636F-10AA-4F74-ACDA-E2176ADAE51D}"/>
                </a:ext>
              </a:extLst>
            </p:cNvPr>
            <p:cNvSpPr/>
            <p:nvPr/>
          </p:nvSpPr>
          <p:spPr bwMode="gray">
            <a:xfrm rot="19949896">
              <a:off x="9572342" y="729630"/>
              <a:ext cx="1122476" cy="1122478"/>
            </a:xfrm>
            <a:prstGeom prst="arc">
              <a:avLst>
                <a:gd name="adj1" fmla="val 17411517"/>
                <a:gd name="adj2" fmla="val 12169790"/>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4" name="Arc 33">
              <a:extLst>
                <a:ext uri="{FF2B5EF4-FFF2-40B4-BE49-F238E27FC236}">
                  <a16:creationId xmlns:a16="http://schemas.microsoft.com/office/drawing/2014/main" id="{1E769C65-0DE0-4F38-8EAA-154F4640335E}"/>
                </a:ext>
              </a:extLst>
            </p:cNvPr>
            <p:cNvSpPr/>
            <p:nvPr/>
          </p:nvSpPr>
          <p:spPr bwMode="gray">
            <a:xfrm rot="19949896">
              <a:off x="9572342" y="729630"/>
              <a:ext cx="1122476" cy="1122478"/>
            </a:xfrm>
            <a:prstGeom prst="arc">
              <a:avLst>
                <a:gd name="adj1" fmla="val 12999581"/>
                <a:gd name="adj2" fmla="val 16615108"/>
              </a:avLst>
            </a:prstGeom>
            <a:ln w="28575" cap="rnd">
              <a:solidFill>
                <a:schemeClr val="accent3"/>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grpSp>
        <p:nvGrpSpPr>
          <p:cNvPr id="36" name="Group 35">
            <a:extLst>
              <a:ext uri="{FF2B5EF4-FFF2-40B4-BE49-F238E27FC236}">
                <a16:creationId xmlns:a16="http://schemas.microsoft.com/office/drawing/2014/main" id="{78D39228-9B29-479E-A654-F39EFB4BDD46}"/>
              </a:ext>
            </a:extLst>
          </p:cNvPr>
          <p:cNvGrpSpPr/>
          <p:nvPr/>
        </p:nvGrpSpPr>
        <p:grpSpPr bwMode="gray">
          <a:xfrm>
            <a:off x="8252756" y="1589426"/>
            <a:ext cx="1225260" cy="0"/>
            <a:chOff x="1955414" y="1705109"/>
            <a:chExt cx="1039246" cy="0"/>
          </a:xfrm>
        </p:grpSpPr>
        <p:cxnSp>
          <p:nvCxnSpPr>
            <p:cNvPr id="37" name="Straight Connector 36">
              <a:extLst>
                <a:ext uri="{FF2B5EF4-FFF2-40B4-BE49-F238E27FC236}">
                  <a16:creationId xmlns:a16="http://schemas.microsoft.com/office/drawing/2014/main" id="{9691CBEF-A8EA-4A95-863A-2B12FA5310AE}"/>
                </a:ext>
              </a:extLst>
            </p:cNvPr>
            <p:cNvCxnSpPr>
              <a:cxnSpLocks/>
            </p:cNvCxnSpPr>
            <p:nvPr/>
          </p:nvCxnSpPr>
          <p:spPr bwMode="gray">
            <a:xfrm>
              <a:off x="2622982" y="1705109"/>
              <a:ext cx="371678"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6606F38-074B-4DC3-856F-0BEE4E248C45}"/>
                </a:ext>
              </a:extLst>
            </p:cNvPr>
            <p:cNvCxnSpPr>
              <a:cxnSpLocks/>
            </p:cNvCxnSpPr>
            <p:nvPr/>
          </p:nvCxnSpPr>
          <p:spPr bwMode="gray">
            <a:xfrm>
              <a:off x="2395391" y="1705109"/>
              <a:ext cx="15929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DABF0F8-EBBA-4E99-B008-6071C808D098}"/>
                </a:ext>
              </a:extLst>
            </p:cNvPr>
            <p:cNvCxnSpPr>
              <a:cxnSpLocks/>
            </p:cNvCxnSpPr>
            <p:nvPr/>
          </p:nvCxnSpPr>
          <p:spPr bwMode="gray">
            <a:xfrm>
              <a:off x="1955414" y="1705109"/>
              <a:ext cx="371678"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76E565FB-FE7E-4CAD-A529-FABE93D80AB4}"/>
              </a:ext>
            </a:extLst>
          </p:cNvPr>
          <p:cNvGrpSpPr/>
          <p:nvPr/>
        </p:nvGrpSpPr>
        <p:grpSpPr>
          <a:xfrm>
            <a:off x="9683517" y="766965"/>
            <a:ext cx="952193" cy="1029142"/>
            <a:chOff x="5267552" y="1557838"/>
            <a:chExt cx="1799772" cy="1945216"/>
          </a:xfrm>
        </p:grpSpPr>
        <p:sp>
          <p:nvSpPr>
            <p:cNvPr id="74" name="Arc 73">
              <a:extLst>
                <a:ext uri="{FF2B5EF4-FFF2-40B4-BE49-F238E27FC236}">
                  <a16:creationId xmlns:a16="http://schemas.microsoft.com/office/drawing/2014/main" id="{D46F59A2-59A9-44F8-BC9A-6C08530634E1}"/>
                </a:ext>
              </a:extLst>
            </p:cNvPr>
            <p:cNvSpPr/>
            <p:nvPr/>
          </p:nvSpPr>
          <p:spPr>
            <a:xfrm>
              <a:off x="5330145" y="1765875"/>
              <a:ext cx="1674585" cy="1674585"/>
            </a:xfrm>
            <a:prstGeom prst="arc">
              <a:avLst>
                <a:gd name="adj1" fmla="val 13494980"/>
                <a:gd name="adj2" fmla="val 9148505"/>
              </a:avLst>
            </a:prstGeom>
            <a:ln w="28575"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 name="Arc 74">
              <a:extLst>
                <a:ext uri="{FF2B5EF4-FFF2-40B4-BE49-F238E27FC236}">
                  <a16:creationId xmlns:a16="http://schemas.microsoft.com/office/drawing/2014/main" id="{74964BF1-D535-40EB-BFA9-FCF125FE7823}"/>
                </a:ext>
              </a:extLst>
            </p:cNvPr>
            <p:cNvSpPr/>
            <p:nvPr/>
          </p:nvSpPr>
          <p:spPr>
            <a:xfrm>
              <a:off x="5550580" y="1986309"/>
              <a:ext cx="1233715" cy="1233716"/>
            </a:xfrm>
            <a:prstGeom prst="arc">
              <a:avLst>
                <a:gd name="adj1" fmla="val 16272334"/>
                <a:gd name="adj2" fmla="val 7213524"/>
              </a:avLst>
            </a:prstGeom>
            <a:ln w="28575"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6" name="Arc 75">
              <a:extLst>
                <a:ext uri="{FF2B5EF4-FFF2-40B4-BE49-F238E27FC236}">
                  <a16:creationId xmlns:a16="http://schemas.microsoft.com/office/drawing/2014/main" id="{DA83BFB2-9196-48EE-98D8-6FE592AD54FB}"/>
                </a:ext>
              </a:extLst>
            </p:cNvPr>
            <p:cNvSpPr/>
            <p:nvPr/>
          </p:nvSpPr>
          <p:spPr>
            <a:xfrm>
              <a:off x="5330145" y="1765875"/>
              <a:ext cx="1674585" cy="1674585"/>
            </a:xfrm>
            <a:prstGeom prst="arc">
              <a:avLst>
                <a:gd name="adj1" fmla="val 9662454"/>
                <a:gd name="adj2" fmla="val 12907402"/>
              </a:avLst>
            </a:prstGeom>
            <a:ln w="28575"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7" name="Arc 76">
              <a:extLst>
                <a:ext uri="{FF2B5EF4-FFF2-40B4-BE49-F238E27FC236}">
                  <a16:creationId xmlns:a16="http://schemas.microsoft.com/office/drawing/2014/main" id="{3162D17B-2261-44CC-B410-928445B8B093}"/>
                </a:ext>
              </a:extLst>
            </p:cNvPr>
            <p:cNvSpPr/>
            <p:nvPr/>
          </p:nvSpPr>
          <p:spPr>
            <a:xfrm>
              <a:off x="5267552" y="1703281"/>
              <a:ext cx="1799772" cy="1799773"/>
            </a:xfrm>
            <a:prstGeom prst="arc">
              <a:avLst>
                <a:gd name="adj1" fmla="val 17847146"/>
                <a:gd name="adj2" fmla="val 18564149"/>
              </a:avLst>
            </a:prstGeom>
            <a:ln w="28575"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8" name="Rectangle: Rounded Corners 77">
              <a:extLst>
                <a:ext uri="{FF2B5EF4-FFF2-40B4-BE49-F238E27FC236}">
                  <a16:creationId xmlns:a16="http://schemas.microsoft.com/office/drawing/2014/main" id="{A3BC9928-421E-4B0F-9739-6EA1CBDBAEC5}"/>
                </a:ext>
              </a:extLst>
            </p:cNvPr>
            <p:cNvSpPr/>
            <p:nvPr/>
          </p:nvSpPr>
          <p:spPr>
            <a:xfrm>
              <a:off x="5978751" y="1557838"/>
              <a:ext cx="377371" cy="145443"/>
            </a:xfrm>
            <a:prstGeom prst="roundRect">
              <a:avLst/>
            </a:prstGeom>
            <a:ln w="28575" cap="rnd">
              <a:solidFill>
                <a:schemeClr val="tx2"/>
              </a:solidFill>
              <a:roun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79" name="Group 78">
              <a:extLst>
                <a:ext uri="{FF2B5EF4-FFF2-40B4-BE49-F238E27FC236}">
                  <a16:creationId xmlns:a16="http://schemas.microsoft.com/office/drawing/2014/main" id="{680B45B2-5069-416B-9A38-DB6734D11C19}"/>
                </a:ext>
              </a:extLst>
            </p:cNvPr>
            <p:cNvGrpSpPr/>
            <p:nvPr/>
          </p:nvGrpSpPr>
          <p:grpSpPr>
            <a:xfrm rot="5400000" flipH="1">
              <a:off x="5807849" y="2517306"/>
              <a:ext cx="557080" cy="425871"/>
              <a:chOff x="4887075" y="3139678"/>
              <a:chExt cx="557080" cy="425871"/>
            </a:xfrm>
          </p:grpSpPr>
          <p:sp>
            <p:nvSpPr>
              <p:cNvPr id="89" name="Oval 88">
                <a:extLst>
                  <a:ext uri="{FF2B5EF4-FFF2-40B4-BE49-F238E27FC236}">
                    <a16:creationId xmlns:a16="http://schemas.microsoft.com/office/drawing/2014/main" id="{4984E916-0F23-41A8-BE10-C3D2CB0219FE}"/>
                  </a:ext>
                </a:extLst>
              </p:cNvPr>
              <p:cNvSpPr/>
              <p:nvPr/>
            </p:nvSpPr>
            <p:spPr>
              <a:xfrm rot="8700000">
                <a:off x="5232933" y="3188667"/>
                <a:ext cx="158462" cy="158462"/>
              </a:xfrm>
              <a:prstGeom prst="ellipse">
                <a:avLst/>
              </a:prstGeom>
              <a:ln w="28575" cap="rnd">
                <a:solidFill>
                  <a:schemeClr val="tx2"/>
                </a:solidFill>
                <a:roun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90" name="Straight Connector 89">
                <a:extLst>
                  <a:ext uri="{FF2B5EF4-FFF2-40B4-BE49-F238E27FC236}">
                    <a16:creationId xmlns:a16="http://schemas.microsoft.com/office/drawing/2014/main" id="{507FA08D-4B5F-4D4B-904A-F84AF1C28BE7}"/>
                  </a:ext>
                </a:extLst>
              </p:cNvPr>
              <p:cNvCxnSpPr>
                <a:cxnSpLocks/>
                <a:stCxn id="91" idx="6"/>
              </p:cNvCxnSpPr>
              <p:nvPr/>
            </p:nvCxnSpPr>
            <p:spPr>
              <a:xfrm flipH="1">
                <a:off x="4887075" y="3341442"/>
                <a:ext cx="323828" cy="224107"/>
              </a:xfrm>
              <a:prstGeom prst="line">
                <a:avLst/>
              </a:prstGeom>
              <a:ln w="28575"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91" name="Oval 90">
                <a:extLst>
                  <a:ext uri="{FF2B5EF4-FFF2-40B4-BE49-F238E27FC236}">
                    <a16:creationId xmlns:a16="http://schemas.microsoft.com/office/drawing/2014/main" id="{65C07845-6382-4B12-89E3-BCA687D6D2CA}"/>
                  </a:ext>
                </a:extLst>
              </p:cNvPr>
              <p:cNvSpPr/>
              <p:nvPr/>
            </p:nvSpPr>
            <p:spPr>
              <a:xfrm rot="8700000">
                <a:off x="5187715" y="3139678"/>
                <a:ext cx="256440" cy="256440"/>
              </a:xfrm>
              <a:prstGeom prst="ellipse">
                <a:avLst/>
              </a:prstGeom>
              <a:ln w="28575" cap="rnd">
                <a:solidFill>
                  <a:schemeClr val="tx2"/>
                </a:solidFill>
                <a:roun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80" name="Group 79">
              <a:extLst>
                <a:ext uri="{FF2B5EF4-FFF2-40B4-BE49-F238E27FC236}">
                  <a16:creationId xmlns:a16="http://schemas.microsoft.com/office/drawing/2014/main" id="{16F85F28-A700-4F09-84B3-38596D74C0B8}"/>
                </a:ext>
              </a:extLst>
            </p:cNvPr>
            <p:cNvGrpSpPr/>
            <p:nvPr/>
          </p:nvGrpSpPr>
          <p:grpSpPr>
            <a:xfrm>
              <a:off x="6057899" y="1597819"/>
              <a:ext cx="219074" cy="105462"/>
              <a:chOff x="6069806" y="1557838"/>
              <a:chExt cx="219074" cy="145443"/>
            </a:xfrm>
          </p:grpSpPr>
          <p:cxnSp>
            <p:nvCxnSpPr>
              <p:cNvPr id="86" name="Straight Connector 85">
                <a:extLst>
                  <a:ext uri="{FF2B5EF4-FFF2-40B4-BE49-F238E27FC236}">
                    <a16:creationId xmlns:a16="http://schemas.microsoft.com/office/drawing/2014/main" id="{9AB4BF82-ECDE-43B7-8D20-A651651D9F8C}"/>
                  </a:ext>
                </a:extLst>
              </p:cNvPr>
              <p:cNvCxnSpPr>
                <a:cxnSpLocks/>
              </p:cNvCxnSpPr>
              <p:nvPr/>
            </p:nvCxnSpPr>
            <p:spPr>
              <a:xfrm>
                <a:off x="6174012" y="1557838"/>
                <a:ext cx="0" cy="145443"/>
              </a:xfrm>
              <a:prstGeom prst="line">
                <a:avLst/>
              </a:prstGeom>
              <a:ln w="28575"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C1C4D81-4D37-427D-9AD8-8BB2309C29F3}"/>
                  </a:ext>
                </a:extLst>
              </p:cNvPr>
              <p:cNvCxnSpPr/>
              <p:nvPr/>
            </p:nvCxnSpPr>
            <p:spPr>
              <a:xfrm>
                <a:off x="6069806" y="1557838"/>
                <a:ext cx="0" cy="145443"/>
              </a:xfrm>
              <a:prstGeom prst="line">
                <a:avLst/>
              </a:prstGeom>
              <a:ln w="28575"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A6BE4F0-AF9E-441A-8620-156CD1B072A6}"/>
                  </a:ext>
                </a:extLst>
              </p:cNvPr>
              <p:cNvCxnSpPr/>
              <p:nvPr/>
            </p:nvCxnSpPr>
            <p:spPr>
              <a:xfrm>
                <a:off x="6288880" y="1557838"/>
                <a:ext cx="0" cy="145443"/>
              </a:xfrm>
              <a:prstGeom prst="line">
                <a:avLst/>
              </a:prstGeom>
              <a:ln w="28575" cap="rnd">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81" name="Straight Connector 80">
              <a:extLst>
                <a:ext uri="{FF2B5EF4-FFF2-40B4-BE49-F238E27FC236}">
                  <a16:creationId xmlns:a16="http://schemas.microsoft.com/office/drawing/2014/main" id="{D3AFD429-8B6E-47BD-8A03-60D4C65CD016}"/>
                </a:ext>
              </a:extLst>
            </p:cNvPr>
            <p:cNvCxnSpPr>
              <a:cxnSpLocks/>
            </p:cNvCxnSpPr>
            <p:nvPr/>
          </p:nvCxnSpPr>
          <p:spPr>
            <a:xfrm>
              <a:off x="6174012" y="1765875"/>
              <a:ext cx="0" cy="145443"/>
            </a:xfrm>
            <a:prstGeom prst="line">
              <a:avLst/>
            </a:prstGeom>
            <a:ln w="28575" cap="rnd">
              <a:solidFill>
                <a:schemeClr val="tx2"/>
              </a:solidFill>
            </a:ln>
          </p:spPr>
          <p:style>
            <a:lnRef idx="1">
              <a:schemeClr val="accent1"/>
            </a:lnRef>
            <a:fillRef idx="0">
              <a:schemeClr val="accent1"/>
            </a:fillRef>
            <a:effectRef idx="0">
              <a:schemeClr val="accent1"/>
            </a:effectRef>
            <a:fontRef idx="minor">
              <a:schemeClr val="tx1"/>
            </a:fontRef>
          </p:style>
        </p:cxnSp>
        <p:grpSp>
          <p:nvGrpSpPr>
            <p:cNvPr id="82" name="Group 81">
              <a:extLst>
                <a:ext uri="{FF2B5EF4-FFF2-40B4-BE49-F238E27FC236}">
                  <a16:creationId xmlns:a16="http://schemas.microsoft.com/office/drawing/2014/main" id="{BEF0EF19-617E-40A2-A0EA-54CA14757993}"/>
                </a:ext>
              </a:extLst>
            </p:cNvPr>
            <p:cNvGrpSpPr/>
            <p:nvPr/>
          </p:nvGrpSpPr>
          <p:grpSpPr>
            <a:xfrm>
              <a:off x="5352823" y="2603167"/>
              <a:ext cx="1650393" cy="1"/>
              <a:chOff x="4483099" y="3327931"/>
              <a:chExt cx="1650393" cy="1"/>
            </a:xfrm>
          </p:grpSpPr>
          <p:cxnSp>
            <p:nvCxnSpPr>
              <p:cNvPr id="84" name="Straight Connector 83">
                <a:extLst>
                  <a:ext uri="{FF2B5EF4-FFF2-40B4-BE49-F238E27FC236}">
                    <a16:creationId xmlns:a16="http://schemas.microsoft.com/office/drawing/2014/main" id="{D2204D54-7B20-42CB-81B8-A7D16F5C6692}"/>
                  </a:ext>
                </a:extLst>
              </p:cNvPr>
              <p:cNvCxnSpPr>
                <a:cxnSpLocks/>
              </p:cNvCxnSpPr>
              <p:nvPr/>
            </p:nvCxnSpPr>
            <p:spPr>
              <a:xfrm rot="5400000">
                <a:off x="6060771" y="3255209"/>
                <a:ext cx="0" cy="145443"/>
              </a:xfrm>
              <a:prstGeom prst="line">
                <a:avLst/>
              </a:prstGeom>
              <a:ln w="28575"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2424F28-0630-4960-ABF7-080246846C3F}"/>
                  </a:ext>
                </a:extLst>
              </p:cNvPr>
              <p:cNvCxnSpPr>
                <a:cxnSpLocks/>
              </p:cNvCxnSpPr>
              <p:nvPr/>
            </p:nvCxnSpPr>
            <p:spPr>
              <a:xfrm rot="5400000">
                <a:off x="4555821" y="3255210"/>
                <a:ext cx="0" cy="145443"/>
              </a:xfrm>
              <a:prstGeom prst="line">
                <a:avLst/>
              </a:prstGeom>
              <a:ln w="28575" cap="rnd">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83" name="Straight Connector 82">
              <a:extLst>
                <a:ext uri="{FF2B5EF4-FFF2-40B4-BE49-F238E27FC236}">
                  <a16:creationId xmlns:a16="http://schemas.microsoft.com/office/drawing/2014/main" id="{49F5C8F1-560B-4472-834A-AA84E63C722C}"/>
                </a:ext>
              </a:extLst>
            </p:cNvPr>
            <p:cNvCxnSpPr>
              <a:cxnSpLocks/>
            </p:cNvCxnSpPr>
            <p:nvPr/>
          </p:nvCxnSpPr>
          <p:spPr>
            <a:xfrm>
              <a:off x="6174012" y="3280350"/>
              <a:ext cx="0" cy="145443"/>
            </a:xfrm>
            <a:prstGeom prst="line">
              <a:avLst/>
            </a:prstGeom>
            <a:ln w="28575" cap="rnd">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4265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74C4A-6260-4388-B5D6-DF8DD4D91335}"/>
              </a:ext>
            </a:extLst>
          </p:cNvPr>
          <p:cNvSpPr>
            <a:spLocks noGrp="1"/>
          </p:cNvSpPr>
          <p:nvPr>
            <p:ph type="ctrTitle"/>
          </p:nvPr>
        </p:nvSpPr>
        <p:spPr/>
        <p:txBody>
          <a:bodyPr/>
          <a:lstStyle/>
          <a:p>
            <a:r>
              <a:rPr lang="en-GB" dirty="0"/>
              <a:t>Coffee break</a:t>
            </a:r>
          </a:p>
        </p:txBody>
      </p:sp>
      <p:sp>
        <p:nvSpPr>
          <p:cNvPr id="3" name="Subtitle 2">
            <a:extLst>
              <a:ext uri="{FF2B5EF4-FFF2-40B4-BE49-F238E27FC236}">
                <a16:creationId xmlns:a16="http://schemas.microsoft.com/office/drawing/2014/main" id="{A92CD157-8856-408E-9FE5-E0BC899FB153}"/>
              </a:ext>
            </a:extLst>
          </p:cNvPr>
          <p:cNvSpPr>
            <a:spLocks noGrp="1"/>
          </p:cNvSpPr>
          <p:nvPr>
            <p:ph type="subTitle" idx="1"/>
          </p:nvPr>
        </p:nvSpPr>
        <p:spPr/>
        <p:txBody>
          <a:bodyPr/>
          <a:lstStyle/>
          <a:p>
            <a:r>
              <a:rPr lang="en-GB" dirty="0"/>
              <a:t>See you back at 10:20</a:t>
            </a:r>
            <a:endParaRPr lang="en-GB" dirty="0">
              <a:highlight>
                <a:srgbClr val="FFFF00"/>
              </a:highlight>
            </a:endParaRPr>
          </a:p>
        </p:txBody>
      </p:sp>
      <p:sp>
        <p:nvSpPr>
          <p:cNvPr id="4" name="Rectangle 3">
            <a:extLst>
              <a:ext uri="{FF2B5EF4-FFF2-40B4-BE49-F238E27FC236}">
                <a16:creationId xmlns:a16="http://schemas.microsoft.com/office/drawing/2014/main" id="{A62BC249-FF03-43C5-AF43-622E2AF9B03F}"/>
              </a:ext>
            </a:extLst>
          </p:cNvPr>
          <p:cNvSpPr/>
          <p:nvPr/>
        </p:nvSpPr>
        <p:spPr>
          <a:xfrm>
            <a:off x="925072" y="3330491"/>
            <a:ext cx="1979993" cy="400110"/>
          </a:xfrm>
          <a:prstGeom prst="rect">
            <a:avLst/>
          </a:prstGeom>
        </p:spPr>
        <p:txBody>
          <a:bodyPr wrap="square">
            <a:spAutoFit/>
          </a:bodyPr>
          <a:lstStyle/>
          <a:p>
            <a:r>
              <a:rPr lang="en-GB" sz="2000" b="1" dirty="0">
                <a:solidFill>
                  <a:srgbClr val="006997"/>
                </a:solidFill>
              </a:rPr>
              <a:t>#PatientInsights</a:t>
            </a:r>
          </a:p>
        </p:txBody>
      </p:sp>
    </p:spTree>
    <p:extLst>
      <p:ext uri="{BB962C8B-B14F-4D97-AF65-F5344CB8AC3E}">
        <p14:creationId xmlns:p14="http://schemas.microsoft.com/office/powerpoint/2010/main" val="2979858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0792E4-7E15-4173-8664-1B143B9E1780}"/>
              </a:ext>
            </a:extLst>
          </p:cNvPr>
          <p:cNvSpPr>
            <a:spLocks noGrp="1"/>
          </p:cNvSpPr>
          <p:nvPr>
            <p:ph type="ctrTitle"/>
          </p:nvPr>
        </p:nvSpPr>
        <p:spPr/>
        <p:txBody>
          <a:bodyPr/>
          <a:lstStyle/>
          <a:p>
            <a:r>
              <a:rPr lang="en-GB" dirty="0"/>
              <a:t>Welcome address</a:t>
            </a:r>
          </a:p>
        </p:txBody>
      </p:sp>
      <p:sp>
        <p:nvSpPr>
          <p:cNvPr id="5" name="Subtitle 4">
            <a:extLst>
              <a:ext uri="{FF2B5EF4-FFF2-40B4-BE49-F238E27FC236}">
                <a16:creationId xmlns:a16="http://schemas.microsoft.com/office/drawing/2014/main" id="{502927FC-E6AA-4A03-8144-5379A0996E40}"/>
              </a:ext>
            </a:extLst>
          </p:cNvPr>
          <p:cNvSpPr>
            <a:spLocks noGrp="1"/>
          </p:cNvSpPr>
          <p:nvPr>
            <p:ph type="subTitle" idx="1"/>
          </p:nvPr>
        </p:nvSpPr>
        <p:spPr/>
        <p:txBody>
          <a:bodyPr/>
          <a:lstStyle/>
          <a:p>
            <a:r>
              <a:rPr lang="en-GB" dirty="0"/>
              <a:t>Lieve Wierinck, MEP</a:t>
            </a:r>
          </a:p>
          <a:p>
            <a:r>
              <a:rPr lang="en-GB" dirty="0"/>
              <a:t>Kathy Oliver, chair of the session</a:t>
            </a:r>
          </a:p>
        </p:txBody>
      </p:sp>
      <p:sp>
        <p:nvSpPr>
          <p:cNvPr id="6" name="Rectangle 5">
            <a:extLst>
              <a:ext uri="{FF2B5EF4-FFF2-40B4-BE49-F238E27FC236}">
                <a16:creationId xmlns:a16="http://schemas.microsoft.com/office/drawing/2014/main" id="{4B21F535-C00F-42E7-A588-FA29CBB29A36}"/>
              </a:ext>
            </a:extLst>
          </p:cNvPr>
          <p:cNvSpPr/>
          <p:nvPr/>
        </p:nvSpPr>
        <p:spPr>
          <a:xfrm>
            <a:off x="851772" y="3599895"/>
            <a:ext cx="1681807" cy="369332"/>
          </a:xfrm>
          <a:prstGeom prst="rect">
            <a:avLst/>
          </a:prstGeom>
        </p:spPr>
        <p:txBody>
          <a:bodyPr wrap="none">
            <a:spAutoFit/>
          </a:bodyPr>
          <a:lstStyle/>
          <a:p>
            <a:r>
              <a:rPr lang="en-GB" dirty="0">
                <a:solidFill>
                  <a:schemeClr val="accent1"/>
                </a:solidFill>
              </a:rPr>
              <a:t>#PatientInsights</a:t>
            </a:r>
          </a:p>
        </p:txBody>
      </p:sp>
    </p:spTree>
    <p:extLst>
      <p:ext uri="{BB962C8B-B14F-4D97-AF65-F5344CB8AC3E}">
        <p14:creationId xmlns:p14="http://schemas.microsoft.com/office/powerpoint/2010/main" val="954525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A360D-08DB-46E3-A9A3-2A66C481A8F6}"/>
              </a:ext>
            </a:extLst>
          </p:cNvPr>
          <p:cNvSpPr>
            <a:spLocks noGrp="1"/>
          </p:cNvSpPr>
          <p:nvPr>
            <p:ph type="title" idx="4294967295"/>
          </p:nvPr>
        </p:nvSpPr>
        <p:spPr>
          <a:xfrm>
            <a:off x="442913" y="441325"/>
            <a:ext cx="7981950" cy="911225"/>
          </a:xfrm>
        </p:spPr>
        <p:txBody>
          <a:bodyPr/>
          <a:lstStyle/>
          <a:p>
            <a:r>
              <a:rPr lang="en-GB" dirty="0"/>
              <a:t>Introduction to the panel</a:t>
            </a:r>
          </a:p>
        </p:txBody>
      </p:sp>
      <p:grpSp>
        <p:nvGrpSpPr>
          <p:cNvPr id="36" name="Group 35">
            <a:extLst>
              <a:ext uri="{FF2B5EF4-FFF2-40B4-BE49-F238E27FC236}">
                <a16:creationId xmlns:a16="http://schemas.microsoft.com/office/drawing/2014/main" id="{A51556A3-4A00-4030-BE11-B439EF44305D}"/>
              </a:ext>
            </a:extLst>
          </p:cNvPr>
          <p:cNvGrpSpPr/>
          <p:nvPr/>
        </p:nvGrpSpPr>
        <p:grpSpPr>
          <a:xfrm>
            <a:off x="7413383" y="1181691"/>
            <a:ext cx="4335706" cy="1865945"/>
            <a:chOff x="7413383" y="1181691"/>
            <a:chExt cx="4335706" cy="1865945"/>
          </a:xfrm>
        </p:grpSpPr>
        <p:sp>
          <p:nvSpPr>
            <p:cNvPr id="6" name="Rectangle: Rounded Corners 30">
              <a:extLst>
                <a:ext uri="{FF2B5EF4-FFF2-40B4-BE49-F238E27FC236}">
                  <a16:creationId xmlns:a16="http://schemas.microsoft.com/office/drawing/2014/main" id="{9FBF0B59-B06B-4B6D-A2D4-CC2574AE490C}"/>
                </a:ext>
              </a:extLst>
            </p:cNvPr>
            <p:cNvSpPr/>
            <p:nvPr/>
          </p:nvSpPr>
          <p:spPr bwMode="gray">
            <a:xfrm>
              <a:off x="7413383" y="1481254"/>
              <a:ext cx="4335706" cy="1566382"/>
            </a:xfrm>
            <a:prstGeom prst="roundRect">
              <a:avLst>
                <a:gd name="adj" fmla="val 4593"/>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432000" rtlCol="0" anchor="t"/>
            <a:lstStyle/>
            <a:p>
              <a:pPr>
                <a:spcBef>
                  <a:spcPts val="600"/>
                </a:spcBef>
              </a:pPr>
              <a:r>
                <a:rPr lang="en-GB" sz="2000" dirty="0">
                  <a:solidFill>
                    <a:schemeClr val="accent2"/>
                  </a:solidFill>
                </a:rPr>
                <a:t>Chaired by </a:t>
              </a:r>
              <a:r>
                <a:rPr lang="en-GB" sz="2000" b="1" dirty="0">
                  <a:solidFill>
                    <a:schemeClr val="accent2"/>
                  </a:solidFill>
                </a:rPr>
                <a:t>Kathy Oliver</a:t>
              </a:r>
              <a:r>
                <a:rPr lang="en-GB" sz="2000" dirty="0">
                  <a:solidFill>
                    <a:schemeClr val="accent2"/>
                  </a:solidFill>
                </a:rPr>
                <a:t>, </a:t>
              </a:r>
              <a:br>
                <a:rPr lang="en-GB" sz="2000" dirty="0">
                  <a:solidFill>
                    <a:schemeClr val="accent2"/>
                  </a:solidFill>
                </a:rPr>
              </a:br>
              <a:r>
                <a:rPr lang="en-GB" sz="2000" dirty="0">
                  <a:solidFill>
                    <a:schemeClr val="accent2"/>
                  </a:solidFill>
                </a:rPr>
                <a:t>Co-Director and Chair, International Brain Tumour Alliance </a:t>
              </a:r>
            </a:p>
          </p:txBody>
        </p:sp>
        <p:grpSp>
          <p:nvGrpSpPr>
            <p:cNvPr id="31" name="Group 30">
              <a:extLst>
                <a:ext uri="{FF2B5EF4-FFF2-40B4-BE49-F238E27FC236}">
                  <a16:creationId xmlns:a16="http://schemas.microsoft.com/office/drawing/2014/main" id="{9A360770-4491-48A0-A9C7-7AA01C8EECDB}"/>
                </a:ext>
              </a:extLst>
            </p:cNvPr>
            <p:cNvGrpSpPr/>
            <p:nvPr/>
          </p:nvGrpSpPr>
          <p:grpSpPr>
            <a:xfrm>
              <a:off x="9226259" y="1181691"/>
              <a:ext cx="709955" cy="709957"/>
              <a:chOff x="9044765" y="1096941"/>
              <a:chExt cx="890462" cy="890464"/>
            </a:xfrm>
          </p:grpSpPr>
          <p:sp>
            <p:nvSpPr>
              <p:cNvPr id="8" name="Oval 7">
                <a:extLst>
                  <a:ext uri="{FF2B5EF4-FFF2-40B4-BE49-F238E27FC236}">
                    <a16:creationId xmlns:a16="http://schemas.microsoft.com/office/drawing/2014/main" id="{B1DC3090-8AD8-4B2B-B241-043D5FB2CAE3}"/>
                  </a:ext>
                </a:extLst>
              </p:cNvPr>
              <p:cNvSpPr/>
              <p:nvPr/>
            </p:nvSpPr>
            <p:spPr bwMode="gray">
              <a:xfrm rot="20266948">
                <a:off x="9044766" y="1096942"/>
                <a:ext cx="890461" cy="890463"/>
              </a:xfrm>
              <a:prstGeom prst="ellipse">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rc 8">
                <a:extLst>
                  <a:ext uri="{FF2B5EF4-FFF2-40B4-BE49-F238E27FC236}">
                    <a16:creationId xmlns:a16="http://schemas.microsoft.com/office/drawing/2014/main" id="{FF22BAE3-03F1-4A88-AA00-6410A6E99F36}"/>
                  </a:ext>
                </a:extLst>
              </p:cNvPr>
              <p:cNvSpPr/>
              <p:nvPr/>
            </p:nvSpPr>
            <p:spPr bwMode="gray">
              <a:xfrm rot="20266948">
                <a:off x="9044765" y="1096941"/>
                <a:ext cx="890461" cy="890463"/>
              </a:xfrm>
              <a:prstGeom prst="arc">
                <a:avLst>
                  <a:gd name="adj1" fmla="val 17411517"/>
                  <a:gd name="adj2" fmla="val 12169790"/>
                </a:avLst>
              </a:prstGeom>
              <a:solidFill>
                <a:schemeClr val="accent5"/>
              </a:solidFill>
              <a:ln w="28575" cap="rnd">
                <a:solidFill>
                  <a:schemeClr val="accent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0" name="Arc 9">
                <a:extLst>
                  <a:ext uri="{FF2B5EF4-FFF2-40B4-BE49-F238E27FC236}">
                    <a16:creationId xmlns:a16="http://schemas.microsoft.com/office/drawing/2014/main" id="{C24311FE-450B-4102-9EA9-B11376E97A5B}"/>
                  </a:ext>
                </a:extLst>
              </p:cNvPr>
              <p:cNvSpPr/>
              <p:nvPr/>
            </p:nvSpPr>
            <p:spPr bwMode="gray">
              <a:xfrm rot="20266948">
                <a:off x="9044765" y="1096941"/>
                <a:ext cx="890461" cy="890463"/>
              </a:xfrm>
              <a:prstGeom prst="arc">
                <a:avLst>
                  <a:gd name="adj1" fmla="val 12999581"/>
                  <a:gd name="adj2" fmla="val 16615108"/>
                </a:avLst>
              </a:prstGeom>
              <a:solidFill>
                <a:schemeClr val="accent5"/>
              </a:solidFill>
              <a:ln w="28575" cap="rnd">
                <a:solidFill>
                  <a:schemeClr val="bg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grpSp>
      <p:grpSp>
        <p:nvGrpSpPr>
          <p:cNvPr id="37" name="Group 36">
            <a:extLst>
              <a:ext uri="{FF2B5EF4-FFF2-40B4-BE49-F238E27FC236}">
                <a16:creationId xmlns:a16="http://schemas.microsoft.com/office/drawing/2014/main" id="{EE2BDF2C-C3B6-4F9B-B6D0-C2A5898CEF86}"/>
              </a:ext>
            </a:extLst>
          </p:cNvPr>
          <p:cNvGrpSpPr/>
          <p:nvPr/>
        </p:nvGrpSpPr>
        <p:grpSpPr>
          <a:xfrm>
            <a:off x="436319" y="1181691"/>
            <a:ext cx="6739181" cy="4602487"/>
            <a:chOff x="436319" y="1181691"/>
            <a:chExt cx="6739181" cy="4602487"/>
          </a:xfrm>
        </p:grpSpPr>
        <p:sp>
          <p:nvSpPr>
            <p:cNvPr id="5" name="Rectangle: Rounded Corners 30">
              <a:extLst>
                <a:ext uri="{FF2B5EF4-FFF2-40B4-BE49-F238E27FC236}">
                  <a16:creationId xmlns:a16="http://schemas.microsoft.com/office/drawing/2014/main" id="{80C8E3B5-2554-4BA1-A734-5DC3399C54C1}"/>
                </a:ext>
              </a:extLst>
            </p:cNvPr>
            <p:cNvSpPr/>
            <p:nvPr/>
          </p:nvSpPr>
          <p:spPr bwMode="gray">
            <a:xfrm>
              <a:off x="436319" y="1481253"/>
              <a:ext cx="6739181" cy="4302925"/>
            </a:xfrm>
            <a:prstGeom prst="roundRect">
              <a:avLst>
                <a:gd name="adj" fmla="val 4593"/>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432000" rtlCol="0" anchor="t"/>
            <a:lstStyle/>
            <a:p>
              <a:pPr>
                <a:spcBef>
                  <a:spcPts val="600"/>
                </a:spcBef>
              </a:pPr>
              <a:r>
                <a:rPr lang="en-GB" b="1" dirty="0">
                  <a:solidFill>
                    <a:schemeClr val="accent2"/>
                  </a:solidFill>
                </a:rPr>
                <a:t>Dirk Van den Steen</a:t>
              </a:r>
              <a:r>
                <a:rPr lang="en-GB" dirty="0">
                  <a:solidFill>
                    <a:schemeClr val="accent2"/>
                  </a:solidFill>
                </a:rPr>
                <a:t>, Policy Officer, </a:t>
              </a:r>
              <a:br>
                <a:rPr lang="en-GB" dirty="0">
                  <a:solidFill>
                    <a:schemeClr val="accent2"/>
                  </a:solidFill>
                </a:rPr>
              </a:br>
              <a:r>
                <a:rPr lang="en-GB" dirty="0">
                  <a:solidFill>
                    <a:schemeClr val="accent2"/>
                  </a:solidFill>
                </a:rPr>
                <a:t>DG SANTE, European Commission </a:t>
              </a:r>
            </a:p>
            <a:p>
              <a:pPr>
                <a:spcBef>
                  <a:spcPts val="600"/>
                </a:spcBef>
              </a:pPr>
              <a:r>
                <a:rPr lang="en-US" b="1" dirty="0">
                  <a:solidFill>
                    <a:schemeClr val="accent2"/>
                  </a:solidFill>
                </a:rPr>
                <a:t>Yolande Lievens</a:t>
              </a:r>
              <a:r>
                <a:rPr lang="en-US" dirty="0">
                  <a:solidFill>
                    <a:schemeClr val="accent2"/>
                  </a:solidFill>
                </a:rPr>
                <a:t>, </a:t>
              </a:r>
              <a:br>
                <a:rPr lang="en-US" dirty="0">
                  <a:solidFill>
                    <a:schemeClr val="accent2"/>
                  </a:solidFill>
                </a:rPr>
              </a:br>
              <a:r>
                <a:rPr lang="en-GB" dirty="0">
                  <a:solidFill>
                    <a:schemeClr val="accent2"/>
                  </a:solidFill>
                </a:rPr>
                <a:t>European CanCer Organisation (ECCO)</a:t>
              </a:r>
            </a:p>
            <a:p>
              <a:pPr>
                <a:spcBef>
                  <a:spcPts val="600"/>
                </a:spcBef>
              </a:pPr>
              <a:r>
                <a:rPr lang="en-GB" dirty="0">
                  <a:solidFill>
                    <a:schemeClr val="accent2"/>
                  </a:solidFill>
                </a:rPr>
                <a:t>Past-President of European Society for Radiotherapy and Oncology (ESTRO)</a:t>
              </a:r>
            </a:p>
            <a:p>
              <a:pPr>
                <a:spcBef>
                  <a:spcPts val="600"/>
                </a:spcBef>
              </a:pPr>
              <a:r>
                <a:rPr lang="en-GB" b="1" dirty="0">
                  <a:solidFill>
                    <a:schemeClr val="accent2"/>
                  </a:solidFill>
                </a:rPr>
                <a:t>Stefan Gijssels</a:t>
              </a:r>
              <a:r>
                <a:rPr lang="en-GB" dirty="0">
                  <a:solidFill>
                    <a:schemeClr val="accent2"/>
                  </a:solidFill>
                </a:rPr>
                <a:t>, </a:t>
              </a:r>
              <a:br>
                <a:rPr lang="en-GB" dirty="0">
                  <a:solidFill>
                    <a:schemeClr val="accent2"/>
                  </a:solidFill>
                </a:rPr>
              </a:br>
              <a:r>
                <a:rPr lang="en-GB" dirty="0">
                  <a:solidFill>
                    <a:schemeClr val="accent2"/>
                  </a:solidFill>
                </a:rPr>
                <a:t>Executive Director, EuropaColon</a:t>
              </a:r>
            </a:p>
            <a:p>
              <a:pPr>
                <a:spcBef>
                  <a:spcPts val="600"/>
                </a:spcBef>
              </a:pPr>
              <a:r>
                <a:rPr lang="en-US" b="1" dirty="0">
                  <a:solidFill>
                    <a:schemeClr val="accent2"/>
                  </a:solidFill>
                </a:rPr>
                <a:t>Zeger Vercouteren</a:t>
              </a:r>
              <a:r>
                <a:rPr lang="en-US" dirty="0">
                  <a:solidFill>
                    <a:schemeClr val="accent2"/>
                  </a:solidFill>
                </a:rPr>
                <a:t>, </a:t>
              </a:r>
              <a:br>
                <a:rPr lang="en-US" dirty="0">
                  <a:solidFill>
                    <a:schemeClr val="accent2"/>
                  </a:solidFill>
                </a:rPr>
              </a:br>
              <a:r>
                <a:rPr lang="en-US" dirty="0">
                  <a:solidFill>
                    <a:schemeClr val="accent2"/>
                  </a:solidFill>
                </a:rPr>
                <a:t>Vice President Government Affairs &amp; Policy, </a:t>
              </a:r>
              <a:br>
                <a:rPr lang="en-US" dirty="0">
                  <a:solidFill>
                    <a:schemeClr val="accent2"/>
                  </a:solidFill>
                </a:rPr>
              </a:br>
              <a:r>
                <a:rPr lang="en-US" dirty="0">
                  <a:solidFill>
                    <a:schemeClr val="accent2"/>
                  </a:solidFill>
                </a:rPr>
                <a:t>Johnson &amp; Johnson EMEA</a:t>
              </a:r>
              <a:endParaRPr lang="en-GB" dirty="0">
                <a:solidFill>
                  <a:schemeClr val="accent2"/>
                </a:solidFill>
              </a:endParaRPr>
            </a:p>
            <a:p>
              <a:pPr>
                <a:spcBef>
                  <a:spcPts val="600"/>
                </a:spcBef>
              </a:pPr>
              <a:r>
                <a:rPr lang="en-GB" b="1" dirty="0">
                  <a:solidFill>
                    <a:schemeClr val="accent2"/>
                  </a:solidFill>
                </a:rPr>
                <a:t>Xavier Franz</a:t>
              </a:r>
              <a:r>
                <a:rPr lang="en-GB" dirty="0">
                  <a:solidFill>
                    <a:schemeClr val="accent2"/>
                  </a:solidFill>
                </a:rPr>
                <a:t>, Director Government Affairs – Western Europe, Varian</a:t>
              </a:r>
            </a:p>
          </p:txBody>
        </p:sp>
        <p:grpSp>
          <p:nvGrpSpPr>
            <p:cNvPr id="32" name="Group 31">
              <a:extLst>
                <a:ext uri="{FF2B5EF4-FFF2-40B4-BE49-F238E27FC236}">
                  <a16:creationId xmlns:a16="http://schemas.microsoft.com/office/drawing/2014/main" id="{5D8E2D35-B499-4E5D-9738-44879020B132}"/>
                </a:ext>
              </a:extLst>
            </p:cNvPr>
            <p:cNvGrpSpPr/>
            <p:nvPr/>
          </p:nvGrpSpPr>
          <p:grpSpPr>
            <a:xfrm>
              <a:off x="3450932" y="1181691"/>
              <a:ext cx="709955" cy="709957"/>
              <a:chOff x="9044765" y="1096941"/>
              <a:chExt cx="890462" cy="890464"/>
            </a:xfrm>
          </p:grpSpPr>
          <p:sp>
            <p:nvSpPr>
              <p:cNvPr id="33" name="Oval 32">
                <a:extLst>
                  <a:ext uri="{FF2B5EF4-FFF2-40B4-BE49-F238E27FC236}">
                    <a16:creationId xmlns:a16="http://schemas.microsoft.com/office/drawing/2014/main" id="{32328AFD-B756-4F60-A3C5-06DE74D545F2}"/>
                  </a:ext>
                </a:extLst>
              </p:cNvPr>
              <p:cNvSpPr/>
              <p:nvPr/>
            </p:nvSpPr>
            <p:spPr bwMode="gray">
              <a:xfrm rot="20266948">
                <a:off x="9044766" y="1096942"/>
                <a:ext cx="890461" cy="890463"/>
              </a:xfrm>
              <a:prstGeom prst="ellipse">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Arc 33">
                <a:extLst>
                  <a:ext uri="{FF2B5EF4-FFF2-40B4-BE49-F238E27FC236}">
                    <a16:creationId xmlns:a16="http://schemas.microsoft.com/office/drawing/2014/main" id="{594002BC-932F-4F5F-8BC9-DE7E3E2A9532}"/>
                  </a:ext>
                </a:extLst>
              </p:cNvPr>
              <p:cNvSpPr/>
              <p:nvPr/>
            </p:nvSpPr>
            <p:spPr bwMode="gray">
              <a:xfrm rot="20266948">
                <a:off x="9044765" y="1096941"/>
                <a:ext cx="890461" cy="890463"/>
              </a:xfrm>
              <a:prstGeom prst="arc">
                <a:avLst>
                  <a:gd name="adj1" fmla="val 17411517"/>
                  <a:gd name="adj2" fmla="val 12169790"/>
                </a:avLst>
              </a:prstGeom>
              <a:solidFill>
                <a:schemeClr val="accent5"/>
              </a:solidFill>
              <a:ln w="28575" cap="rnd">
                <a:solidFill>
                  <a:schemeClr val="accent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5" name="Arc 34">
                <a:extLst>
                  <a:ext uri="{FF2B5EF4-FFF2-40B4-BE49-F238E27FC236}">
                    <a16:creationId xmlns:a16="http://schemas.microsoft.com/office/drawing/2014/main" id="{C7DA76BD-FD10-4D20-9F6A-E6D88C4D2BAF}"/>
                  </a:ext>
                </a:extLst>
              </p:cNvPr>
              <p:cNvSpPr/>
              <p:nvPr/>
            </p:nvSpPr>
            <p:spPr bwMode="gray">
              <a:xfrm rot="20266948">
                <a:off x="9044765" y="1096941"/>
                <a:ext cx="890461" cy="890463"/>
              </a:xfrm>
              <a:prstGeom prst="arc">
                <a:avLst>
                  <a:gd name="adj1" fmla="val 12999581"/>
                  <a:gd name="adj2" fmla="val 16615108"/>
                </a:avLst>
              </a:prstGeom>
              <a:solidFill>
                <a:schemeClr val="accent5"/>
              </a:solidFill>
              <a:ln w="28575" cap="rnd">
                <a:solidFill>
                  <a:schemeClr val="bg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grpSp>
      <p:sp>
        <p:nvSpPr>
          <p:cNvPr id="50" name="Freeform 66">
            <a:extLst>
              <a:ext uri="{FF2B5EF4-FFF2-40B4-BE49-F238E27FC236}">
                <a16:creationId xmlns:a16="http://schemas.microsoft.com/office/drawing/2014/main" id="{0D306846-783D-4994-8D6E-364DC894A3E0}"/>
              </a:ext>
            </a:extLst>
          </p:cNvPr>
          <p:cNvSpPr>
            <a:spLocks noEditPoints="1"/>
          </p:cNvSpPr>
          <p:nvPr/>
        </p:nvSpPr>
        <p:spPr bwMode="auto">
          <a:xfrm>
            <a:off x="9366009" y="1322397"/>
            <a:ext cx="430454" cy="432294"/>
          </a:xfrm>
          <a:custGeom>
            <a:avLst/>
            <a:gdLst>
              <a:gd name="T0" fmla="*/ 15 w 225"/>
              <a:gd name="T1" fmla="*/ 113 h 225"/>
              <a:gd name="T2" fmla="*/ 0 w 225"/>
              <a:gd name="T3" fmla="*/ 130 h 225"/>
              <a:gd name="T4" fmla="*/ 21 w 225"/>
              <a:gd name="T5" fmla="*/ 181 h 225"/>
              <a:gd name="T6" fmla="*/ 43 w 225"/>
              <a:gd name="T7" fmla="*/ 181 h 225"/>
              <a:gd name="T8" fmla="*/ 44 w 225"/>
              <a:gd name="T9" fmla="*/ 204 h 225"/>
              <a:gd name="T10" fmla="*/ 95 w 225"/>
              <a:gd name="T11" fmla="*/ 225 h 225"/>
              <a:gd name="T12" fmla="*/ 112 w 225"/>
              <a:gd name="T13" fmla="*/ 210 h 225"/>
              <a:gd name="T14" fmla="*/ 129 w 225"/>
              <a:gd name="T15" fmla="*/ 225 h 225"/>
              <a:gd name="T16" fmla="*/ 180 w 225"/>
              <a:gd name="T17" fmla="*/ 204 h 225"/>
              <a:gd name="T18" fmla="*/ 181 w 225"/>
              <a:gd name="T19" fmla="*/ 181 h 225"/>
              <a:gd name="T20" fmla="*/ 209 w 225"/>
              <a:gd name="T21" fmla="*/ 113 h 225"/>
              <a:gd name="T22" fmla="*/ 225 w 225"/>
              <a:gd name="T23" fmla="*/ 96 h 225"/>
              <a:gd name="T24" fmla="*/ 203 w 225"/>
              <a:gd name="T25" fmla="*/ 45 h 225"/>
              <a:gd name="T26" fmla="*/ 181 w 225"/>
              <a:gd name="T27" fmla="*/ 44 h 225"/>
              <a:gd name="T28" fmla="*/ 180 w 225"/>
              <a:gd name="T29" fmla="*/ 21 h 225"/>
              <a:gd name="T30" fmla="*/ 129 w 225"/>
              <a:gd name="T31" fmla="*/ 0 h 225"/>
              <a:gd name="T32" fmla="*/ 112 w 225"/>
              <a:gd name="T33" fmla="*/ 16 h 225"/>
              <a:gd name="T34" fmla="*/ 95 w 225"/>
              <a:gd name="T35" fmla="*/ 0 h 225"/>
              <a:gd name="T36" fmla="*/ 44 w 225"/>
              <a:gd name="T37" fmla="*/ 21 h 225"/>
              <a:gd name="T38" fmla="*/ 43 w 225"/>
              <a:gd name="T39" fmla="*/ 4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5" h="225">
                <a:moveTo>
                  <a:pt x="15" y="113"/>
                </a:moveTo>
                <a:cubicBezTo>
                  <a:pt x="15" y="122"/>
                  <a:pt x="8" y="129"/>
                  <a:pt x="0" y="130"/>
                </a:cubicBezTo>
                <a:cubicBezTo>
                  <a:pt x="2" y="148"/>
                  <a:pt x="10" y="166"/>
                  <a:pt x="21" y="181"/>
                </a:cubicBezTo>
                <a:cubicBezTo>
                  <a:pt x="27" y="175"/>
                  <a:pt x="37" y="175"/>
                  <a:pt x="43" y="181"/>
                </a:cubicBezTo>
                <a:cubicBezTo>
                  <a:pt x="50" y="188"/>
                  <a:pt x="50" y="198"/>
                  <a:pt x="44" y="204"/>
                </a:cubicBezTo>
                <a:cubicBezTo>
                  <a:pt x="59" y="215"/>
                  <a:pt x="76" y="223"/>
                  <a:pt x="95" y="225"/>
                </a:cubicBezTo>
                <a:cubicBezTo>
                  <a:pt x="96" y="217"/>
                  <a:pt x="103" y="210"/>
                  <a:pt x="112" y="210"/>
                </a:cubicBezTo>
                <a:cubicBezTo>
                  <a:pt x="121" y="210"/>
                  <a:pt x="128" y="217"/>
                  <a:pt x="129" y="225"/>
                </a:cubicBezTo>
                <a:cubicBezTo>
                  <a:pt x="148" y="223"/>
                  <a:pt x="165" y="215"/>
                  <a:pt x="180" y="204"/>
                </a:cubicBezTo>
                <a:cubicBezTo>
                  <a:pt x="174" y="198"/>
                  <a:pt x="174" y="188"/>
                  <a:pt x="181" y="181"/>
                </a:cubicBezTo>
                <a:moveTo>
                  <a:pt x="209" y="113"/>
                </a:moveTo>
                <a:cubicBezTo>
                  <a:pt x="209" y="104"/>
                  <a:pt x="216" y="97"/>
                  <a:pt x="225" y="96"/>
                </a:cubicBezTo>
                <a:cubicBezTo>
                  <a:pt x="222" y="77"/>
                  <a:pt x="214" y="60"/>
                  <a:pt x="203" y="45"/>
                </a:cubicBezTo>
                <a:cubicBezTo>
                  <a:pt x="197" y="51"/>
                  <a:pt x="187" y="50"/>
                  <a:pt x="181" y="44"/>
                </a:cubicBezTo>
                <a:cubicBezTo>
                  <a:pt x="174" y="38"/>
                  <a:pt x="174" y="28"/>
                  <a:pt x="180" y="21"/>
                </a:cubicBezTo>
                <a:cubicBezTo>
                  <a:pt x="165" y="11"/>
                  <a:pt x="148" y="3"/>
                  <a:pt x="129" y="0"/>
                </a:cubicBezTo>
                <a:cubicBezTo>
                  <a:pt x="128" y="9"/>
                  <a:pt x="121" y="16"/>
                  <a:pt x="112" y="16"/>
                </a:cubicBezTo>
                <a:cubicBezTo>
                  <a:pt x="103" y="16"/>
                  <a:pt x="96" y="9"/>
                  <a:pt x="95" y="0"/>
                </a:cubicBezTo>
                <a:cubicBezTo>
                  <a:pt x="76" y="3"/>
                  <a:pt x="59" y="11"/>
                  <a:pt x="44" y="21"/>
                </a:cubicBezTo>
                <a:cubicBezTo>
                  <a:pt x="50" y="28"/>
                  <a:pt x="50" y="38"/>
                  <a:pt x="43" y="44"/>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5" name="Freeform 71">
            <a:extLst>
              <a:ext uri="{FF2B5EF4-FFF2-40B4-BE49-F238E27FC236}">
                <a16:creationId xmlns:a16="http://schemas.microsoft.com/office/drawing/2014/main" id="{49EA9E4B-C4CE-4D3B-AB5E-33F4D60A30B4}"/>
              </a:ext>
            </a:extLst>
          </p:cNvPr>
          <p:cNvSpPr>
            <a:spLocks/>
          </p:cNvSpPr>
          <p:nvPr/>
        </p:nvSpPr>
        <p:spPr bwMode="auto">
          <a:xfrm>
            <a:off x="9754153" y="1572576"/>
            <a:ext cx="42310" cy="97497"/>
          </a:xfrm>
          <a:custGeom>
            <a:avLst/>
            <a:gdLst>
              <a:gd name="T0" fmla="*/ 0 w 22"/>
              <a:gd name="T1" fmla="*/ 51 h 51"/>
              <a:gd name="T2" fmla="*/ 22 w 22"/>
              <a:gd name="T3" fmla="*/ 0 h 51"/>
            </a:gdLst>
            <a:ahLst/>
            <a:cxnLst>
              <a:cxn ang="0">
                <a:pos x="T0" y="T1"/>
              </a:cxn>
              <a:cxn ang="0">
                <a:pos x="T2" y="T3"/>
              </a:cxn>
            </a:cxnLst>
            <a:rect l="0" t="0" r="r" b="b"/>
            <a:pathLst>
              <a:path w="22" h="51">
                <a:moveTo>
                  <a:pt x="0" y="51"/>
                </a:moveTo>
                <a:cubicBezTo>
                  <a:pt x="11" y="36"/>
                  <a:pt x="19" y="18"/>
                  <a:pt x="22" y="0"/>
                </a:cubicBezTo>
              </a:path>
            </a:pathLst>
          </a:custGeom>
          <a:noFill/>
          <a:ln w="28575" cap="rnd">
            <a:solidFill>
              <a:srgbClr val="4BBDC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6" name="Freeform 72">
            <a:extLst>
              <a:ext uri="{FF2B5EF4-FFF2-40B4-BE49-F238E27FC236}">
                <a16:creationId xmlns:a16="http://schemas.microsoft.com/office/drawing/2014/main" id="{4E5C379F-0FC2-4D4F-87D0-6FD17BEF82AB}"/>
              </a:ext>
            </a:extLst>
          </p:cNvPr>
          <p:cNvSpPr>
            <a:spLocks/>
          </p:cNvSpPr>
          <p:nvPr/>
        </p:nvSpPr>
        <p:spPr bwMode="auto">
          <a:xfrm>
            <a:off x="9366009" y="1408855"/>
            <a:ext cx="40470" cy="99336"/>
          </a:xfrm>
          <a:custGeom>
            <a:avLst/>
            <a:gdLst>
              <a:gd name="T0" fmla="*/ 21 w 21"/>
              <a:gd name="T1" fmla="*/ 0 h 51"/>
              <a:gd name="T2" fmla="*/ 0 w 21"/>
              <a:gd name="T3" fmla="*/ 51 h 51"/>
            </a:gdLst>
            <a:ahLst/>
            <a:cxnLst>
              <a:cxn ang="0">
                <a:pos x="T0" y="T1"/>
              </a:cxn>
              <a:cxn ang="0">
                <a:pos x="T2" y="T3"/>
              </a:cxn>
            </a:cxnLst>
            <a:rect l="0" t="0" r="r" b="b"/>
            <a:pathLst>
              <a:path w="21" h="51">
                <a:moveTo>
                  <a:pt x="21" y="0"/>
                </a:moveTo>
                <a:cubicBezTo>
                  <a:pt x="10" y="15"/>
                  <a:pt x="2" y="32"/>
                  <a:pt x="0" y="51"/>
                </a:cubicBezTo>
              </a:path>
            </a:pathLst>
          </a:custGeom>
          <a:noFill/>
          <a:ln w="28575" cap="rnd">
            <a:solidFill>
              <a:srgbClr val="4BBDC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9" name="Freeform 10">
            <a:extLst>
              <a:ext uri="{FF2B5EF4-FFF2-40B4-BE49-F238E27FC236}">
                <a16:creationId xmlns:a16="http://schemas.microsoft.com/office/drawing/2014/main" id="{F0C17BE7-7BBB-4E46-AB75-D2D3281D74FF}"/>
              </a:ext>
            </a:extLst>
          </p:cNvPr>
          <p:cNvSpPr>
            <a:spLocks/>
          </p:cNvSpPr>
          <p:nvPr/>
        </p:nvSpPr>
        <p:spPr bwMode="auto">
          <a:xfrm>
            <a:off x="3759200" y="1343529"/>
            <a:ext cx="153987" cy="255588"/>
          </a:xfrm>
          <a:custGeom>
            <a:avLst/>
            <a:gdLst>
              <a:gd name="T0" fmla="*/ 45 w 92"/>
              <a:gd name="T1" fmla="*/ 152 h 152"/>
              <a:gd name="T2" fmla="*/ 76 w 92"/>
              <a:gd name="T3" fmla="*/ 152 h 152"/>
              <a:gd name="T4" fmla="*/ 92 w 92"/>
              <a:gd name="T5" fmla="*/ 136 h 152"/>
              <a:gd name="T6" fmla="*/ 92 w 92"/>
              <a:gd name="T7" fmla="*/ 16 h 152"/>
              <a:gd name="T8" fmla="*/ 76 w 92"/>
              <a:gd name="T9" fmla="*/ 0 h 152"/>
              <a:gd name="T10" fmla="*/ 0 w 92"/>
              <a:gd name="T11" fmla="*/ 0 h 152"/>
            </a:gdLst>
            <a:ahLst/>
            <a:cxnLst>
              <a:cxn ang="0">
                <a:pos x="T0" y="T1"/>
              </a:cxn>
              <a:cxn ang="0">
                <a:pos x="T2" y="T3"/>
              </a:cxn>
              <a:cxn ang="0">
                <a:pos x="T4" y="T5"/>
              </a:cxn>
              <a:cxn ang="0">
                <a:pos x="T6" y="T7"/>
              </a:cxn>
              <a:cxn ang="0">
                <a:pos x="T8" y="T9"/>
              </a:cxn>
              <a:cxn ang="0">
                <a:pos x="T10" y="T11"/>
              </a:cxn>
            </a:cxnLst>
            <a:rect l="0" t="0" r="r" b="b"/>
            <a:pathLst>
              <a:path w="92" h="152">
                <a:moveTo>
                  <a:pt x="45" y="152"/>
                </a:moveTo>
                <a:cubicBezTo>
                  <a:pt x="76" y="152"/>
                  <a:pt x="76" y="152"/>
                  <a:pt x="76" y="152"/>
                </a:cubicBezTo>
                <a:cubicBezTo>
                  <a:pt x="85" y="152"/>
                  <a:pt x="92" y="145"/>
                  <a:pt x="92" y="136"/>
                </a:cubicBezTo>
                <a:cubicBezTo>
                  <a:pt x="92" y="16"/>
                  <a:pt x="92" y="16"/>
                  <a:pt x="92" y="16"/>
                </a:cubicBezTo>
                <a:cubicBezTo>
                  <a:pt x="92" y="7"/>
                  <a:pt x="85" y="0"/>
                  <a:pt x="76" y="0"/>
                </a:cubicBezTo>
                <a:cubicBezTo>
                  <a:pt x="0" y="0"/>
                  <a:pt x="0" y="0"/>
                  <a:pt x="0" y="0"/>
                </a:cubicBezTo>
              </a:path>
            </a:pathLst>
          </a:custGeom>
          <a:noFill/>
          <a:ln w="28575"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11">
            <a:extLst>
              <a:ext uri="{FF2B5EF4-FFF2-40B4-BE49-F238E27FC236}">
                <a16:creationId xmlns:a16="http://schemas.microsoft.com/office/drawing/2014/main" id="{F088FCF9-775E-4AF5-B879-0B59DC708E7D}"/>
              </a:ext>
            </a:extLst>
          </p:cNvPr>
          <p:cNvSpPr>
            <a:spLocks noChangeShapeType="1"/>
          </p:cNvSpPr>
          <p:nvPr/>
        </p:nvSpPr>
        <p:spPr bwMode="auto">
          <a:xfrm>
            <a:off x="3773514" y="1599116"/>
            <a:ext cx="68262" cy="0"/>
          </a:xfrm>
          <a:prstGeom prst="line">
            <a:avLst/>
          </a:prstGeom>
          <a:noFill/>
          <a:ln w="28575" cap="rnd">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Freeform 12">
            <a:extLst>
              <a:ext uri="{FF2B5EF4-FFF2-40B4-BE49-F238E27FC236}">
                <a16:creationId xmlns:a16="http://schemas.microsoft.com/office/drawing/2014/main" id="{0B3FD335-319D-4EBF-917D-552CA5703DC3}"/>
              </a:ext>
            </a:extLst>
          </p:cNvPr>
          <p:cNvSpPr>
            <a:spLocks/>
          </p:cNvSpPr>
          <p:nvPr/>
        </p:nvSpPr>
        <p:spPr bwMode="auto">
          <a:xfrm>
            <a:off x="3578252" y="1541966"/>
            <a:ext cx="195262" cy="136525"/>
          </a:xfrm>
          <a:custGeom>
            <a:avLst/>
            <a:gdLst>
              <a:gd name="T0" fmla="*/ 0 w 116"/>
              <a:gd name="T1" fmla="*/ 0 h 82"/>
              <a:gd name="T2" fmla="*/ 0 w 116"/>
              <a:gd name="T3" fmla="*/ 77 h 82"/>
              <a:gd name="T4" fmla="*/ 7 w 116"/>
              <a:gd name="T5" fmla="*/ 79 h 82"/>
              <a:gd name="T6" fmla="*/ 52 w 116"/>
              <a:gd name="T7" fmla="*/ 34 h 82"/>
              <a:gd name="T8" fmla="*/ 116 w 116"/>
              <a:gd name="T9" fmla="*/ 34 h 82"/>
            </a:gdLst>
            <a:ahLst/>
            <a:cxnLst>
              <a:cxn ang="0">
                <a:pos x="T0" y="T1"/>
              </a:cxn>
              <a:cxn ang="0">
                <a:pos x="T2" y="T3"/>
              </a:cxn>
              <a:cxn ang="0">
                <a:pos x="T4" y="T5"/>
              </a:cxn>
              <a:cxn ang="0">
                <a:pos x="T6" y="T7"/>
              </a:cxn>
              <a:cxn ang="0">
                <a:pos x="T8" y="T9"/>
              </a:cxn>
            </a:cxnLst>
            <a:rect l="0" t="0" r="r" b="b"/>
            <a:pathLst>
              <a:path w="116" h="82">
                <a:moveTo>
                  <a:pt x="0" y="0"/>
                </a:moveTo>
                <a:cubicBezTo>
                  <a:pt x="0" y="77"/>
                  <a:pt x="0" y="77"/>
                  <a:pt x="0" y="77"/>
                </a:cubicBezTo>
                <a:cubicBezTo>
                  <a:pt x="0" y="80"/>
                  <a:pt x="4" y="82"/>
                  <a:pt x="7" y="79"/>
                </a:cubicBezTo>
                <a:cubicBezTo>
                  <a:pt x="52" y="34"/>
                  <a:pt x="52" y="34"/>
                  <a:pt x="52" y="34"/>
                </a:cubicBezTo>
                <a:cubicBezTo>
                  <a:pt x="116" y="34"/>
                  <a:pt x="116" y="34"/>
                  <a:pt x="116" y="34"/>
                </a:cubicBezTo>
              </a:path>
            </a:pathLst>
          </a:custGeom>
          <a:noFill/>
          <a:ln w="28575"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Freeform 13">
            <a:extLst>
              <a:ext uri="{FF2B5EF4-FFF2-40B4-BE49-F238E27FC236}">
                <a16:creationId xmlns:a16="http://schemas.microsoft.com/office/drawing/2014/main" id="{FCF32A96-EB3D-47D8-8924-1DFE7E85CCF6}"/>
              </a:ext>
            </a:extLst>
          </p:cNvPr>
          <p:cNvSpPr>
            <a:spLocks/>
          </p:cNvSpPr>
          <p:nvPr/>
        </p:nvSpPr>
        <p:spPr bwMode="auto">
          <a:xfrm>
            <a:off x="3578252" y="1343529"/>
            <a:ext cx="93662" cy="103188"/>
          </a:xfrm>
          <a:custGeom>
            <a:avLst/>
            <a:gdLst>
              <a:gd name="T0" fmla="*/ 56 w 56"/>
              <a:gd name="T1" fmla="*/ 0 h 61"/>
              <a:gd name="T2" fmla="*/ 16 w 56"/>
              <a:gd name="T3" fmla="*/ 0 h 61"/>
              <a:gd name="T4" fmla="*/ 0 w 56"/>
              <a:gd name="T5" fmla="*/ 16 h 61"/>
              <a:gd name="T6" fmla="*/ 0 w 56"/>
              <a:gd name="T7" fmla="*/ 61 h 61"/>
            </a:gdLst>
            <a:ahLst/>
            <a:cxnLst>
              <a:cxn ang="0">
                <a:pos x="T0" y="T1"/>
              </a:cxn>
              <a:cxn ang="0">
                <a:pos x="T2" y="T3"/>
              </a:cxn>
              <a:cxn ang="0">
                <a:pos x="T4" y="T5"/>
              </a:cxn>
              <a:cxn ang="0">
                <a:pos x="T6" y="T7"/>
              </a:cxn>
            </a:cxnLst>
            <a:rect l="0" t="0" r="r" b="b"/>
            <a:pathLst>
              <a:path w="56" h="61">
                <a:moveTo>
                  <a:pt x="56" y="0"/>
                </a:moveTo>
                <a:cubicBezTo>
                  <a:pt x="16" y="0"/>
                  <a:pt x="16" y="0"/>
                  <a:pt x="16" y="0"/>
                </a:cubicBezTo>
                <a:cubicBezTo>
                  <a:pt x="7" y="0"/>
                  <a:pt x="0" y="7"/>
                  <a:pt x="0" y="16"/>
                </a:cubicBezTo>
                <a:cubicBezTo>
                  <a:pt x="0" y="61"/>
                  <a:pt x="0" y="61"/>
                  <a:pt x="0" y="61"/>
                </a:cubicBezTo>
              </a:path>
            </a:pathLst>
          </a:custGeom>
          <a:noFill/>
          <a:ln w="28575"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Freeform 14">
            <a:extLst>
              <a:ext uri="{FF2B5EF4-FFF2-40B4-BE49-F238E27FC236}">
                <a16:creationId xmlns:a16="http://schemas.microsoft.com/office/drawing/2014/main" id="{07126B45-AD27-4E6F-AE8C-AA05C9268EC7}"/>
              </a:ext>
            </a:extLst>
          </p:cNvPr>
          <p:cNvSpPr>
            <a:spLocks/>
          </p:cNvSpPr>
          <p:nvPr/>
        </p:nvSpPr>
        <p:spPr bwMode="auto">
          <a:xfrm>
            <a:off x="3732239" y="1491166"/>
            <a:ext cx="261937" cy="263525"/>
          </a:xfrm>
          <a:custGeom>
            <a:avLst/>
            <a:gdLst>
              <a:gd name="T0" fmla="*/ 136 w 156"/>
              <a:gd name="T1" fmla="*/ 0 h 157"/>
              <a:gd name="T2" fmla="*/ 140 w 156"/>
              <a:gd name="T3" fmla="*/ 0 h 157"/>
              <a:gd name="T4" fmla="*/ 156 w 156"/>
              <a:gd name="T5" fmla="*/ 16 h 157"/>
              <a:gd name="T6" fmla="*/ 156 w 156"/>
              <a:gd name="T7" fmla="*/ 151 h 157"/>
              <a:gd name="T8" fmla="*/ 149 w 156"/>
              <a:gd name="T9" fmla="*/ 154 h 157"/>
              <a:gd name="T10" fmla="*/ 116 w 156"/>
              <a:gd name="T11" fmla="*/ 120 h 157"/>
              <a:gd name="T12" fmla="*/ 16 w 156"/>
              <a:gd name="T13" fmla="*/ 120 h 157"/>
              <a:gd name="T14" fmla="*/ 0 w 156"/>
              <a:gd name="T15" fmla="*/ 104 h 157"/>
              <a:gd name="T16" fmla="*/ 0 w 156"/>
              <a:gd name="T17" fmla="*/ 8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57">
                <a:moveTo>
                  <a:pt x="136" y="0"/>
                </a:moveTo>
                <a:cubicBezTo>
                  <a:pt x="140" y="0"/>
                  <a:pt x="140" y="0"/>
                  <a:pt x="140" y="0"/>
                </a:cubicBezTo>
                <a:cubicBezTo>
                  <a:pt x="149" y="0"/>
                  <a:pt x="156" y="7"/>
                  <a:pt x="156" y="16"/>
                </a:cubicBezTo>
                <a:cubicBezTo>
                  <a:pt x="156" y="151"/>
                  <a:pt x="156" y="151"/>
                  <a:pt x="156" y="151"/>
                </a:cubicBezTo>
                <a:cubicBezTo>
                  <a:pt x="156" y="155"/>
                  <a:pt x="152" y="157"/>
                  <a:pt x="149" y="154"/>
                </a:cubicBezTo>
                <a:cubicBezTo>
                  <a:pt x="116" y="120"/>
                  <a:pt x="116" y="120"/>
                  <a:pt x="116" y="120"/>
                </a:cubicBezTo>
                <a:cubicBezTo>
                  <a:pt x="16" y="120"/>
                  <a:pt x="16" y="120"/>
                  <a:pt x="16" y="120"/>
                </a:cubicBezTo>
                <a:cubicBezTo>
                  <a:pt x="7" y="120"/>
                  <a:pt x="0" y="113"/>
                  <a:pt x="0" y="104"/>
                </a:cubicBezTo>
                <a:cubicBezTo>
                  <a:pt x="0" y="88"/>
                  <a:pt x="0" y="88"/>
                  <a:pt x="0" y="88"/>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Arc 73">
            <a:extLst>
              <a:ext uri="{FF2B5EF4-FFF2-40B4-BE49-F238E27FC236}">
                <a16:creationId xmlns:a16="http://schemas.microsoft.com/office/drawing/2014/main" id="{0698EC57-188C-434A-9DCE-A97CFACB3F06}"/>
              </a:ext>
            </a:extLst>
          </p:cNvPr>
          <p:cNvSpPr/>
          <p:nvPr/>
        </p:nvSpPr>
        <p:spPr>
          <a:xfrm>
            <a:off x="9297747" y="1255055"/>
            <a:ext cx="566978" cy="566978"/>
          </a:xfrm>
          <a:prstGeom prst="arc">
            <a:avLst>
              <a:gd name="adj1" fmla="val 16468276"/>
              <a:gd name="adj2" fmla="val 18850348"/>
            </a:avLst>
          </a:prstGeom>
          <a:ln w="2857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 name="Arc 74">
            <a:extLst>
              <a:ext uri="{FF2B5EF4-FFF2-40B4-BE49-F238E27FC236}">
                <a16:creationId xmlns:a16="http://schemas.microsoft.com/office/drawing/2014/main" id="{7AD66C99-F8BA-44B3-BA3D-5FD12248CC49}"/>
              </a:ext>
            </a:extLst>
          </p:cNvPr>
          <p:cNvSpPr/>
          <p:nvPr/>
        </p:nvSpPr>
        <p:spPr>
          <a:xfrm>
            <a:off x="9294069" y="1253180"/>
            <a:ext cx="566978" cy="566978"/>
          </a:xfrm>
          <a:prstGeom prst="arc">
            <a:avLst>
              <a:gd name="adj1" fmla="val 3916872"/>
              <a:gd name="adj2" fmla="val 7145263"/>
            </a:avLst>
          </a:prstGeom>
          <a:ln w="2857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82" name="Straight Connector 81">
            <a:extLst>
              <a:ext uri="{FF2B5EF4-FFF2-40B4-BE49-F238E27FC236}">
                <a16:creationId xmlns:a16="http://schemas.microsoft.com/office/drawing/2014/main" id="{3017180F-2F3F-4881-B6E4-9399390DE10C}"/>
              </a:ext>
            </a:extLst>
          </p:cNvPr>
          <p:cNvCxnSpPr/>
          <p:nvPr/>
        </p:nvCxnSpPr>
        <p:spPr>
          <a:xfrm>
            <a:off x="3648895" y="1426749"/>
            <a:ext cx="166688" cy="0"/>
          </a:xfrm>
          <a:prstGeom prst="line">
            <a:avLst/>
          </a:prstGeom>
          <a:ln w="28575" cap="rnd"/>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E56B384-85A6-4286-953A-EFC1DC37C5F1}"/>
              </a:ext>
            </a:extLst>
          </p:cNvPr>
          <p:cNvCxnSpPr/>
          <p:nvPr/>
        </p:nvCxnSpPr>
        <p:spPr>
          <a:xfrm>
            <a:off x="3648895" y="1490248"/>
            <a:ext cx="166688" cy="0"/>
          </a:xfrm>
          <a:prstGeom prst="line">
            <a:avLst/>
          </a:prstGeom>
          <a:ln w="28575" cap="rnd"/>
        </p:spPr>
        <p:style>
          <a:lnRef idx="1">
            <a:schemeClr val="accent1"/>
          </a:lnRef>
          <a:fillRef idx="0">
            <a:schemeClr val="accent1"/>
          </a:fillRef>
          <a:effectRef idx="0">
            <a:schemeClr val="accent1"/>
          </a:effectRef>
          <a:fontRef idx="minor">
            <a:schemeClr val="tx1"/>
          </a:fontRef>
        </p:style>
      </p:cxnSp>
      <p:sp>
        <p:nvSpPr>
          <p:cNvPr id="84" name="Arc 83">
            <a:extLst>
              <a:ext uri="{FF2B5EF4-FFF2-40B4-BE49-F238E27FC236}">
                <a16:creationId xmlns:a16="http://schemas.microsoft.com/office/drawing/2014/main" id="{E2AF130A-9C3A-4BDB-B49D-EC7476520085}"/>
              </a:ext>
            </a:extLst>
          </p:cNvPr>
          <p:cNvSpPr/>
          <p:nvPr/>
        </p:nvSpPr>
        <p:spPr>
          <a:xfrm>
            <a:off x="9503740" y="1458523"/>
            <a:ext cx="160734" cy="160734"/>
          </a:xfrm>
          <a:prstGeom prst="arc">
            <a:avLst>
              <a:gd name="adj1" fmla="val 1285043"/>
              <a:gd name="adj2" fmla="val 14039717"/>
            </a:avLst>
          </a:prstGeom>
          <a:ln w="2857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5" name="Arc 84">
            <a:extLst>
              <a:ext uri="{FF2B5EF4-FFF2-40B4-BE49-F238E27FC236}">
                <a16:creationId xmlns:a16="http://schemas.microsoft.com/office/drawing/2014/main" id="{E1F23D05-DED9-431F-BBAF-07CE70A4F09C}"/>
              </a:ext>
            </a:extLst>
          </p:cNvPr>
          <p:cNvSpPr/>
          <p:nvPr/>
        </p:nvSpPr>
        <p:spPr>
          <a:xfrm>
            <a:off x="9503740" y="1456302"/>
            <a:ext cx="160734" cy="160734"/>
          </a:xfrm>
          <a:prstGeom prst="arc">
            <a:avLst>
              <a:gd name="adj1" fmla="val 15886473"/>
              <a:gd name="adj2" fmla="val 21088266"/>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92856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Group 118">
            <a:extLst>
              <a:ext uri="{FF2B5EF4-FFF2-40B4-BE49-F238E27FC236}">
                <a16:creationId xmlns:a16="http://schemas.microsoft.com/office/drawing/2014/main" id="{BDAEEE96-DE79-44C8-A581-826A8440797F}"/>
              </a:ext>
            </a:extLst>
          </p:cNvPr>
          <p:cNvGrpSpPr/>
          <p:nvPr/>
        </p:nvGrpSpPr>
        <p:grpSpPr>
          <a:xfrm>
            <a:off x="4201581" y="1162050"/>
            <a:ext cx="3766082" cy="2402693"/>
            <a:chOff x="3370429" y="1666208"/>
            <a:chExt cx="5322499" cy="3395662"/>
          </a:xfrm>
        </p:grpSpPr>
        <p:grpSp>
          <p:nvGrpSpPr>
            <p:cNvPr id="97" name="Group 96">
              <a:extLst>
                <a:ext uri="{FF2B5EF4-FFF2-40B4-BE49-F238E27FC236}">
                  <a16:creationId xmlns:a16="http://schemas.microsoft.com/office/drawing/2014/main" id="{A897FF7F-38D1-4958-ADB6-CE471D7B53EA}"/>
                </a:ext>
              </a:extLst>
            </p:cNvPr>
            <p:cNvGrpSpPr/>
            <p:nvPr/>
          </p:nvGrpSpPr>
          <p:grpSpPr>
            <a:xfrm rot="10800000">
              <a:off x="5292753" y="4720650"/>
              <a:ext cx="1332000" cy="0"/>
              <a:chOff x="7505607" y="2503719"/>
              <a:chExt cx="2083496" cy="0"/>
            </a:xfrm>
          </p:grpSpPr>
          <p:cxnSp>
            <p:nvCxnSpPr>
              <p:cNvPr id="98" name="Straight Connector 97">
                <a:extLst>
                  <a:ext uri="{FF2B5EF4-FFF2-40B4-BE49-F238E27FC236}">
                    <a16:creationId xmlns:a16="http://schemas.microsoft.com/office/drawing/2014/main" id="{553CD5C3-395D-4452-ACE6-62AD8A56B7DD}"/>
                  </a:ext>
                </a:extLst>
              </p:cNvPr>
              <p:cNvCxnSpPr>
                <a:cxnSpLocks/>
              </p:cNvCxnSpPr>
              <p:nvPr/>
            </p:nvCxnSpPr>
            <p:spPr bwMode="gray">
              <a:xfrm>
                <a:off x="8843957" y="2503719"/>
                <a:ext cx="74514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4E3A1E7-B2F1-4E83-8606-5FA70322A7B1}"/>
                  </a:ext>
                </a:extLst>
              </p:cNvPr>
              <p:cNvCxnSpPr>
                <a:cxnSpLocks/>
              </p:cNvCxnSpPr>
              <p:nvPr/>
            </p:nvCxnSpPr>
            <p:spPr bwMode="gray">
              <a:xfrm>
                <a:off x="8387680" y="2503719"/>
                <a:ext cx="319349"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8A1711C-F26A-441B-BA8E-2E07A68A8CB0}"/>
                  </a:ext>
                </a:extLst>
              </p:cNvPr>
              <p:cNvCxnSpPr>
                <a:cxnSpLocks/>
              </p:cNvCxnSpPr>
              <p:nvPr/>
            </p:nvCxnSpPr>
            <p:spPr bwMode="gray">
              <a:xfrm>
                <a:off x="7505607" y="2503719"/>
                <a:ext cx="74514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D3607F1E-7DF9-49D3-B9EA-187BBBE832F4}"/>
                </a:ext>
              </a:extLst>
            </p:cNvPr>
            <p:cNvGrpSpPr/>
            <p:nvPr/>
          </p:nvGrpSpPr>
          <p:grpSpPr>
            <a:xfrm>
              <a:off x="4869534" y="1666208"/>
              <a:ext cx="2299616" cy="3395662"/>
              <a:chOff x="4869534" y="1666208"/>
              <a:chExt cx="2299616" cy="3395662"/>
            </a:xfrm>
          </p:grpSpPr>
          <p:grpSp>
            <p:nvGrpSpPr>
              <p:cNvPr id="64" name="Group 63">
                <a:extLst>
                  <a:ext uri="{FF2B5EF4-FFF2-40B4-BE49-F238E27FC236}">
                    <a16:creationId xmlns:a16="http://schemas.microsoft.com/office/drawing/2014/main" id="{0ECA83A8-97B1-49CB-94A9-EAD311A5608D}"/>
                  </a:ext>
                </a:extLst>
              </p:cNvPr>
              <p:cNvGrpSpPr/>
              <p:nvPr/>
            </p:nvGrpSpPr>
            <p:grpSpPr>
              <a:xfrm>
                <a:off x="5683172" y="3282681"/>
                <a:ext cx="520443" cy="1530489"/>
                <a:chOff x="15147796" y="3260667"/>
                <a:chExt cx="169337" cy="497976"/>
              </a:xfrm>
              <a:solidFill>
                <a:schemeClr val="accent5"/>
              </a:solidFill>
            </p:grpSpPr>
            <p:sp>
              <p:nvSpPr>
                <p:cNvPr id="65" name="Freeform 10">
                  <a:extLst>
                    <a:ext uri="{FF2B5EF4-FFF2-40B4-BE49-F238E27FC236}">
                      <a16:creationId xmlns:a16="http://schemas.microsoft.com/office/drawing/2014/main" id="{2FE8B5A8-19BF-4A29-9529-B2029D692B06}"/>
                    </a:ext>
                  </a:extLst>
                </p:cNvPr>
                <p:cNvSpPr>
                  <a:spLocks/>
                </p:cNvSpPr>
                <p:nvPr/>
              </p:nvSpPr>
              <p:spPr bwMode="auto">
                <a:xfrm>
                  <a:off x="15147796" y="3387356"/>
                  <a:ext cx="169337" cy="371287"/>
                </a:xfrm>
                <a:custGeom>
                  <a:avLst/>
                  <a:gdLst>
                    <a:gd name="T0" fmla="*/ 59 w 79"/>
                    <a:gd name="T1" fmla="*/ 0 h 173"/>
                    <a:gd name="T2" fmla="*/ 21 w 79"/>
                    <a:gd name="T3" fmla="*/ 0 h 173"/>
                    <a:gd name="T4" fmla="*/ 0 w 79"/>
                    <a:gd name="T5" fmla="*/ 21 h 173"/>
                    <a:gd name="T6" fmla="*/ 0 w 79"/>
                    <a:gd name="T7" fmla="*/ 90 h 173"/>
                    <a:gd name="T8" fmla="*/ 16 w 79"/>
                    <a:gd name="T9" fmla="*/ 110 h 173"/>
                    <a:gd name="T10" fmla="*/ 16 w 79"/>
                    <a:gd name="T11" fmla="*/ 156 h 173"/>
                    <a:gd name="T12" fmla="*/ 33 w 79"/>
                    <a:gd name="T13" fmla="*/ 173 h 173"/>
                    <a:gd name="T14" fmla="*/ 47 w 79"/>
                    <a:gd name="T15" fmla="*/ 173 h 173"/>
                    <a:gd name="T16" fmla="*/ 64 w 79"/>
                    <a:gd name="T17" fmla="*/ 156 h 173"/>
                    <a:gd name="T18" fmla="*/ 64 w 79"/>
                    <a:gd name="T19" fmla="*/ 110 h 173"/>
                    <a:gd name="T20" fmla="*/ 79 w 79"/>
                    <a:gd name="T21" fmla="*/ 90 h 173"/>
                    <a:gd name="T22" fmla="*/ 79 w 79"/>
                    <a:gd name="T23" fmla="*/ 21 h 173"/>
                    <a:gd name="T24" fmla="*/ 59 w 79"/>
                    <a:gd name="T25"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73">
                      <a:moveTo>
                        <a:pt x="59" y="0"/>
                      </a:moveTo>
                      <a:cubicBezTo>
                        <a:pt x="21" y="0"/>
                        <a:pt x="21" y="0"/>
                        <a:pt x="21" y="0"/>
                      </a:cubicBezTo>
                      <a:cubicBezTo>
                        <a:pt x="9" y="0"/>
                        <a:pt x="0" y="10"/>
                        <a:pt x="0" y="21"/>
                      </a:cubicBezTo>
                      <a:cubicBezTo>
                        <a:pt x="0" y="90"/>
                        <a:pt x="0" y="90"/>
                        <a:pt x="0" y="90"/>
                      </a:cubicBezTo>
                      <a:cubicBezTo>
                        <a:pt x="0" y="100"/>
                        <a:pt x="7" y="108"/>
                        <a:pt x="16" y="110"/>
                      </a:cubicBezTo>
                      <a:cubicBezTo>
                        <a:pt x="16" y="156"/>
                        <a:pt x="16" y="156"/>
                        <a:pt x="16" y="156"/>
                      </a:cubicBezTo>
                      <a:cubicBezTo>
                        <a:pt x="16" y="165"/>
                        <a:pt x="23" y="173"/>
                        <a:pt x="33" y="173"/>
                      </a:cubicBezTo>
                      <a:cubicBezTo>
                        <a:pt x="47" y="173"/>
                        <a:pt x="47" y="173"/>
                        <a:pt x="47" y="173"/>
                      </a:cubicBezTo>
                      <a:cubicBezTo>
                        <a:pt x="56" y="173"/>
                        <a:pt x="64" y="165"/>
                        <a:pt x="64" y="156"/>
                      </a:cubicBezTo>
                      <a:cubicBezTo>
                        <a:pt x="64" y="110"/>
                        <a:pt x="64" y="110"/>
                        <a:pt x="64" y="110"/>
                      </a:cubicBezTo>
                      <a:cubicBezTo>
                        <a:pt x="73" y="108"/>
                        <a:pt x="79" y="100"/>
                        <a:pt x="79" y="90"/>
                      </a:cubicBezTo>
                      <a:cubicBezTo>
                        <a:pt x="79" y="21"/>
                        <a:pt x="79" y="21"/>
                        <a:pt x="79" y="21"/>
                      </a:cubicBezTo>
                      <a:cubicBezTo>
                        <a:pt x="79" y="10"/>
                        <a:pt x="70" y="0"/>
                        <a:pt x="59" y="0"/>
                      </a:cubicBezTo>
                      <a:close/>
                    </a:path>
                  </a:pathLst>
                </a:custGeom>
                <a:grpFill/>
                <a:ln w="28575" cap="rnd">
                  <a:solidFill>
                    <a:srgbClr val="140329"/>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6" name="Freeform 11">
                  <a:extLst>
                    <a:ext uri="{FF2B5EF4-FFF2-40B4-BE49-F238E27FC236}">
                      <a16:creationId xmlns:a16="http://schemas.microsoft.com/office/drawing/2014/main" id="{2064407B-81B1-4C36-AEA6-DDBBFC77120D}"/>
                    </a:ext>
                  </a:extLst>
                </p:cNvPr>
                <p:cNvSpPr>
                  <a:spLocks/>
                </p:cNvSpPr>
                <p:nvPr/>
              </p:nvSpPr>
              <p:spPr bwMode="auto">
                <a:xfrm>
                  <a:off x="15180409" y="3260667"/>
                  <a:ext cx="48920" cy="47665"/>
                </a:xfrm>
                <a:custGeom>
                  <a:avLst/>
                  <a:gdLst>
                    <a:gd name="T0" fmla="*/ 23 w 23"/>
                    <a:gd name="T1" fmla="*/ 0 h 22"/>
                    <a:gd name="T2" fmla="*/ 0 w 23"/>
                    <a:gd name="T3" fmla="*/ 22 h 22"/>
                  </a:gdLst>
                  <a:ahLst/>
                  <a:cxnLst>
                    <a:cxn ang="0">
                      <a:pos x="T0" y="T1"/>
                    </a:cxn>
                    <a:cxn ang="0">
                      <a:pos x="T2" y="T3"/>
                    </a:cxn>
                  </a:cxnLst>
                  <a:rect l="0" t="0" r="r" b="b"/>
                  <a:pathLst>
                    <a:path w="23" h="22">
                      <a:moveTo>
                        <a:pt x="23" y="0"/>
                      </a:moveTo>
                      <a:cubicBezTo>
                        <a:pt x="10" y="0"/>
                        <a:pt x="0" y="10"/>
                        <a:pt x="0" y="22"/>
                      </a:cubicBezTo>
                    </a:path>
                  </a:pathLst>
                </a:custGeom>
                <a:grpFill/>
                <a:ln w="28575" cap="rnd">
                  <a:solidFill>
                    <a:schemeClr val="accent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7" name="Freeform 12">
                  <a:extLst>
                    <a:ext uri="{FF2B5EF4-FFF2-40B4-BE49-F238E27FC236}">
                      <a16:creationId xmlns:a16="http://schemas.microsoft.com/office/drawing/2014/main" id="{47FEAD8D-FA85-4F54-AF9C-2B1BFA263166}"/>
                    </a:ext>
                  </a:extLst>
                </p:cNvPr>
                <p:cNvSpPr>
                  <a:spLocks/>
                </p:cNvSpPr>
                <p:nvPr/>
              </p:nvSpPr>
              <p:spPr bwMode="auto">
                <a:xfrm>
                  <a:off x="15184173" y="3266938"/>
                  <a:ext cx="96585" cy="95331"/>
                </a:xfrm>
                <a:custGeom>
                  <a:avLst/>
                  <a:gdLst>
                    <a:gd name="T0" fmla="*/ 0 w 45"/>
                    <a:gd name="T1" fmla="*/ 30 h 44"/>
                    <a:gd name="T2" fmla="*/ 21 w 45"/>
                    <a:gd name="T3" fmla="*/ 44 h 44"/>
                    <a:gd name="T4" fmla="*/ 45 w 45"/>
                    <a:gd name="T5" fmla="*/ 20 h 44"/>
                    <a:gd name="T6" fmla="*/ 34 w 45"/>
                    <a:gd name="T7" fmla="*/ 0 h 44"/>
                  </a:gdLst>
                  <a:ahLst/>
                  <a:cxnLst>
                    <a:cxn ang="0">
                      <a:pos x="T0" y="T1"/>
                    </a:cxn>
                    <a:cxn ang="0">
                      <a:pos x="T2" y="T3"/>
                    </a:cxn>
                    <a:cxn ang="0">
                      <a:pos x="T4" y="T5"/>
                    </a:cxn>
                    <a:cxn ang="0">
                      <a:pos x="T6" y="T7"/>
                    </a:cxn>
                  </a:cxnLst>
                  <a:rect l="0" t="0" r="r" b="b"/>
                  <a:pathLst>
                    <a:path w="45" h="44">
                      <a:moveTo>
                        <a:pt x="0" y="30"/>
                      </a:moveTo>
                      <a:cubicBezTo>
                        <a:pt x="3" y="39"/>
                        <a:pt x="12" y="44"/>
                        <a:pt x="21" y="44"/>
                      </a:cubicBezTo>
                      <a:cubicBezTo>
                        <a:pt x="35" y="44"/>
                        <a:pt x="45" y="34"/>
                        <a:pt x="45" y="20"/>
                      </a:cubicBezTo>
                      <a:cubicBezTo>
                        <a:pt x="45" y="12"/>
                        <a:pt x="41" y="4"/>
                        <a:pt x="34" y="0"/>
                      </a:cubicBezTo>
                    </a:path>
                  </a:pathLst>
                </a:custGeom>
                <a:grpFill/>
                <a:ln w="28575" cap="rnd">
                  <a:solidFill>
                    <a:srgbClr val="140329"/>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8" name="Freeform 13">
                  <a:extLst>
                    <a:ext uri="{FF2B5EF4-FFF2-40B4-BE49-F238E27FC236}">
                      <a16:creationId xmlns:a16="http://schemas.microsoft.com/office/drawing/2014/main" id="{34361F23-8503-42FC-8FCC-8CB14E0BAA07}"/>
                    </a:ext>
                  </a:extLst>
                </p:cNvPr>
                <p:cNvSpPr>
                  <a:spLocks noEditPoints="1"/>
                </p:cNvSpPr>
                <p:nvPr/>
              </p:nvSpPr>
              <p:spPr bwMode="auto">
                <a:xfrm>
                  <a:off x="15172883" y="3442547"/>
                  <a:ext cx="30104" cy="272194"/>
                </a:xfrm>
                <a:custGeom>
                  <a:avLst/>
                  <a:gdLst>
                    <a:gd name="T0" fmla="*/ 24 w 24"/>
                    <a:gd name="T1" fmla="*/ 163 h 217"/>
                    <a:gd name="T2" fmla="*/ 24 w 24"/>
                    <a:gd name="T3" fmla="*/ 217 h 217"/>
                    <a:gd name="T4" fmla="*/ 0 w 24"/>
                    <a:gd name="T5" fmla="*/ 111 h 217"/>
                    <a:gd name="T6" fmla="*/ 0 w 24"/>
                    <a:gd name="T7" fmla="*/ 0 h 217"/>
                  </a:gdLst>
                  <a:ahLst/>
                  <a:cxnLst>
                    <a:cxn ang="0">
                      <a:pos x="T0" y="T1"/>
                    </a:cxn>
                    <a:cxn ang="0">
                      <a:pos x="T2" y="T3"/>
                    </a:cxn>
                    <a:cxn ang="0">
                      <a:pos x="T4" y="T5"/>
                    </a:cxn>
                    <a:cxn ang="0">
                      <a:pos x="T6" y="T7"/>
                    </a:cxn>
                  </a:cxnLst>
                  <a:rect l="0" t="0" r="r" b="b"/>
                  <a:pathLst>
                    <a:path w="24" h="217">
                      <a:moveTo>
                        <a:pt x="24" y="163"/>
                      </a:moveTo>
                      <a:lnTo>
                        <a:pt x="24" y="217"/>
                      </a:lnTo>
                      <a:moveTo>
                        <a:pt x="0" y="111"/>
                      </a:moveTo>
                      <a:lnTo>
                        <a:pt x="0" y="0"/>
                      </a:lnTo>
                    </a:path>
                  </a:pathLst>
                </a:custGeom>
                <a:grpFill/>
                <a:ln w="28575" cap="rnd">
                  <a:solidFill>
                    <a:schemeClr val="accent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59" name="Group 58">
                <a:extLst>
                  <a:ext uri="{FF2B5EF4-FFF2-40B4-BE49-F238E27FC236}">
                    <a16:creationId xmlns:a16="http://schemas.microsoft.com/office/drawing/2014/main" id="{F3B2696F-0CFB-45AF-AEB3-1B113D556902}"/>
                  </a:ext>
                </a:extLst>
              </p:cNvPr>
              <p:cNvGrpSpPr/>
              <p:nvPr/>
            </p:nvGrpSpPr>
            <p:grpSpPr>
              <a:xfrm>
                <a:off x="5285188" y="3269626"/>
                <a:ext cx="540114" cy="1588336"/>
                <a:chOff x="15147796" y="3260667"/>
                <a:chExt cx="169337" cy="497976"/>
              </a:xfrm>
              <a:solidFill>
                <a:schemeClr val="accent5"/>
              </a:solidFill>
            </p:grpSpPr>
            <p:sp>
              <p:nvSpPr>
                <p:cNvPr id="60" name="Freeform 10">
                  <a:extLst>
                    <a:ext uri="{FF2B5EF4-FFF2-40B4-BE49-F238E27FC236}">
                      <a16:creationId xmlns:a16="http://schemas.microsoft.com/office/drawing/2014/main" id="{88CE2BEB-1666-4047-9852-DEE631A7AA3E}"/>
                    </a:ext>
                  </a:extLst>
                </p:cNvPr>
                <p:cNvSpPr>
                  <a:spLocks/>
                </p:cNvSpPr>
                <p:nvPr/>
              </p:nvSpPr>
              <p:spPr bwMode="auto">
                <a:xfrm>
                  <a:off x="15147796" y="3387356"/>
                  <a:ext cx="169337" cy="371287"/>
                </a:xfrm>
                <a:custGeom>
                  <a:avLst/>
                  <a:gdLst>
                    <a:gd name="T0" fmla="*/ 59 w 79"/>
                    <a:gd name="T1" fmla="*/ 0 h 173"/>
                    <a:gd name="T2" fmla="*/ 21 w 79"/>
                    <a:gd name="T3" fmla="*/ 0 h 173"/>
                    <a:gd name="T4" fmla="*/ 0 w 79"/>
                    <a:gd name="T5" fmla="*/ 21 h 173"/>
                    <a:gd name="T6" fmla="*/ 0 w 79"/>
                    <a:gd name="T7" fmla="*/ 90 h 173"/>
                    <a:gd name="T8" fmla="*/ 16 w 79"/>
                    <a:gd name="T9" fmla="*/ 110 h 173"/>
                    <a:gd name="T10" fmla="*/ 16 w 79"/>
                    <a:gd name="T11" fmla="*/ 156 h 173"/>
                    <a:gd name="T12" fmla="*/ 33 w 79"/>
                    <a:gd name="T13" fmla="*/ 173 h 173"/>
                    <a:gd name="T14" fmla="*/ 47 w 79"/>
                    <a:gd name="T15" fmla="*/ 173 h 173"/>
                    <a:gd name="T16" fmla="*/ 64 w 79"/>
                    <a:gd name="T17" fmla="*/ 156 h 173"/>
                    <a:gd name="T18" fmla="*/ 64 w 79"/>
                    <a:gd name="T19" fmla="*/ 110 h 173"/>
                    <a:gd name="T20" fmla="*/ 79 w 79"/>
                    <a:gd name="T21" fmla="*/ 90 h 173"/>
                    <a:gd name="T22" fmla="*/ 79 w 79"/>
                    <a:gd name="T23" fmla="*/ 21 h 173"/>
                    <a:gd name="T24" fmla="*/ 59 w 79"/>
                    <a:gd name="T25"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73">
                      <a:moveTo>
                        <a:pt x="59" y="0"/>
                      </a:moveTo>
                      <a:cubicBezTo>
                        <a:pt x="21" y="0"/>
                        <a:pt x="21" y="0"/>
                        <a:pt x="21" y="0"/>
                      </a:cubicBezTo>
                      <a:cubicBezTo>
                        <a:pt x="9" y="0"/>
                        <a:pt x="0" y="10"/>
                        <a:pt x="0" y="21"/>
                      </a:cubicBezTo>
                      <a:cubicBezTo>
                        <a:pt x="0" y="90"/>
                        <a:pt x="0" y="90"/>
                        <a:pt x="0" y="90"/>
                      </a:cubicBezTo>
                      <a:cubicBezTo>
                        <a:pt x="0" y="100"/>
                        <a:pt x="7" y="108"/>
                        <a:pt x="16" y="110"/>
                      </a:cubicBezTo>
                      <a:cubicBezTo>
                        <a:pt x="16" y="156"/>
                        <a:pt x="16" y="156"/>
                        <a:pt x="16" y="156"/>
                      </a:cubicBezTo>
                      <a:cubicBezTo>
                        <a:pt x="16" y="165"/>
                        <a:pt x="23" y="173"/>
                        <a:pt x="33" y="173"/>
                      </a:cubicBezTo>
                      <a:cubicBezTo>
                        <a:pt x="47" y="173"/>
                        <a:pt x="47" y="173"/>
                        <a:pt x="47" y="173"/>
                      </a:cubicBezTo>
                      <a:cubicBezTo>
                        <a:pt x="56" y="173"/>
                        <a:pt x="64" y="165"/>
                        <a:pt x="64" y="156"/>
                      </a:cubicBezTo>
                      <a:cubicBezTo>
                        <a:pt x="64" y="110"/>
                        <a:pt x="64" y="110"/>
                        <a:pt x="64" y="110"/>
                      </a:cubicBezTo>
                      <a:cubicBezTo>
                        <a:pt x="73" y="108"/>
                        <a:pt x="79" y="100"/>
                        <a:pt x="79" y="90"/>
                      </a:cubicBezTo>
                      <a:cubicBezTo>
                        <a:pt x="79" y="21"/>
                        <a:pt x="79" y="21"/>
                        <a:pt x="79" y="21"/>
                      </a:cubicBezTo>
                      <a:cubicBezTo>
                        <a:pt x="79" y="10"/>
                        <a:pt x="70" y="0"/>
                        <a:pt x="59" y="0"/>
                      </a:cubicBezTo>
                      <a:close/>
                    </a:path>
                  </a:pathLst>
                </a:custGeom>
                <a:grpFill/>
                <a:ln w="28575" cap="rnd">
                  <a:solidFill>
                    <a:srgbClr val="140329"/>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1" name="Freeform 11">
                  <a:extLst>
                    <a:ext uri="{FF2B5EF4-FFF2-40B4-BE49-F238E27FC236}">
                      <a16:creationId xmlns:a16="http://schemas.microsoft.com/office/drawing/2014/main" id="{E17B8A80-CDC1-4A40-B04A-089D07746D81}"/>
                    </a:ext>
                  </a:extLst>
                </p:cNvPr>
                <p:cNvSpPr>
                  <a:spLocks/>
                </p:cNvSpPr>
                <p:nvPr/>
              </p:nvSpPr>
              <p:spPr bwMode="auto">
                <a:xfrm>
                  <a:off x="15180409" y="3260667"/>
                  <a:ext cx="48920" cy="47665"/>
                </a:xfrm>
                <a:custGeom>
                  <a:avLst/>
                  <a:gdLst>
                    <a:gd name="T0" fmla="*/ 23 w 23"/>
                    <a:gd name="T1" fmla="*/ 0 h 22"/>
                    <a:gd name="T2" fmla="*/ 0 w 23"/>
                    <a:gd name="T3" fmla="*/ 22 h 22"/>
                  </a:gdLst>
                  <a:ahLst/>
                  <a:cxnLst>
                    <a:cxn ang="0">
                      <a:pos x="T0" y="T1"/>
                    </a:cxn>
                    <a:cxn ang="0">
                      <a:pos x="T2" y="T3"/>
                    </a:cxn>
                  </a:cxnLst>
                  <a:rect l="0" t="0" r="r" b="b"/>
                  <a:pathLst>
                    <a:path w="23" h="22">
                      <a:moveTo>
                        <a:pt x="23" y="0"/>
                      </a:moveTo>
                      <a:cubicBezTo>
                        <a:pt x="10" y="0"/>
                        <a:pt x="0" y="10"/>
                        <a:pt x="0" y="22"/>
                      </a:cubicBezTo>
                    </a:path>
                  </a:pathLst>
                </a:custGeom>
                <a:grpFill/>
                <a:ln w="28575" cap="rnd">
                  <a:solidFill>
                    <a:schemeClr val="accent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2" name="Freeform 12">
                  <a:extLst>
                    <a:ext uri="{FF2B5EF4-FFF2-40B4-BE49-F238E27FC236}">
                      <a16:creationId xmlns:a16="http://schemas.microsoft.com/office/drawing/2014/main" id="{4B85CDEE-97C5-4C16-BA66-1844E4A51427}"/>
                    </a:ext>
                  </a:extLst>
                </p:cNvPr>
                <p:cNvSpPr>
                  <a:spLocks/>
                </p:cNvSpPr>
                <p:nvPr/>
              </p:nvSpPr>
              <p:spPr bwMode="auto">
                <a:xfrm>
                  <a:off x="15184173" y="3266938"/>
                  <a:ext cx="96585" cy="95331"/>
                </a:xfrm>
                <a:custGeom>
                  <a:avLst/>
                  <a:gdLst>
                    <a:gd name="T0" fmla="*/ 0 w 45"/>
                    <a:gd name="T1" fmla="*/ 30 h 44"/>
                    <a:gd name="T2" fmla="*/ 21 w 45"/>
                    <a:gd name="T3" fmla="*/ 44 h 44"/>
                    <a:gd name="T4" fmla="*/ 45 w 45"/>
                    <a:gd name="T5" fmla="*/ 20 h 44"/>
                    <a:gd name="T6" fmla="*/ 34 w 45"/>
                    <a:gd name="T7" fmla="*/ 0 h 44"/>
                  </a:gdLst>
                  <a:ahLst/>
                  <a:cxnLst>
                    <a:cxn ang="0">
                      <a:pos x="T0" y="T1"/>
                    </a:cxn>
                    <a:cxn ang="0">
                      <a:pos x="T2" y="T3"/>
                    </a:cxn>
                    <a:cxn ang="0">
                      <a:pos x="T4" y="T5"/>
                    </a:cxn>
                    <a:cxn ang="0">
                      <a:pos x="T6" y="T7"/>
                    </a:cxn>
                  </a:cxnLst>
                  <a:rect l="0" t="0" r="r" b="b"/>
                  <a:pathLst>
                    <a:path w="45" h="44">
                      <a:moveTo>
                        <a:pt x="0" y="30"/>
                      </a:moveTo>
                      <a:cubicBezTo>
                        <a:pt x="3" y="39"/>
                        <a:pt x="12" y="44"/>
                        <a:pt x="21" y="44"/>
                      </a:cubicBezTo>
                      <a:cubicBezTo>
                        <a:pt x="35" y="44"/>
                        <a:pt x="45" y="34"/>
                        <a:pt x="45" y="20"/>
                      </a:cubicBezTo>
                      <a:cubicBezTo>
                        <a:pt x="45" y="12"/>
                        <a:pt x="41" y="4"/>
                        <a:pt x="34" y="0"/>
                      </a:cubicBezTo>
                    </a:path>
                  </a:pathLst>
                </a:custGeom>
                <a:grpFill/>
                <a:ln w="28575" cap="rnd">
                  <a:solidFill>
                    <a:srgbClr val="140329"/>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3" name="Freeform 13">
                  <a:extLst>
                    <a:ext uri="{FF2B5EF4-FFF2-40B4-BE49-F238E27FC236}">
                      <a16:creationId xmlns:a16="http://schemas.microsoft.com/office/drawing/2014/main" id="{65680B71-1960-4284-986C-F1DAF121ABE5}"/>
                    </a:ext>
                  </a:extLst>
                </p:cNvPr>
                <p:cNvSpPr>
                  <a:spLocks noEditPoints="1"/>
                </p:cNvSpPr>
                <p:nvPr/>
              </p:nvSpPr>
              <p:spPr bwMode="auto">
                <a:xfrm>
                  <a:off x="15172883" y="3442547"/>
                  <a:ext cx="30104" cy="272194"/>
                </a:xfrm>
                <a:custGeom>
                  <a:avLst/>
                  <a:gdLst>
                    <a:gd name="T0" fmla="*/ 24 w 24"/>
                    <a:gd name="T1" fmla="*/ 163 h 217"/>
                    <a:gd name="T2" fmla="*/ 24 w 24"/>
                    <a:gd name="T3" fmla="*/ 217 h 217"/>
                    <a:gd name="T4" fmla="*/ 0 w 24"/>
                    <a:gd name="T5" fmla="*/ 111 h 217"/>
                    <a:gd name="T6" fmla="*/ 0 w 24"/>
                    <a:gd name="T7" fmla="*/ 0 h 217"/>
                  </a:gdLst>
                  <a:ahLst/>
                  <a:cxnLst>
                    <a:cxn ang="0">
                      <a:pos x="T0" y="T1"/>
                    </a:cxn>
                    <a:cxn ang="0">
                      <a:pos x="T2" y="T3"/>
                    </a:cxn>
                    <a:cxn ang="0">
                      <a:pos x="T4" y="T5"/>
                    </a:cxn>
                    <a:cxn ang="0">
                      <a:pos x="T6" y="T7"/>
                    </a:cxn>
                  </a:cxnLst>
                  <a:rect l="0" t="0" r="r" b="b"/>
                  <a:pathLst>
                    <a:path w="24" h="217">
                      <a:moveTo>
                        <a:pt x="24" y="163"/>
                      </a:moveTo>
                      <a:lnTo>
                        <a:pt x="24" y="217"/>
                      </a:lnTo>
                      <a:moveTo>
                        <a:pt x="0" y="111"/>
                      </a:moveTo>
                      <a:lnTo>
                        <a:pt x="0" y="0"/>
                      </a:lnTo>
                    </a:path>
                  </a:pathLst>
                </a:custGeom>
                <a:grpFill/>
                <a:ln w="28575" cap="rnd">
                  <a:solidFill>
                    <a:schemeClr val="accent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sp>
            <p:nvSpPr>
              <p:cNvPr id="3" name="Arc 2">
                <a:extLst>
                  <a:ext uri="{FF2B5EF4-FFF2-40B4-BE49-F238E27FC236}">
                    <a16:creationId xmlns:a16="http://schemas.microsoft.com/office/drawing/2014/main" id="{B4E473AA-8E56-4398-9819-533E4F6A2116}"/>
                  </a:ext>
                </a:extLst>
              </p:cNvPr>
              <p:cNvSpPr/>
              <p:nvPr/>
            </p:nvSpPr>
            <p:spPr>
              <a:xfrm>
                <a:off x="4919961" y="1666208"/>
                <a:ext cx="1938252" cy="1938252"/>
              </a:xfrm>
              <a:prstGeom prst="arc">
                <a:avLst>
                  <a:gd name="adj1" fmla="val 10908855"/>
                  <a:gd name="adj2" fmla="val 21445813"/>
                </a:avLst>
              </a:prstGeom>
              <a:ln w="28575" cap="rnd">
                <a:solidFill>
                  <a:schemeClr val="tx2"/>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Arc 10">
                <a:extLst>
                  <a:ext uri="{FF2B5EF4-FFF2-40B4-BE49-F238E27FC236}">
                    <a16:creationId xmlns:a16="http://schemas.microsoft.com/office/drawing/2014/main" id="{6E3129AC-1C25-4DF5-9FC8-584959D59A07}"/>
                  </a:ext>
                </a:extLst>
              </p:cNvPr>
              <p:cNvSpPr/>
              <p:nvPr/>
            </p:nvSpPr>
            <p:spPr>
              <a:xfrm>
                <a:off x="5153422" y="1899669"/>
                <a:ext cx="1471331" cy="1471331"/>
              </a:xfrm>
              <a:prstGeom prst="arc">
                <a:avLst>
                  <a:gd name="adj1" fmla="val 13989535"/>
                  <a:gd name="adj2" fmla="val 21435686"/>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Teardrop 20">
                <a:extLst>
                  <a:ext uri="{FF2B5EF4-FFF2-40B4-BE49-F238E27FC236}">
                    <a16:creationId xmlns:a16="http://schemas.microsoft.com/office/drawing/2014/main" id="{88F0F3E6-1941-42E8-B626-75C1FD3CCBC0}"/>
                  </a:ext>
                </a:extLst>
              </p:cNvPr>
              <p:cNvSpPr/>
              <p:nvPr/>
            </p:nvSpPr>
            <p:spPr>
              <a:xfrm rot="21355714">
                <a:off x="5772805" y="2258848"/>
                <a:ext cx="262844" cy="262844"/>
              </a:xfrm>
              <a:prstGeom prst="teardrop">
                <a:avLst>
                  <a:gd name="adj" fmla="val 132752"/>
                </a:avLst>
              </a:prstGeom>
              <a:ln w="28575" cap="rnd">
                <a:roun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25" name="Group 24">
                <a:extLst>
                  <a:ext uri="{FF2B5EF4-FFF2-40B4-BE49-F238E27FC236}">
                    <a16:creationId xmlns:a16="http://schemas.microsoft.com/office/drawing/2014/main" id="{A62831D8-96A3-48D3-8667-D3883EACA20E}"/>
                  </a:ext>
                </a:extLst>
              </p:cNvPr>
              <p:cNvGrpSpPr/>
              <p:nvPr/>
            </p:nvGrpSpPr>
            <p:grpSpPr>
              <a:xfrm>
                <a:off x="6950155" y="3860800"/>
                <a:ext cx="218995" cy="511667"/>
                <a:chOff x="7175500" y="3340024"/>
                <a:chExt cx="284724" cy="665239"/>
              </a:xfrm>
            </p:grpSpPr>
            <p:sp>
              <p:nvSpPr>
                <p:cNvPr id="22" name="Rectangle: Rounded Corners 21">
                  <a:extLst>
                    <a:ext uri="{FF2B5EF4-FFF2-40B4-BE49-F238E27FC236}">
                      <a16:creationId xmlns:a16="http://schemas.microsoft.com/office/drawing/2014/main" id="{BDF5264F-E5FE-4D08-B9D7-31216932B380}"/>
                    </a:ext>
                  </a:extLst>
                </p:cNvPr>
                <p:cNvSpPr/>
                <p:nvPr/>
              </p:nvSpPr>
              <p:spPr>
                <a:xfrm>
                  <a:off x="7175500" y="3340024"/>
                  <a:ext cx="284724" cy="665239"/>
                </a:xfrm>
                <a:prstGeom prst="roundRect">
                  <a:avLst/>
                </a:prstGeom>
                <a:ln w="28575" cap="rnd">
                  <a:solidFill>
                    <a:schemeClr val="tx2"/>
                  </a:solidFill>
                  <a:roun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3" name="Freeform 8">
                  <a:extLst>
                    <a:ext uri="{FF2B5EF4-FFF2-40B4-BE49-F238E27FC236}">
                      <a16:creationId xmlns:a16="http://schemas.microsoft.com/office/drawing/2014/main" id="{0F5C9C82-7EAC-43F8-9671-26683E204330}"/>
                    </a:ext>
                  </a:extLst>
                </p:cNvPr>
                <p:cNvSpPr>
                  <a:spLocks/>
                </p:cNvSpPr>
                <p:nvPr/>
              </p:nvSpPr>
              <p:spPr bwMode="gray">
                <a:xfrm rot="5400000">
                  <a:off x="7266014" y="3806521"/>
                  <a:ext cx="103695" cy="150828"/>
                </a:xfrm>
                <a:custGeom>
                  <a:avLst/>
                  <a:gdLst>
                    <a:gd name="T0" fmla="*/ 282 w 290"/>
                    <a:gd name="T1" fmla="*/ 178 h 335"/>
                    <a:gd name="T2" fmla="*/ 19 w 290"/>
                    <a:gd name="T3" fmla="*/ 330 h 335"/>
                    <a:gd name="T4" fmla="*/ 0 w 290"/>
                    <a:gd name="T5" fmla="*/ 319 h 335"/>
                    <a:gd name="T6" fmla="*/ 0 w 290"/>
                    <a:gd name="T7" fmla="*/ 15 h 335"/>
                    <a:gd name="T8" fmla="*/ 19 w 290"/>
                    <a:gd name="T9" fmla="*/ 5 h 335"/>
                    <a:gd name="T10" fmla="*/ 282 w 290"/>
                    <a:gd name="T11" fmla="*/ 157 h 335"/>
                    <a:gd name="T12" fmla="*/ 282 w 290"/>
                    <a:gd name="T13" fmla="*/ 178 h 335"/>
                  </a:gdLst>
                  <a:ahLst/>
                  <a:cxnLst>
                    <a:cxn ang="0">
                      <a:pos x="T0" y="T1"/>
                    </a:cxn>
                    <a:cxn ang="0">
                      <a:pos x="T2" y="T3"/>
                    </a:cxn>
                    <a:cxn ang="0">
                      <a:pos x="T4" y="T5"/>
                    </a:cxn>
                    <a:cxn ang="0">
                      <a:pos x="T6" y="T7"/>
                    </a:cxn>
                    <a:cxn ang="0">
                      <a:pos x="T8" y="T9"/>
                    </a:cxn>
                    <a:cxn ang="0">
                      <a:pos x="T10" y="T11"/>
                    </a:cxn>
                    <a:cxn ang="0">
                      <a:pos x="T12" y="T13"/>
                    </a:cxn>
                  </a:cxnLst>
                  <a:rect l="0" t="0" r="r" b="b"/>
                  <a:pathLst>
                    <a:path w="290" h="335">
                      <a:moveTo>
                        <a:pt x="282" y="178"/>
                      </a:moveTo>
                      <a:cubicBezTo>
                        <a:pt x="19" y="330"/>
                        <a:pt x="19" y="330"/>
                        <a:pt x="19" y="330"/>
                      </a:cubicBezTo>
                      <a:cubicBezTo>
                        <a:pt x="10" y="335"/>
                        <a:pt x="0" y="329"/>
                        <a:pt x="0" y="319"/>
                      </a:cubicBezTo>
                      <a:cubicBezTo>
                        <a:pt x="0" y="15"/>
                        <a:pt x="0" y="15"/>
                        <a:pt x="0" y="15"/>
                      </a:cubicBezTo>
                      <a:cubicBezTo>
                        <a:pt x="0" y="6"/>
                        <a:pt x="10" y="0"/>
                        <a:pt x="19" y="5"/>
                      </a:cubicBezTo>
                      <a:cubicBezTo>
                        <a:pt x="282" y="157"/>
                        <a:pt x="282" y="157"/>
                        <a:pt x="282" y="157"/>
                      </a:cubicBezTo>
                      <a:cubicBezTo>
                        <a:pt x="290" y="161"/>
                        <a:pt x="290" y="173"/>
                        <a:pt x="282" y="178"/>
                      </a:cubicBezTo>
                      <a:close/>
                    </a:path>
                  </a:pathLst>
                </a:custGeom>
                <a:noFill/>
                <a:ln w="28575" cap="flat">
                  <a:solidFill>
                    <a:schemeClr val="accent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8">
                  <a:extLst>
                    <a:ext uri="{FF2B5EF4-FFF2-40B4-BE49-F238E27FC236}">
                      <a16:creationId xmlns:a16="http://schemas.microsoft.com/office/drawing/2014/main" id="{3B202332-7CAA-4174-B72D-D9826E96AF17}"/>
                    </a:ext>
                  </a:extLst>
                </p:cNvPr>
                <p:cNvSpPr>
                  <a:spLocks/>
                </p:cNvSpPr>
                <p:nvPr/>
              </p:nvSpPr>
              <p:spPr bwMode="gray">
                <a:xfrm rot="16200000" flipV="1">
                  <a:off x="7266014" y="3446953"/>
                  <a:ext cx="103695" cy="150828"/>
                </a:xfrm>
                <a:custGeom>
                  <a:avLst/>
                  <a:gdLst>
                    <a:gd name="T0" fmla="*/ 282 w 290"/>
                    <a:gd name="T1" fmla="*/ 178 h 335"/>
                    <a:gd name="T2" fmla="*/ 19 w 290"/>
                    <a:gd name="T3" fmla="*/ 330 h 335"/>
                    <a:gd name="T4" fmla="*/ 0 w 290"/>
                    <a:gd name="T5" fmla="*/ 319 h 335"/>
                    <a:gd name="T6" fmla="*/ 0 w 290"/>
                    <a:gd name="T7" fmla="*/ 15 h 335"/>
                    <a:gd name="T8" fmla="*/ 19 w 290"/>
                    <a:gd name="T9" fmla="*/ 5 h 335"/>
                    <a:gd name="T10" fmla="*/ 282 w 290"/>
                    <a:gd name="T11" fmla="*/ 157 h 335"/>
                    <a:gd name="T12" fmla="*/ 282 w 290"/>
                    <a:gd name="T13" fmla="*/ 178 h 335"/>
                  </a:gdLst>
                  <a:ahLst/>
                  <a:cxnLst>
                    <a:cxn ang="0">
                      <a:pos x="T0" y="T1"/>
                    </a:cxn>
                    <a:cxn ang="0">
                      <a:pos x="T2" y="T3"/>
                    </a:cxn>
                    <a:cxn ang="0">
                      <a:pos x="T4" y="T5"/>
                    </a:cxn>
                    <a:cxn ang="0">
                      <a:pos x="T6" y="T7"/>
                    </a:cxn>
                    <a:cxn ang="0">
                      <a:pos x="T8" y="T9"/>
                    </a:cxn>
                    <a:cxn ang="0">
                      <a:pos x="T10" y="T11"/>
                    </a:cxn>
                    <a:cxn ang="0">
                      <a:pos x="T12" y="T13"/>
                    </a:cxn>
                  </a:cxnLst>
                  <a:rect l="0" t="0" r="r" b="b"/>
                  <a:pathLst>
                    <a:path w="290" h="335">
                      <a:moveTo>
                        <a:pt x="282" y="178"/>
                      </a:moveTo>
                      <a:cubicBezTo>
                        <a:pt x="19" y="330"/>
                        <a:pt x="19" y="330"/>
                        <a:pt x="19" y="330"/>
                      </a:cubicBezTo>
                      <a:cubicBezTo>
                        <a:pt x="10" y="335"/>
                        <a:pt x="0" y="329"/>
                        <a:pt x="0" y="319"/>
                      </a:cubicBezTo>
                      <a:cubicBezTo>
                        <a:pt x="0" y="15"/>
                        <a:pt x="0" y="15"/>
                        <a:pt x="0" y="15"/>
                      </a:cubicBezTo>
                      <a:cubicBezTo>
                        <a:pt x="0" y="6"/>
                        <a:pt x="10" y="0"/>
                        <a:pt x="19" y="5"/>
                      </a:cubicBezTo>
                      <a:cubicBezTo>
                        <a:pt x="282" y="157"/>
                        <a:pt x="282" y="157"/>
                        <a:pt x="282" y="157"/>
                      </a:cubicBezTo>
                      <a:cubicBezTo>
                        <a:pt x="290" y="161"/>
                        <a:pt x="290" y="173"/>
                        <a:pt x="282" y="178"/>
                      </a:cubicBezTo>
                      <a:close/>
                    </a:path>
                  </a:pathLst>
                </a:custGeom>
                <a:noFill/>
                <a:ln w="28575" cap="flat">
                  <a:solidFill>
                    <a:schemeClr val="bg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sp>
            <p:nvSpPr>
              <p:cNvPr id="31" name="Oval 30">
                <a:extLst>
                  <a:ext uri="{FF2B5EF4-FFF2-40B4-BE49-F238E27FC236}">
                    <a16:creationId xmlns:a16="http://schemas.microsoft.com/office/drawing/2014/main" id="{D59B66E6-F344-43D9-A575-57705FADE433}"/>
                  </a:ext>
                </a:extLst>
              </p:cNvPr>
              <p:cNvSpPr/>
              <p:nvPr/>
            </p:nvSpPr>
            <p:spPr>
              <a:xfrm>
                <a:off x="5840123" y="2328629"/>
                <a:ext cx="128207" cy="128207"/>
              </a:xfrm>
              <a:prstGeom prst="ellipse">
                <a:avLst/>
              </a:prstGeom>
              <a:ln w="28575" cap="rnd">
                <a:roun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3" name="Arc 32">
                <a:extLst>
                  <a:ext uri="{FF2B5EF4-FFF2-40B4-BE49-F238E27FC236}">
                    <a16:creationId xmlns:a16="http://schemas.microsoft.com/office/drawing/2014/main" id="{26D6642B-837C-4427-9D50-A1E6C08090AB}"/>
                  </a:ext>
                </a:extLst>
              </p:cNvPr>
              <p:cNvSpPr/>
              <p:nvPr/>
            </p:nvSpPr>
            <p:spPr>
              <a:xfrm>
                <a:off x="5144997" y="1899669"/>
                <a:ext cx="1471331" cy="1471331"/>
              </a:xfrm>
              <a:prstGeom prst="arc">
                <a:avLst>
                  <a:gd name="adj1" fmla="val 10966789"/>
                  <a:gd name="adj2" fmla="val 13712556"/>
                </a:avLst>
              </a:prstGeom>
              <a:ln w="28575" cap="rnd">
                <a:solidFill>
                  <a:schemeClr val="tx2"/>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70" name="Group 69">
                <a:extLst>
                  <a:ext uri="{FF2B5EF4-FFF2-40B4-BE49-F238E27FC236}">
                    <a16:creationId xmlns:a16="http://schemas.microsoft.com/office/drawing/2014/main" id="{450EC433-4362-4013-8A65-0DCFCFFBCB7F}"/>
                  </a:ext>
                </a:extLst>
              </p:cNvPr>
              <p:cNvGrpSpPr/>
              <p:nvPr/>
            </p:nvGrpSpPr>
            <p:grpSpPr>
              <a:xfrm>
                <a:off x="6056267" y="3285062"/>
                <a:ext cx="540114" cy="1588336"/>
                <a:chOff x="8453838" y="3167001"/>
                <a:chExt cx="540114" cy="1588336"/>
              </a:xfrm>
            </p:grpSpPr>
            <p:sp>
              <p:nvSpPr>
                <p:cNvPr id="69" name="Oval 68">
                  <a:extLst>
                    <a:ext uri="{FF2B5EF4-FFF2-40B4-BE49-F238E27FC236}">
                      <a16:creationId xmlns:a16="http://schemas.microsoft.com/office/drawing/2014/main" id="{2BA6803C-0243-4D7D-981E-AAABD13B78EB}"/>
                    </a:ext>
                  </a:extLst>
                </p:cNvPr>
                <p:cNvSpPr/>
                <p:nvPr/>
              </p:nvSpPr>
              <p:spPr>
                <a:xfrm>
                  <a:off x="8544031" y="3167001"/>
                  <a:ext cx="339725" cy="339725"/>
                </a:xfrm>
                <a:prstGeom prst="ellipse">
                  <a:avLst/>
                </a:prstGeom>
                <a:solidFill>
                  <a:schemeClr val="accent5"/>
                </a:solidFill>
                <a:ln w="28575" cap="rnd">
                  <a:noFill/>
                  <a:roun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58" name="Group 57">
                  <a:extLst>
                    <a:ext uri="{FF2B5EF4-FFF2-40B4-BE49-F238E27FC236}">
                      <a16:creationId xmlns:a16="http://schemas.microsoft.com/office/drawing/2014/main" id="{B15A1E14-1476-4E91-96C9-FCC275F15172}"/>
                    </a:ext>
                  </a:extLst>
                </p:cNvPr>
                <p:cNvGrpSpPr/>
                <p:nvPr/>
              </p:nvGrpSpPr>
              <p:grpSpPr>
                <a:xfrm>
                  <a:off x="8453838" y="3167001"/>
                  <a:ext cx="540114" cy="1588336"/>
                  <a:chOff x="15147796" y="3260667"/>
                  <a:chExt cx="169337" cy="497976"/>
                </a:xfrm>
                <a:solidFill>
                  <a:schemeClr val="accent5"/>
                </a:solidFill>
              </p:grpSpPr>
              <p:sp>
                <p:nvSpPr>
                  <p:cNvPr id="49" name="Freeform 10">
                    <a:extLst>
                      <a:ext uri="{FF2B5EF4-FFF2-40B4-BE49-F238E27FC236}">
                        <a16:creationId xmlns:a16="http://schemas.microsoft.com/office/drawing/2014/main" id="{56C6DBA7-D3D6-40C6-96E7-A598CED02885}"/>
                      </a:ext>
                    </a:extLst>
                  </p:cNvPr>
                  <p:cNvSpPr>
                    <a:spLocks/>
                  </p:cNvSpPr>
                  <p:nvPr/>
                </p:nvSpPr>
                <p:spPr bwMode="auto">
                  <a:xfrm>
                    <a:off x="15147796" y="3387356"/>
                    <a:ext cx="169337" cy="371287"/>
                  </a:xfrm>
                  <a:custGeom>
                    <a:avLst/>
                    <a:gdLst>
                      <a:gd name="T0" fmla="*/ 59 w 79"/>
                      <a:gd name="T1" fmla="*/ 0 h 173"/>
                      <a:gd name="T2" fmla="*/ 21 w 79"/>
                      <a:gd name="T3" fmla="*/ 0 h 173"/>
                      <a:gd name="T4" fmla="*/ 0 w 79"/>
                      <a:gd name="T5" fmla="*/ 21 h 173"/>
                      <a:gd name="T6" fmla="*/ 0 w 79"/>
                      <a:gd name="T7" fmla="*/ 90 h 173"/>
                      <a:gd name="T8" fmla="*/ 16 w 79"/>
                      <a:gd name="T9" fmla="*/ 110 h 173"/>
                      <a:gd name="T10" fmla="*/ 16 w 79"/>
                      <a:gd name="T11" fmla="*/ 156 h 173"/>
                      <a:gd name="T12" fmla="*/ 33 w 79"/>
                      <a:gd name="T13" fmla="*/ 173 h 173"/>
                      <a:gd name="T14" fmla="*/ 47 w 79"/>
                      <a:gd name="T15" fmla="*/ 173 h 173"/>
                      <a:gd name="T16" fmla="*/ 64 w 79"/>
                      <a:gd name="T17" fmla="*/ 156 h 173"/>
                      <a:gd name="T18" fmla="*/ 64 w 79"/>
                      <a:gd name="T19" fmla="*/ 110 h 173"/>
                      <a:gd name="T20" fmla="*/ 79 w 79"/>
                      <a:gd name="T21" fmla="*/ 90 h 173"/>
                      <a:gd name="T22" fmla="*/ 79 w 79"/>
                      <a:gd name="T23" fmla="*/ 21 h 173"/>
                      <a:gd name="T24" fmla="*/ 59 w 79"/>
                      <a:gd name="T25"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73">
                        <a:moveTo>
                          <a:pt x="59" y="0"/>
                        </a:moveTo>
                        <a:cubicBezTo>
                          <a:pt x="21" y="0"/>
                          <a:pt x="21" y="0"/>
                          <a:pt x="21" y="0"/>
                        </a:cubicBezTo>
                        <a:cubicBezTo>
                          <a:pt x="9" y="0"/>
                          <a:pt x="0" y="10"/>
                          <a:pt x="0" y="21"/>
                        </a:cubicBezTo>
                        <a:cubicBezTo>
                          <a:pt x="0" y="90"/>
                          <a:pt x="0" y="90"/>
                          <a:pt x="0" y="90"/>
                        </a:cubicBezTo>
                        <a:cubicBezTo>
                          <a:pt x="0" y="100"/>
                          <a:pt x="7" y="108"/>
                          <a:pt x="16" y="110"/>
                        </a:cubicBezTo>
                        <a:cubicBezTo>
                          <a:pt x="16" y="156"/>
                          <a:pt x="16" y="156"/>
                          <a:pt x="16" y="156"/>
                        </a:cubicBezTo>
                        <a:cubicBezTo>
                          <a:pt x="16" y="165"/>
                          <a:pt x="23" y="173"/>
                          <a:pt x="33" y="173"/>
                        </a:cubicBezTo>
                        <a:cubicBezTo>
                          <a:pt x="47" y="173"/>
                          <a:pt x="47" y="173"/>
                          <a:pt x="47" y="173"/>
                        </a:cubicBezTo>
                        <a:cubicBezTo>
                          <a:pt x="56" y="173"/>
                          <a:pt x="64" y="165"/>
                          <a:pt x="64" y="156"/>
                        </a:cubicBezTo>
                        <a:cubicBezTo>
                          <a:pt x="64" y="110"/>
                          <a:pt x="64" y="110"/>
                          <a:pt x="64" y="110"/>
                        </a:cubicBezTo>
                        <a:cubicBezTo>
                          <a:pt x="73" y="108"/>
                          <a:pt x="79" y="100"/>
                          <a:pt x="79" y="90"/>
                        </a:cubicBezTo>
                        <a:cubicBezTo>
                          <a:pt x="79" y="21"/>
                          <a:pt x="79" y="21"/>
                          <a:pt x="79" y="21"/>
                        </a:cubicBezTo>
                        <a:cubicBezTo>
                          <a:pt x="79" y="10"/>
                          <a:pt x="70" y="0"/>
                          <a:pt x="59" y="0"/>
                        </a:cubicBezTo>
                        <a:close/>
                      </a:path>
                    </a:pathLst>
                  </a:custGeom>
                  <a:grpFill/>
                  <a:ln w="28575" cap="rnd">
                    <a:solidFill>
                      <a:srgbClr val="140329"/>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0" name="Freeform 11">
                    <a:extLst>
                      <a:ext uri="{FF2B5EF4-FFF2-40B4-BE49-F238E27FC236}">
                        <a16:creationId xmlns:a16="http://schemas.microsoft.com/office/drawing/2014/main" id="{2F9DFC2D-E801-4F54-A388-44F390F9E9CC}"/>
                      </a:ext>
                    </a:extLst>
                  </p:cNvPr>
                  <p:cNvSpPr>
                    <a:spLocks/>
                  </p:cNvSpPr>
                  <p:nvPr/>
                </p:nvSpPr>
                <p:spPr bwMode="auto">
                  <a:xfrm>
                    <a:off x="15180409" y="3260667"/>
                    <a:ext cx="48920" cy="47665"/>
                  </a:xfrm>
                  <a:custGeom>
                    <a:avLst/>
                    <a:gdLst>
                      <a:gd name="T0" fmla="*/ 23 w 23"/>
                      <a:gd name="T1" fmla="*/ 0 h 22"/>
                      <a:gd name="T2" fmla="*/ 0 w 23"/>
                      <a:gd name="T3" fmla="*/ 22 h 22"/>
                    </a:gdLst>
                    <a:ahLst/>
                    <a:cxnLst>
                      <a:cxn ang="0">
                        <a:pos x="T0" y="T1"/>
                      </a:cxn>
                      <a:cxn ang="0">
                        <a:pos x="T2" y="T3"/>
                      </a:cxn>
                    </a:cxnLst>
                    <a:rect l="0" t="0" r="r" b="b"/>
                    <a:pathLst>
                      <a:path w="23" h="22">
                        <a:moveTo>
                          <a:pt x="23" y="0"/>
                        </a:moveTo>
                        <a:cubicBezTo>
                          <a:pt x="10" y="0"/>
                          <a:pt x="0" y="10"/>
                          <a:pt x="0" y="22"/>
                        </a:cubicBezTo>
                      </a:path>
                    </a:pathLst>
                  </a:custGeom>
                  <a:solidFill>
                    <a:schemeClr val="accent5"/>
                  </a:solidFill>
                  <a:ln w="28575" cap="rnd">
                    <a:solidFill>
                      <a:schemeClr val="accent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 name="Freeform 12">
                    <a:extLst>
                      <a:ext uri="{FF2B5EF4-FFF2-40B4-BE49-F238E27FC236}">
                        <a16:creationId xmlns:a16="http://schemas.microsoft.com/office/drawing/2014/main" id="{9DC3EEBE-0D13-435D-B1C7-0C3A1AC1B69D}"/>
                      </a:ext>
                    </a:extLst>
                  </p:cNvPr>
                  <p:cNvSpPr>
                    <a:spLocks/>
                  </p:cNvSpPr>
                  <p:nvPr/>
                </p:nvSpPr>
                <p:spPr bwMode="auto">
                  <a:xfrm>
                    <a:off x="15184173" y="3266938"/>
                    <a:ext cx="96585" cy="95331"/>
                  </a:xfrm>
                  <a:custGeom>
                    <a:avLst/>
                    <a:gdLst>
                      <a:gd name="T0" fmla="*/ 0 w 45"/>
                      <a:gd name="T1" fmla="*/ 30 h 44"/>
                      <a:gd name="T2" fmla="*/ 21 w 45"/>
                      <a:gd name="T3" fmla="*/ 44 h 44"/>
                      <a:gd name="T4" fmla="*/ 45 w 45"/>
                      <a:gd name="T5" fmla="*/ 20 h 44"/>
                      <a:gd name="T6" fmla="*/ 34 w 45"/>
                      <a:gd name="T7" fmla="*/ 0 h 44"/>
                    </a:gdLst>
                    <a:ahLst/>
                    <a:cxnLst>
                      <a:cxn ang="0">
                        <a:pos x="T0" y="T1"/>
                      </a:cxn>
                      <a:cxn ang="0">
                        <a:pos x="T2" y="T3"/>
                      </a:cxn>
                      <a:cxn ang="0">
                        <a:pos x="T4" y="T5"/>
                      </a:cxn>
                      <a:cxn ang="0">
                        <a:pos x="T6" y="T7"/>
                      </a:cxn>
                    </a:cxnLst>
                    <a:rect l="0" t="0" r="r" b="b"/>
                    <a:pathLst>
                      <a:path w="45" h="44">
                        <a:moveTo>
                          <a:pt x="0" y="30"/>
                        </a:moveTo>
                        <a:cubicBezTo>
                          <a:pt x="3" y="39"/>
                          <a:pt x="12" y="44"/>
                          <a:pt x="21" y="44"/>
                        </a:cubicBezTo>
                        <a:cubicBezTo>
                          <a:pt x="35" y="44"/>
                          <a:pt x="45" y="34"/>
                          <a:pt x="45" y="20"/>
                        </a:cubicBezTo>
                        <a:cubicBezTo>
                          <a:pt x="45" y="12"/>
                          <a:pt x="41" y="4"/>
                          <a:pt x="34" y="0"/>
                        </a:cubicBezTo>
                      </a:path>
                    </a:pathLst>
                  </a:custGeom>
                  <a:solidFill>
                    <a:schemeClr val="accent5"/>
                  </a:solidFill>
                  <a:ln w="28575" cap="rnd">
                    <a:solidFill>
                      <a:srgbClr val="140329"/>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 name="Freeform 13">
                    <a:extLst>
                      <a:ext uri="{FF2B5EF4-FFF2-40B4-BE49-F238E27FC236}">
                        <a16:creationId xmlns:a16="http://schemas.microsoft.com/office/drawing/2014/main" id="{13D31653-6F82-49CE-864D-D5B01779A877}"/>
                      </a:ext>
                    </a:extLst>
                  </p:cNvPr>
                  <p:cNvSpPr>
                    <a:spLocks noEditPoints="1"/>
                  </p:cNvSpPr>
                  <p:nvPr/>
                </p:nvSpPr>
                <p:spPr bwMode="auto">
                  <a:xfrm>
                    <a:off x="15172883" y="3442547"/>
                    <a:ext cx="30104" cy="272194"/>
                  </a:xfrm>
                  <a:custGeom>
                    <a:avLst/>
                    <a:gdLst>
                      <a:gd name="T0" fmla="*/ 24 w 24"/>
                      <a:gd name="T1" fmla="*/ 163 h 217"/>
                      <a:gd name="T2" fmla="*/ 24 w 24"/>
                      <a:gd name="T3" fmla="*/ 217 h 217"/>
                      <a:gd name="T4" fmla="*/ 0 w 24"/>
                      <a:gd name="T5" fmla="*/ 111 h 217"/>
                      <a:gd name="T6" fmla="*/ 0 w 24"/>
                      <a:gd name="T7" fmla="*/ 0 h 217"/>
                    </a:gdLst>
                    <a:ahLst/>
                    <a:cxnLst>
                      <a:cxn ang="0">
                        <a:pos x="T0" y="T1"/>
                      </a:cxn>
                      <a:cxn ang="0">
                        <a:pos x="T2" y="T3"/>
                      </a:cxn>
                      <a:cxn ang="0">
                        <a:pos x="T4" y="T5"/>
                      </a:cxn>
                      <a:cxn ang="0">
                        <a:pos x="T6" y="T7"/>
                      </a:cxn>
                    </a:cxnLst>
                    <a:rect l="0" t="0" r="r" b="b"/>
                    <a:pathLst>
                      <a:path w="24" h="217">
                        <a:moveTo>
                          <a:pt x="24" y="163"/>
                        </a:moveTo>
                        <a:lnTo>
                          <a:pt x="24" y="217"/>
                        </a:lnTo>
                        <a:moveTo>
                          <a:pt x="0" y="111"/>
                        </a:moveTo>
                        <a:lnTo>
                          <a:pt x="0" y="0"/>
                        </a:lnTo>
                      </a:path>
                    </a:pathLst>
                  </a:custGeom>
                  <a:grpFill/>
                  <a:ln w="28575" cap="rnd">
                    <a:solidFill>
                      <a:schemeClr val="accent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26" name="Group 25">
                <a:extLst>
                  <a:ext uri="{FF2B5EF4-FFF2-40B4-BE49-F238E27FC236}">
                    <a16:creationId xmlns:a16="http://schemas.microsoft.com/office/drawing/2014/main" id="{110282B4-B80B-414D-A3EF-50440785B5D6}"/>
                  </a:ext>
                </a:extLst>
              </p:cNvPr>
              <p:cNvGrpSpPr/>
              <p:nvPr/>
            </p:nvGrpSpPr>
            <p:grpSpPr>
              <a:xfrm>
                <a:off x="4911536" y="2734601"/>
                <a:ext cx="1955101" cy="2327269"/>
                <a:chOff x="4544694" y="2359024"/>
                <a:chExt cx="2541906" cy="3025776"/>
              </a:xfrm>
            </p:grpSpPr>
            <p:sp>
              <p:nvSpPr>
                <p:cNvPr id="13" name="Rectangle: Rounded Corners 12">
                  <a:extLst>
                    <a:ext uri="{FF2B5EF4-FFF2-40B4-BE49-F238E27FC236}">
                      <a16:creationId xmlns:a16="http://schemas.microsoft.com/office/drawing/2014/main" id="{41267248-DC13-406C-9B80-276D2D866225}"/>
                    </a:ext>
                  </a:extLst>
                </p:cNvPr>
                <p:cNvSpPr/>
                <p:nvPr/>
              </p:nvSpPr>
              <p:spPr>
                <a:xfrm>
                  <a:off x="6384374" y="2359024"/>
                  <a:ext cx="702226" cy="3025776"/>
                </a:xfrm>
                <a:prstGeom prst="roundRect">
                  <a:avLst>
                    <a:gd name="adj" fmla="val 0"/>
                  </a:avLst>
                </a:prstGeom>
                <a:solidFill>
                  <a:schemeClr val="accent5"/>
                </a:solidFill>
                <a:ln w="28575" cap="rnd">
                  <a:solidFill>
                    <a:schemeClr val="tx2"/>
                  </a:solidFill>
                  <a:roun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 name="Rectangle: Rounded Corners 11">
                  <a:extLst>
                    <a:ext uri="{FF2B5EF4-FFF2-40B4-BE49-F238E27FC236}">
                      <a16:creationId xmlns:a16="http://schemas.microsoft.com/office/drawing/2014/main" id="{6D7184DB-1174-407B-AC07-5364DE924BAA}"/>
                    </a:ext>
                  </a:extLst>
                </p:cNvPr>
                <p:cNvSpPr/>
                <p:nvPr/>
              </p:nvSpPr>
              <p:spPr>
                <a:xfrm>
                  <a:off x="4544694" y="2359024"/>
                  <a:ext cx="651508" cy="3025776"/>
                </a:xfrm>
                <a:prstGeom prst="roundRect">
                  <a:avLst>
                    <a:gd name="adj" fmla="val 0"/>
                  </a:avLst>
                </a:prstGeom>
                <a:solidFill>
                  <a:schemeClr val="accent5"/>
                </a:solidFill>
                <a:ln w="28575" cap="rnd">
                  <a:solidFill>
                    <a:schemeClr val="tx2"/>
                  </a:solidFill>
                  <a:roun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sp>
            <p:nvSpPr>
              <p:cNvPr id="6" name="Rectangle: Rounded Corners 5">
                <a:extLst>
                  <a:ext uri="{FF2B5EF4-FFF2-40B4-BE49-F238E27FC236}">
                    <a16:creationId xmlns:a16="http://schemas.microsoft.com/office/drawing/2014/main" id="{76760093-8090-4692-A4A7-9F0CA68FCDB4}"/>
                  </a:ext>
                </a:extLst>
              </p:cNvPr>
              <p:cNvSpPr/>
              <p:nvPr/>
            </p:nvSpPr>
            <p:spPr>
              <a:xfrm>
                <a:off x="4869534" y="2610056"/>
                <a:ext cx="2039106" cy="151793"/>
              </a:xfrm>
              <a:prstGeom prst="roundRect">
                <a:avLst>
                  <a:gd name="adj" fmla="val 50000"/>
                </a:avLst>
              </a:prstGeom>
              <a:solidFill>
                <a:schemeClr val="accent5"/>
              </a:solidFill>
              <a:ln w="28575" cap="rnd">
                <a:solidFill>
                  <a:schemeClr val="tx2"/>
                </a:solidFill>
                <a:roun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79" name="Group 78">
              <a:extLst>
                <a:ext uri="{FF2B5EF4-FFF2-40B4-BE49-F238E27FC236}">
                  <a16:creationId xmlns:a16="http://schemas.microsoft.com/office/drawing/2014/main" id="{79D4BB76-EB52-420E-BED8-D5D065F40F4B}"/>
                </a:ext>
              </a:extLst>
            </p:cNvPr>
            <p:cNvGrpSpPr/>
            <p:nvPr/>
          </p:nvGrpSpPr>
          <p:grpSpPr>
            <a:xfrm rot="5400000">
              <a:off x="4314960" y="4326397"/>
              <a:ext cx="1332000" cy="0"/>
              <a:chOff x="7505607" y="2503719"/>
              <a:chExt cx="2083496" cy="0"/>
            </a:xfrm>
          </p:grpSpPr>
          <p:cxnSp>
            <p:nvCxnSpPr>
              <p:cNvPr id="84" name="Straight Connector 83">
                <a:extLst>
                  <a:ext uri="{FF2B5EF4-FFF2-40B4-BE49-F238E27FC236}">
                    <a16:creationId xmlns:a16="http://schemas.microsoft.com/office/drawing/2014/main" id="{0403AB66-8BA7-469F-BC67-997D4E638CA4}"/>
                  </a:ext>
                </a:extLst>
              </p:cNvPr>
              <p:cNvCxnSpPr>
                <a:cxnSpLocks/>
              </p:cNvCxnSpPr>
              <p:nvPr/>
            </p:nvCxnSpPr>
            <p:spPr bwMode="gray">
              <a:xfrm>
                <a:off x="8843958" y="2503719"/>
                <a:ext cx="745145" cy="0"/>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7F5234E-DEFE-4DE6-B653-D8C1355E5647}"/>
                  </a:ext>
                </a:extLst>
              </p:cNvPr>
              <p:cNvCxnSpPr>
                <a:cxnSpLocks/>
              </p:cNvCxnSpPr>
              <p:nvPr/>
            </p:nvCxnSpPr>
            <p:spPr bwMode="gray">
              <a:xfrm>
                <a:off x="8387681" y="2503719"/>
                <a:ext cx="319349" cy="0"/>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A2FC439-E5AB-4BC7-B81C-9E9D4F42D42A}"/>
                  </a:ext>
                </a:extLst>
              </p:cNvPr>
              <p:cNvCxnSpPr>
                <a:cxnSpLocks/>
              </p:cNvCxnSpPr>
              <p:nvPr/>
            </p:nvCxnSpPr>
            <p:spPr bwMode="gray">
              <a:xfrm>
                <a:off x="7505607" y="2503719"/>
                <a:ext cx="745145" cy="0"/>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grpSp>
        <p:cxnSp>
          <p:nvCxnSpPr>
            <p:cNvPr id="107" name="Straight Connector 106">
              <a:extLst>
                <a:ext uri="{FF2B5EF4-FFF2-40B4-BE49-F238E27FC236}">
                  <a16:creationId xmlns:a16="http://schemas.microsoft.com/office/drawing/2014/main" id="{F0A57C11-5AD7-4C46-8C7A-823237D17D88}"/>
                </a:ext>
              </a:extLst>
            </p:cNvPr>
            <p:cNvCxnSpPr>
              <a:cxnSpLocks/>
            </p:cNvCxnSpPr>
            <p:nvPr/>
          </p:nvCxnSpPr>
          <p:spPr bwMode="gray">
            <a:xfrm flipH="1">
              <a:off x="3370429" y="5061869"/>
              <a:ext cx="1408505" cy="0"/>
            </a:xfrm>
            <a:prstGeom prst="line">
              <a:avLst/>
            </a:prstGeom>
            <a:ln w="28575"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428C81A1-57DF-47BE-BFAC-7900700697F0}"/>
                </a:ext>
              </a:extLst>
            </p:cNvPr>
            <p:cNvCxnSpPr>
              <a:cxnSpLocks/>
            </p:cNvCxnSpPr>
            <p:nvPr/>
          </p:nvCxnSpPr>
          <p:spPr bwMode="gray">
            <a:xfrm flipH="1">
              <a:off x="4869534" y="5061869"/>
              <a:ext cx="1997103" cy="0"/>
            </a:xfrm>
            <a:prstGeom prst="line">
              <a:avLst/>
            </a:prstGeom>
            <a:ln w="28575"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7A4B2BDF-E9CA-4017-B793-7DB0B1100668}"/>
                </a:ext>
              </a:extLst>
            </p:cNvPr>
            <p:cNvCxnSpPr>
              <a:cxnSpLocks/>
            </p:cNvCxnSpPr>
            <p:nvPr/>
          </p:nvCxnSpPr>
          <p:spPr bwMode="gray">
            <a:xfrm flipH="1">
              <a:off x="6950155" y="5061869"/>
              <a:ext cx="225345" cy="0"/>
            </a:xfrm>
            <a:prstGeom prst="line">
              <a:avLst/>
            </a:prstGeom>
            <a:ln w="28575"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7979DC8A-F40A-463C-AE92-DC03F66EF39B}"/>
                </a:ext>
              </a:extLst>
            </p:cNvPr>
            <p:cNvCxnSpPr>
              <a:cxnSpLocks/>
            </p:cNvCxnSpPr>
            <p:nvPr/>
          </p:nvCxnSpPr>
          <p:spPr bwMode="gray">
            <a:xfrm flipH="1">
              <a:off x="7265466" y="5061869"/>
              <a:ext cx="500177" cy="0"/>
            </a:xfrm>
            <a:prstGeom prst="line">
              <a:avLst/>
            </a:prstGeom>
            <a:ln w="28575"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435FCA8-E1D6-4911-AC2B-01FE287C3ADD}"/>
                </a:ext>
              </a:extLst>
            </p:cNvPr>
            <p:cNvCxnSpPr>
              <a:cxnSpLocks/>
            </p:cNvCxnSpPr>
            <p:nvPr/>
          </p:nvCxnSpPr>
          <p:spPr bwMode="gray">
            <a:xfrm flipH="1" flipV="1">
              <a:off x="7855550" y="5061869"/>
              <a:ext cx="837378" cy="1"/>
            </a:xfrm>
            <a:prstGeom prst="line">
              <a:avLst/>
            </a:prstGeom>
            <a:ln w="28575" cap="rnd">
              <a:solidFill>
                <a:schemeClr val="tx2"/>
              </a:solidFill>
              <a:round/>
            </a:ln>
          </p:spPr>
          <p:style>
            <a:lnRef idx="1">
              <a:schemeClr val="accent1"/>
            </a:lnRef>
            <a:fillRef idx="0">
              <a:schemeClr val="accent1"/>
            </a:fillRef>
            <a:effectRef idx="0">
              <a:schemeClr val="accent1"/>
            </a:effectRef>
            <a:fontRef idx="minor">
              <a:schemeClr val="tx1"/>
            </a:fontRef>
          </p:style>
        </p:cxnSp>
      </p:grpSp>
      <p:sp>
        <p:nvSpPr>
          <p:cNvPr id="120" name="Title 1">
            <a:extLst>
              <a:ext uri="{FF2B5EF4-FFF2-40B4-BE49-F238E27FC236}">
                <a16:creationId xmlns:a16="http://schemas.microsoft.com/office/drawing/2014/main" id="{12DFA303-EB64-4D8B-962F-6FCBABBE0833}"/>
              </a:ext>
            </a:extLst>
          </p:cNvPr>
          <p:cNvSpPr txBox="1">
            <a:spLocks/>
          </p:cNvSpPr>
          <p:nvPr/>
        </p:nvSpPr>
        <p:spPr>
          <a:xfrm>
            <a:off x="4183856" y="3676198"/>
            <a:ext cx="3824288" cy="689427"/>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1" i="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en-GB" sz="4000" dirty="0">
                <a:solidFill>
                  <a:schemeClr val="accent2"/>
                </a:solidFill>
              </a:rPr>
              <a:t>The elevator pitch</a:t>
            </a:r>
          </a:p>
        </p:txBody>
      </p:sp>
    </p:spTree>
    <p:extLst>
      <p:ext uri="{BB962C8B-B14F-4D97-AF65-F5344CB8AC3E}">
        <p14:creationId xmlns:p14="http://schemas.microsoft.com/office/powerpoint/2010/main" val="3292559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A360D-08DB-46E3-A9A3-2A66C481A8F6}"/>
              </a:ext>
            </a:extLst>
          </p:cNvPr>
          <p:cNvSpPr>
            <a:spLocks noGrp="1"/>
          </p:cNvSpPr>
          <p:nvPr>
            <p:ph type="title" idx="4294967295"/>
          </p:nvPr>
        </p:nvSpPr>
        <p:spPr>
          <a:xfrm>
            <a:off x="442913" y="441325"/>
            <a:ext cx="7981950" cy="911225"/>
          </a:xfrm>
        </p:spPr>
        <p:txBody>
          <a:bodyPr/>
          <a:lstStyle/>
          <a:p>
            <a:r>
              <a:rPr lang="en-GB" dirty="0"/>
              <a:t>Reactions from the panel</a:t>
            </a:r>
          </a:p>
        </p:txBody>
      </p:sp>
      <p:grpSp>
        <p:nvGrpSpPr>
          <p:cNvPr id="36" name="Group 35">
            <a:extLst>
              <a:ext uri="{FF2B5EF4-FFF2-40B4-BE49-F238E27FC236}">
                <a16:creationId xmlns:a16="http://schemas.microsoft.com/office/drawing/2014/main" id="{A51556A3-4A00-4030-BE11-B439EF44305D}"/>
              </a:ext>
            </a:extLst>
          </p:cNvPr>
          <p:cNvGrpSpPr/>
          <p:nvPr/>
        </p:nvGrpSpPr>
        <p:grpSpPr>
          <a:xfrm>
            <a:off x="7413383" y="1181691"/>
            <a:ext cx="4335706" cy="1865945"/>
            <a:chOff x="7413383" y="1181691"/>
            <a:chExt cx="4335706" cy="1865945"/>
          </a:xfrm>
        </p:grpSpPr>
        <p:sp>
          <p:nvSpPr>
            <p:cNvPr id="6" name="Rectangle: Rounded Corners 30">
              <a:extLst>
                <a:ext uri="{FF2B5EF4-FFF2-40B4-BE49-F238E27FC236}">
                  <a16:creationId xmlns:a16="http://schemas.microsoft.com/office/drawing/2014/main" id="{9FBF0B59-B06B-4B6D-A2D4-CC2574AE490C}"/>
                </a:ext>
              </a:extLst>
            </p:cNvPr>
            <p:cNvSpPr/>
            <p:nvPr/>
          </p:nvSpPr>
          <p:spPr bwMode="gray">
            <a:xfrm>
              <a:off x="7413383" y="1481254"/>
              <a:ext cx="4335706" cy="1566382"/>
            </a:xfrm>
            <a:prstGeom prst="roundRect">
              <a:avLst>
                <a:gd name="adj" fmla="val 4593"/>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432000" rtlCol="0" anchor="t"/>
            <a:lstStyle/>
            <a:p>
              <a:pPr>
                <a:spcBef>
                  <a:spcPts val="600"/>
                </a:spcBef>
              </a:pPr>
              <a:r>
                <a:rPr lang="en-GB" sz="2000" dirty="0">
                  <a:solidFill>
                    <a:schemeClr val="accent2"/>
                  </a:solidFill>
                </a:rPr>
                <a:t>Chaired by </a:t>
              </a:r>
              <a:r>
                <a:rPr lang="en-GB" sz="2000" b="1" dirty="0">
                  <a:solidFill>
                    <a:schemeClr val="accent2"/>
                  </a:solidFill>
                </a:rPr>
                <a:t>Kathy Oliver</a:t>
              </a:r>
              <a:r>
                <a:rPr lang="en-GB" sz="2000" dirty="0">
                  <a:solidFill>
                    <a:schemeClr val="accent2"/>
                  </a:solidFill>
                </a:rPr>
                <a:t>, </a:t>
              </a:r>
              <a:br>
                <a:rPr lang="en-GB" sz="2000" dirty="0">
                  <a:solidFill>
                    <a:schemeClr val="accent2"/>
                  </a:solidFill>
                </a:rPr>
              </a:br>
              <a:r>
                <a:rPr lang="en-GB" sz="2000" dirty="0">
                  <a:solidFill>
                    <a:schemeClr val="accent2"/>
                  </a:solidFill>
                </a:rPr>
                <a:t>Co-Director and Chair, International Brain Tumour Alliance </a:t>
              </a:r>
            </a:p>
          </p:txBody>
        </p:sp>
        <p:grpSp>
          <p:nvGrpSpPr>
            <p:cNvPr id="31" name="Group 30">
              <a:extLst>
                <a:ext uri="{FF2B5EF4-FFF2-40B4-BE49-F238E27FC236}">
                  <a16:creationId xmlns:a16="http://schemas.microsoft.com/office/drawing/2014/main" id="{9A360770-4491-48A0-A9C7-7AA01C8EECDB}"/>
                </a:ext>
              </a:extLst>
            </p:cNvPr>
            <p:cNvGrpSpPr/>
            <p:nvPr/>
          </p:nvGrpSpPr>
          <p:grpSpPr>
            <a:xfrm>
              <a:off x="9226259" y="1181691"/>
              <a:ext cx="709955" cy="709957"/>
              <a:chOff x="9044765" y="1096941"/>
              <a:chExt cx="890462" cy="890464"/>
            </a:xfrm>
          </p:grpSpPr>
          <p:sp>
            <p:nvSpPr>
              <p:cNvPr id="8" name="Oval 7">
                <a:extLst>
                  <a:ext uri="{FF2B5EF4-FFF2-40B4-BE49-F238E27FC236}">
                    <a16:creationId xmlns:a16="http://schemas.microsoft.com/office/drawing/2014/main" id="{B1DC3090-8AD8-4B2B-B241-043D5FB2CAE3}"/>
                  </a:ext>
                </a:extLst>
              </p:cNvPr>
              <p:cNvSpPr/>
              <p:nvPr/>
            </p:nvSpPr>
            <p:spPr bwMode="gray">
              <a:xfrm rot="20266948">
                <a:off x="9044766" y="1096942"/>
                <a:ext cx="890461" cy="890463"/>
              </a:xfrm>
              <a:prstGeom prst="ellipse">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rc 8">
                <a:extLst>
                  <a:ext uri="{FF2B5EF4-FFF2-40B4-BE49-F238E27FC236}">
                    <a16:creationId xmlns:a16="http://schemas.microsoft.com/office/drawing/2014/main" id="{FF22BAE3-03F1-4A88-AA00-6410A6E99F36}"/>
                  </a:ext>
                </a:extLst>
              </p:cNvPr>
              <p:cNvSpPr/>
              <p:nvPr/>
            </p:nvSpPr>
            <p:spPr bwMode="gray">
              <a:xfrm rot="20266948">
                <a:off x="9044765" y="1096941"/>
                <a:ext cx="890461" cy="890463"/>
              </a:xfrm>
              <a:prstGeom prst="arc">
                <a:avLst>
                  <a:gd name="adj1" fmla="val 17411517"/>
                  <a:gd name="adj2" fmla="val 12169790"/>
                </a:avLst>
              </a:prstGeom>
              <a:solidFill>
                <a:schemeClr val="accent5"/>
              </a:solidFill>
              <a:ln w="28575" cap="rnd">
                <a:solidFill>
                  <a:schemeClr val="accent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0" name="Arc 9">
                <a:extLst>
                  <a:ext uri="{FF2B5EF4-FFF2-40B4-BE49-F238E27FC236}">
                    <a16:creationId xmlns:a16="http://schemas.microsoft.com/office/drawing/2014/main" id="{C24311FE-450B-4102-9EA9-B11376E97A5B}"/>
                  </a:ext>
                </a:extLst>
              </p:cNvPr>
              <p:cNvSpPr/>
              <p:nvPr/>
            </p:nvSpPr>
            <p:spPr bwMode="gray">
              <a:xfrm rot="20266948">
                <a:off x="9044765" y="1096941"/>
                <a:ext cx="890461" cy="890463"/>
              </a:xfrm>
              <a:prstGeom prst="arc">
                <a:avLst>
                  <a:gd name="adj1" fmla="val 12999581"/>
                  <a:gd name="adj2" fmla="val 16615108"/>
                </a:avLst>
              </a:prstGeom>
              <a:solidFill>
                <a:schemeClr val="accent5"/>
              </a:solidFill>
              <a:ln w="28575" cap="rnd">
                <a:solidFill>
                  <a:schemeClr val="bg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grpSp>
      <p:grpSp>
        <p:nvGrpSpPr>
          <p:cNvPr id="37" name="Group 36">
            <a:extLst>
              <a:ext uri="{FF2B5EF4-FFF2-40B4-BE49-F238E27FC236}">
                <a16:creationId xmlns:a16="http://schemas.microsoft.com/office/drawing/2014/main" id="{EE2BDF2C-C3B6-4F9B-B6D0-C2A5898CEF86}"/>
              </a:ext>
            </a:extLst>
          </p:cNvPr>
          <p:cNvGrpSpPr/>
          <p:nvPr/>
        </p:nvGrpSpPr>
        <p:grpSpPr>
          <a:xfrm>
            <a:off x="436319" y="1181691"/>
            <a:ext cx="6739181" cy="4602487"/>
            <a:chOff x="436319" y="1181691"/>
            <a:chExt cx="6739181" cy="4602487"/>
          </a:xfrm>
        </p:grpSpPr>
        <p:sp>
          <p:nvSpPr>
            <p:cNvPr id="5" name="Rectangle: Rounded Corners 30">
              <a:extLst>
                <a:ext uri="{FF2B5EF4-FFF2-40B4-BE49-F238E27FC236}">
                  <a16:creationId xmlns:a16="http://schemas.microsoft.com/office/drawing/2014/main" id="{80C8E3B5-2554-4BA1-A734-5DC3399C54C1}"/>
                </a:ext>
              </a:extLst>
            </p:cNvPr>
            <p:cNvSpPr/>
            <p:nvPr/>
          </p:nvSpPr>
          <p:spPr bwMode="gray">
            <a:xfrm>
              <a:off x="436319" y="1481253"/>
              <a:ext cx="6739181" cy="4302925"/>
            </a:xfrm>
            <a:prstGeom prst="roundRect">
              <a:avLst>
                <a:gd name="adj" fmla="val 4593"/>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432000" rtlCol="0" anchor="t"/>
            <a:lstStyle/>
            <a:p>
              <a:pPr>
                <a:spcBef>
                  <a:spcPts val="600"/>
                </a:spcBef>
              </a:pPr>
              <a:r>
                <a:rPr lang="en-GB" b="1" dirty="0">
                  <a:solidFill>
                    <a:schemeClr val="accent2"/>
                  </a:solidFill>
                </a:rPr>
                <a:t>Dirk Van den Steen</a:t>
              </a:r>
              <a:r>
                <a:rPr lang="en-GB" dirty="0">
                  <a:solidFill>
                    <a:schemeClr val="accent2"/>
                  </a:solidFill>
                </a:rPr>
                <a:t>, Policy Officer, </a:t>
              </a:r>
              <a:br>
                <a:rPr lang="en-GB" dirty="0">
                  <a:solidFill>
                    <a:schemeClr val="accent2"/>
                  </a:solidFill>
                </a:rPr>
              </a:br>
              <a:r>
                <a:rPr lang="en-GB" dirty="0">
                  <a:solidFill>
                    <a:schemeClr val="accent2"/>
                  </a:solidFill>
                </a:rPr>
                <a:t>DG SANTE, European Commission </a:t>
              </a:r>
            </a:p>
            <a:p>
              <a:pPr>
                <a:spcBef>
                  <a:spcPts val="600"/>
                </a:spcBef>
              </a:pPr>
              <a:r>
                <a:rPr lang="en-US" b="1" dirty="0">
                  <a:solidFill>
                    <a:schemeClr val="accent2"/>
                  </a:solidFill>
                </a:rPr>
                <a:t>Yolande Lievens</a:t>
              </a:r>
              <a:r>
                <a:rPr lang="en-US" dirty="0">
                  <a:solidFill>
                    <a:schemeClr val="accent2"/>
                  </a:solidFill>
                </a:rPr>
                <a:t>, </a:t>
              </a:r>
              <a:br>
                <a:rPr lang="en-US" dirty="0">
                  <a:solidFill>
                    <a:schemeClr val="accent2"/>
                  </a:solidFill>
                </a:rPr>
              </a:br>
              <a:r>
                <a:rPr lang="en-GB" dirty="0">
                  <a:solidFill>
                    <a:schemeClr val="accent2"/>
                  </a:solidFill>
                </a:rPr>
                <a:t>European CanCer Organisation (ECCO)</a:t>
              </a:r>
            </a:p>
            <a:p>
              <a:pPr>
                <a:spcBef>
                  <a:spcPts val="600"/>
                </a:spcBef>
              </a:pPr>
              <a:r>
                <a:rPr lang="en-GB" dirty="0">
                  <a:solidFill>
                    <a:schemeClr val="accent2"/>
                  </a:solidFill>
                </a:rPr>
                <a:t>Past-President of European Society for Radiotherapy and Oncology (ESTRO)</a:t>
              </a:r>
            </a:p>
            <a:p>
              <a:pPr>
                <a:spcBef>
                  <a:spcPts val="600"/>
                </a:spcBef>
              </a:pPr>
              <a:r>
                <a:rPr lang="en-GB" b="1" dirty="0">
                  <a:solidFill>
                    <a:schemeClr val="accent2"/>
                  </a:solidFill>
                </a:rPr>
                <a:t>Stefan Gijssels</a:t>
              </a:r>
              <a:r>
                <a:rPr lang="en-GB" dirty="0">
                  <a:solidFill>
                    <a:schemeClr val="accent2"/>
                  </a:solidFill>
                </a:rPr>
                <a:t>, </a:t>
              </a:r>
              <a:br>
                <a:rPr lang="en-GB" dirty="0">
                  <a:solidFill>
                    <a:schemeClr val="accent2"/>
                  </a:solidFill>
                </a:rPr>
              </a:br>
              <a:r>
                <a:rPr lang="en-GB" dirty="0">
                  <a:solidFill>
                    <a:schemeClr val="accent2"/>
                  </a:solidFill>
                </a:rPr>
                <a:t>Executive Director, EuropaColon</a:t>
              </a:r>
            </a:p>
            <a:p>
              <a:pPr>
                <a:spcBef>
                  <a:spcPts val="600"/>
                </a:spcBef>
              </a:pPr>
              <a:r>
                <a:rPr lang="en-US" b="1" dirty="0">
                  <a:solidFill>
                    <a:schemeClr val="accent2"/>
                  </a:solidFill>
                </a:rPr>
                <a:t>Zeger Vercouteren</a:t>
              </a:r>
              <a:r>
                <a:rPr lang="en-US" dirty="0">
                  <a:solidFill>
                    <a:schemeClr val="accent2"/>
                  </a:solidFill>
                </a:rPr>
                <a:t>, </a:t>
              </a:r>
              <a:br>
                <a:rPr lang="en-US" dirty="0">
                  <a:solidFill>
                    <a:schemeClr val="accent2"/>
                  </a:solidFill>
                </a:rPr>
              </a:br>
              <a:r>
                <a:rPr lang="en-US" dirty="0">
                  <a:solidFill>
                    <a:schemeClr val="accent2"/>
                  </a:solidFill>
                </a:rPr>
                <a:t>Vice President Government Affairs &amp; Policy, </a:t>
              </a:r>
              <a:br>
                <a:rPr lang="en-US" dirty="0">
                  <a:solidFill>
                    <a:schemeClr val="accent2"/>
                  </a:solidFill>
                </a:rPr>
              </a:br>
              <a:r>
                <a:rPr lang="en-US" dirty="0">
                  <a:solidFill>
                    <a:schemeClr val="accent2"/>
                  </a:solidFill>
                </a:rPr>
                <a:t>Johnson &amp; Johnson EMEA</a:t>
              </a:r>
              <a:endParaRPr lang="en-GB" dirty="0">
                <a:solidFill>
                  <a:schemeClr val="accent2"/>
                </a:solidFill>
              </a:endParaRPr>
            </a:p>
            <a:p>
              <a:pPr>
                <a:spcBef>
                  <a:spcPts val="600"/>
                </a:spcBef>
              </a:pPr>
              <a:r>
                <a:rPr lang="en-GB" b="1" dirty="0">
                  <a:solidFill>
                    <a:schemeClr val="accent2"/>
                  </a:solidFill>
                </a:rPr>
                <a:t>Xavier Franz</a:t>
              </a:r>
              <a:r>
                <a:rPr lang="en-GB" dirty="0">
                  <a:solidFill>
                    <a:schemeClr val="accent2"/>
                  </a:solidFill>
                </a:rPr>
                <a:t>, Director Government Affairs – Western Europe, Varian</a:t>
              </a:r>
            </a:p>
          </p:txBody>
        </p:sp>
        <p:grpSp>
          <p:nvGrpSpPr>
            <p:cNvPr id="32" name="Group 31">
              <a:extLst>
                <a:ext uri="{FF2B5EF4-FFF2-40B4-BE49-F238E27FC236}">
                  <a16:creationId xmlns:a16="http://schemas.microsoft.com/office/drawing/2014/main" id="{5D8E2D35-B499-4E5D-9738-44879020B132}"/>
                </a:ext>
              </a:extLst>
            </p:cNvPr>
            <p:cNvGrpSpPr/>
            <p:nvPr/>
          </p:nvGrpSpPr>
          <p:grpSpPr>
            <a:xfrm>
              <a:off x="3450932" y="1181691"/>
              <a:ext cx="709955" cy="709957"/>
              <a:chOff x="9044765" y="1096941"/>
              <a:chExt cx="890462" cy="890464"/>
            </a:xfrm>
          </p:grpSpPr>
          <p:sp>
            <p:nvSpPr>
              <p:cNvPr id="33" name="Oval 32">
                <a:extLst>
                  <a:ext uri="{FF2B5EF4-FFF2-40B4-BE49-F238E27FC236}">
                    <a16:creationId xmlns:a16="http://schemas.microsoft.com/office/drawing/2014/main" id="{32328AFD-B756-4F60-A3C5-06DE74D545F2}"/>
                  </a:ext>
                </a:extLst>
              </p:cNvPr>
              <p:cNvSpPr/>
              <p:nvPr/>
            </p:nvSpPr>
            <p:spPr bwMode="gray">
              <a:xfrm rot="20266948">
                <a:off x="9044766" y="1096942"/>
                <a:ext cx="890461" cy="890463"/>
              </a:xfrm>
              <a:prstGeom prst="ellipse">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Arc 33">
                <a:extLst>
                  <a:ext uri="{FF2B5EF4-FFF2-40B4-BE49-F238E27FC236}">
                    <a16:creationId xmlns:a16="http://schemas.microsoft.com/office/drawing/2014/main" id="{594002BC-932F-4F5F-8BC9-DE7E3E2A9532}"/>
                  </a:ext>
                </a:extLst>
              </p:cNvPr>
              <p:cNvSpPr/>
              <p:nvPr/>
            </p:nvSpPr>
            <p:spPr bwMode="gray">
              <a:xfrm rot="20266948">
                <a:off x="9044765" y="1096941"/>
                <a:ext cx="890461" cy="890463"/>
              </a:xfrm>
              <a:prstGeom prst="arc">
                <a:avLst>
                  <a:gd name="adj1" fmla="val 17411517"/>
                  <a:gd name="adj2" fmla="val 12169790"/>
                </a:avLst>
              </a:prstGeom>
              <a:solidFill>
                <a:schemeClr val="accent5"/>
              </a:solidFill>
              <a:ln w="28575" cap="rnd">
                <a:solidFill>
                  <a:schemeClr val="accent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5" name="Arc 34">
                <a:extLst>
                  <a:ext uri="{FF2B5EF4-FFF2-40B4-BE49-F238E27FC236}">
                    <a16:creationId xmlns:a16="http://schemas.microsoft.com/office/drawing/2014/main" id="{C7DA76BD-FD10-4D20-9F6A-E6D88C4D2BAF}"/>
                  </a:ext>
                </a:extLst>
              </p:cNvPr>
              <p:cNvSpPr/>
              <p:nvPr/>
            </p:nvSpPr>
            <p:spPr bwMode="gray">
              <a:xfrm rot="20266948">
                <a:off x="9044765" y="1096941"/>
                <a:ext cx="890461" cy="890463"/>
              </a:xfrm>
              <a:prstGeom prst="arc">
                <a:avLst>
                  <a:gd name="adj1" fmla="val 12999581"/>
                  <a:gd name="adj2" fmla="val 16615108"/>
                </a:avLst>
              </a:prstGeom>
              <a:solidFill>
                <a:schemeClr val="accent5"/>
              </a:solidFill>
              <a:ln w="28575" cap="rnd">
                <a:solidFill>
                  <a:schemeClr val="bg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grpSp>
      <p:sp>
        <p:nvSpPr>
          <p:cNvPr id="50" name="Freeform 66">
            <a:extLst>
              <a:ext uri="{FF2B5EF4-FFF2-40B4-BE49-F238E27FC236}">
                <a16:creationId xmlns:a16="http://schemas.microsoft.com/office/drawing/2014/main" id="{0D306846-783D-4994-8D6E-364DC894A3E0}"/>
              </a:ext>
            </a:extLst>
          </p:cNvPr>
          <p:cNvSpPr>
            <a:spLocks noEditPoints="1"/>
          </p:cNvSpPr>
          <p:nvPr/>
        </p:nvSpPr>
        <p:spPr bwMode="auto">
          <a:xfrm>
            <a:off x="9366009" y="1322397"/>
            <a:ext cx="430454" cy="432294"/>
          </a:xfrm>
          <a:custGeom>
            <a:avLst/>
            <a:gdLst>
              <a:gd name="T0" fmla="*/ 15 w 225"/>
              <a:gd name="T1" fmla="*/ 113 h 225"/>
              <a:gd name="T2" fmla="*/ 0 w 225"/>
              <a:gd name="T3" fmla="*/ 130 h 225"/>
              <a:gd name="T4" fmla="*/ 21 w 225"/>
              <a:gd name="T5" fmla="*/ 181 h 225"/>
              <a:gd name="T6" fmla="*/ 43 w 225"/>
              <a:gd name="T7" fmla="*/ 181 h 225"/>
              <a:gd name="T8" fmla="*/ 44 w 225"/>
              <a:gd name="T9" fmla="*/ 204 h 225"/>
              <a:gd name="T10" fmla="*/ 95 w 225"/>
              <a:gd name="T11" fmla="*/ 225 h 225"/>
              <a:gd name="T12" fmla="*/ 112 w 225"/>
              <a:gd name="T13" fmla="*/ 210 h 225"/>
              <a:gd name="T14" fmla="*/ 129 w 225"/>
              <a:gd name="T15" fmla="*/ 225 h 225"/>
              <a:gd name="T16" fmla="*/ 180 w 225"/>
              <a:gd name="T17" fmla="*/ 204 h 225"/>
              <a:gd name="T18" fmla="*/ 181 w 225"/>
              <a:gd name="T19" fmla="*/ 181 h 225"/>
              <a:gd name="T20" fmla="*/ 209 w 225"/>
              <a:gd name="T21" fmla="*/ 113 h 225"/>
              <a:gd name="T22" fmla="*/ 225 w 225"/>
              <a:gd name="T23" fmla="*/ 96 h 225"/>
              <a:gd name="T24" fmla="*/ 203 w 225"/>
              <a:gd name="T25" fmla="*/ 45 h 225"/>
              <a:gd name="T26" fmla="*/ 181 w 225"/>
              <a:gd name="T27" fmla="*/ 44 h 225"/>
              <a:gd name="T28" fmla="*/ 180 w 225"/>
              <a:gd name="T29" fmla="*/ 21 h 225"/>
              <a:gd name="T30" fmla="*/ 129 w 225"/>
              <a:gd name="T31" fmla="*/ 0 h 225"/>
              <a:gd name="T32" fmla="*/ 112 w 225"/>
              <a:gd name="T33" fmla="*/ 16 h 225"/>
              <a:gd name="T34" fmla="*/ 95 w 225"/>
              <a:gd name="T35" fmla="*/ 0 h 225"/>
              <a:gd name="T36" fmla="*/ 44 w 225"/>
              <a:gd name="T37" fmla="*/ 21 h 225"/>
              <a:gd name="T38" fmla="*/ 43 w 225"/>
              <a:gd name="T39" fmla="*/ 4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5" h="225">
                <a:moveTo>
                  <a:pt x="15" y="113"/>
                </a:moveTo>
                <a:cubicBezTo>
                  <a:pt x="15" y="122"/>
                  <a:pt x="8" y="129"/>
                  <a:pt x="0" y="130"/>
                </a:cubicBezTo>
                <a:cubicBezTo>
                  <a:pt x="2" y="148"/>
                  <a:pt x="10" y="166"/>
                  <a:pt x="21" y="181"/>
                </a:cubicBezTo>
                <a:cubicBezTo>
                  <a:pt x="27" y="175"/>
                  <a:pt x="37" y="175"/>
                  <a:pt x="43" y="181"/>
                </a:cubicBezTo>
                <a:cubicBezTo>
                  <a:pt x="50" y="188"/>
                  <a:pt x="50" y="198"/>
                  <a:pt x="44" y="204"/>
                </a:cubicBezTo>
                <a:cubicBezTo>
                  <a:pt x="59" y="215"/>
                  <a:pt x="76" y="223"/>
                  <a:pt x="95" y="225"/>
                </a:cubicBezTo>
                <a:cubicBezTo>
                  <a:pt x="96" y="217"/>
                  <a:pt x="103" y="210"/>
                  <a:pt x="112" y="210"/>
                </a:cubicBezTo>
                <a:cubicBezTo>
                  <a:pt x="121" y="210"/>
                  <a:pt x="128" y="217"/>
                  <a:pt x="129" y="225"/>
                </a:cubicBezTo>
                <a:cubicBezTo>
                  <a:pt x="148" y="223"/>
                  <a:pt x="165" y="215"/>
                  <a:pt x="180" y="204"/>
                </a:cubicBezTo>
                <a:cubicBezTo>
                  <a:pt x="174" y="198"/>
                  <a:pt x="174" y="188"/>
                  <a:pt x="181" y="181"/>
                </a:cubicBezTo>
                <a:moveTo>
                  <a:pt x="209" y="113"/>
                </a:moveTo>
                <a:cubicBezTo>
                  <a:pt x="209" y="104"/>
                  <a:pt x="216" y="97"/>
                  <a:pt x="225" y="96"/>
                </a:cubicBezTo>
                <a:cubicBezTo>
                  <a:pt x="222" y="77"/>
                  <a:pt x="214" y="60"/>
                  <a:pt x="203" y="45"/>
                </a:cubicBezTo>
                <a:cubicBezTo>
                  <a:pt x="197" y="51"/>
                  <a:pt x="187" y="50"/>
                  <a:pt x="181" y="44"/>
                </a:cubicBezTo>
                <a:cubicBezTo>
                  <a:pt x="174" y="38"/>
                  <a:pt x="174" y="28"/>
                  <a:pt x="180" y="21"/>
                </a:cubicBezTo>
                <a:cubicBezTo>
                  <a:pt x="165" y="11"/>
                  <a:pt x="148" y="3"/>
                  <a:pt x="129" y="0"/>
                </a:cubicBezTo>
                <a:cubicBezTo>
                  <a:pt x="128" y="9"/>
                  <a:pt x="121" y="16"/>
                  <a:pt x="112" y="16"/>
                </a:cubicBezTo>
                <a:cubicBezTo>
                  <a:pt x="103" y="16"/>
                  <a:pt x="96" y="9"/>
                  <a:pt x="95" y="0"/>
                </a:cubicBezTo>
                <a:cubicBezTo>
                  <a:pt x="76" y="3"/>
                  <a:pt x="59" y="11"/>
                  <a:pt x="44" y="21"/>
                </a:cubicBezTo>
                <a:cubicBezTo>
                  <a:pt x="50" y="28"/>
                  <a:pt x="50" y="38"/>
                  <a:pt x="43" y="44"/>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5" name="Freeform 71">
            <a:extLst>
              <a:ext uri="{FF2B5EF4-FFF2-40B4-BE49-F238E27FC236}">
                <a16:creationId xmlns:a16="http://schemas.microsoft.com/office/drawing/2014/main" id="{49EA9E4B-C4CE-4D3B-AB5E-33F4D60A30B4}"/>
              </a:ext>
            </a:extLst>
          </p:cNvPr>
          <p:cNvSpPr>
            <a:spLocks/>
          </p:cNvSpPr>
          <p:nvPr/>
        </p:nvSpPr>
        <p:spPr bwMode="auto">
          <a:xfrm>
            <a:off x="9754153" y="1572576"/>
            <a:ext cx="42310" cy="97497"/>
          </a:xfrm>
          <a:custGeom>
            <a:avLst/>
            <a:gdLst>
              <a:gd name="T0" fmla="*/ 0 w 22"/>
              <a:gd name="T1" fmla="*/ 51 h 51"/>
              <a:gd name="T2" fmla="*/ 22 w 22"/>
              <a:gd name="T3" fmla="*/ 0 h 51"/>
            </a:gdLst>
            <a:ahLst/>
            <a:cxnLst>
              <a:cxn ang="0">
                <a:pos x="T0" y="T1"/>
              </a:cxn>
              <a:cxn ang="0">
                <a:pos x="T2" y="T3"/>
              </a:cxn>
            </a:cxnLst>
            <a:rect l="0" t="0" r="r" b="b"/>
            <a:pathLst>
              <a:path w="22" h="51">
                <a:moveTo>
                  <a:pt x="0" y="51"/>
                </a:moveTo>
                <a:cubicBezTo>
                  <a:pt x="11" y="36"/>
                  <a:pt x="19" y="18"/>
                  <a:pt x="22" y="0"/>
                </a:cubicBezTo>
              </a:path>
            </a:pathLst>
          </a:custGeom>
          <a:noFill/>
          <a:ln w="28575" cap="rnd">
            <a:solidFill>
              <a:srgbClr val="4BBDC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6" name="Freeform 72">
            <a:extLst>
              <a:ext uri="{FF2B5EF4-FFF2-40B4-BE49-F238E27FC236}">
                <a16:creationId xmlns:a16="http://schemas.microsoft.com/office/drawing/2014/main" id="{4E5C379F-0FC2-4D4F-87D0-6FD17BEF82AB}"/>
              </a:ext>
            </a:extLst>
          </p:cNvPr>
          <p:cNvSpPr>
            <a:spLocks/>
          </p:cNvSpPr>
          <p:nvPr/>
        </p:nvSpPr>
        <p:spPr bwMode="auto">
          <a:xfrm>
            <a:off x="9366009" y="1408855"/>
            <a:ext cx="40470" cy="99336"/>
          </a:xfrm>
          <a:custGeom>
            <a:avLst/>
            <a:gdLst>
              <a:gd name="T0" fmla="*/ 21 w 21"/>
              <a:gd name="T1" fmla="*/ 0 h 51"/>
              <a:gd name="T2" fmla="*/ 0 w 21"/>
              <a:gd name="T3" fmla="*/ 51 h 51"/>
            </a:gdLst>
            <a:ahLst/>
            <a:cxnLst>
              <a:cxn ang="0">
                <a:pos x="T0" y="T1"/>
              </a:cxn>
              <a:cxn ang="0">
                <a:pos x="T2" y="T3"/>
              </a:cxn>
            </a:cxnLst>
            <a:rect l="0" t="0" r="r" b="b"/>
            <a:pathLst>
              <a:path w="21" h="51">
                <a:moveTo>
                  <a:pt x="21" y="0"/>
                </a:moveTo>
                <a:cubicBezTo>
                  <a:pt x="10" y="15"/>
                  <a:pt x="2" y="32"/>
                  <a:pt x="0" y="51"/>
                </a:cubicBezTo>
              </a:path>
            </a:pathLst>
          </a:custGeom>
          <a:noFill/>
          <a:ln w="28575" cap="rnd">
            <a:solidFill>
              <a:srgbClr val="4BBDC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9" name="Freeform 10">
            <a:extLst>
              <a:ext uri="{FF2B5EF4-FFF2-40B4-BE49-F238E27FC236}">
                <a16:creationId xmlns:a16="http://schemas.microsoft.com/office/drawing/2014/main" id="{F0C17BE7-7BBB-4E46-AB75-D2D3281D74FF}"/>
              </a:ext>
            </a:extLst>
          </p:cNvPr>
          <p:cNvSpPr>
            <a:spLocks/>
          </p:cNvSpPr>
          <p:nvPr/>
        </p:nvSpPr>
        <p:spPr bwMode="auto">
          <a:xfrm>
            <a:off x="3759200" y="1343529"/>
            <a:ext cx="153987" cy="255588"/>
          </a:xfrm>
          <a:custGeom>
            <a:avLst/>
            <a:gdLst>
              <a:gd name="T0" fmla="*/ 45 w 92"/>
              <a:gd name="T1" fmla="*/ 152 h 152"/>
              <a:gd name="T2" fmla="*/ 76 w 92"/>
              <a:gd name="T3" fmla="*/ 152 h 152"/>
              <a:gd name="T4" fmla="*/ 92 w 92"/>
              <a:gd name="T5" fmla="*/ 136 h 152"/>
              <a:gd name="T6" fmla="*/ 92 w 92"/>
              <a:gd name="T7" fmla="*/ 16 h 152"/>
              <a:gd name="T8" fmla="*/ 76 w 92"/>
              <a:gd name="T9" fmla="*/ 0 h 152"/>
              <a:gd name="T10" fmla="*/ 0 w 92"/>
              <a:gd name="T11" fmla="*/ 0 h 152"/>
            </a:gdLst>
            <a:ahLst/>
            <a:cxnLst>
              <a:cxn ang="0">
                <a:pos x="T0" y="T1"/>
              </a:cxn>
              <a:cxn ang="0">
                <a:pos x="T2" y="T3"/>
              </a:cxn>
              <a:cxn ang="0">
                <a:pos x="T4" y="T5"/>
              </a:cxn>
              <a:cxn ang="0">
                <a:pos x="T6" y="T7"/>
              </a:cxn>
              <a:cxn ang="0">
                <a:pos x="T8" y="T9"/>
              </a:cxn>
              <a:cxn ang="0">
                <a:pos x="T10" y="T11"/>
              </a:cxn>
            </a:cxnLst>
            <a:rect l="0" t="0" r="r" b="b"/>
            <a:pathLst>
              <a:path w="92" h="152">
                <a:moveTo>
                  <a:pt x="45" y="152"/>
                </a:moveTo>
                <a:cubicBezTo>
                  <a:pt x="76" y="152"/>
                  <a:pt x="76" y="152"/>
                  <a:pt x="76" y="152"/>
                </a:cubicBezTo>
                <a:cubicBezTo>
                  <a:pt x="85" y="152"/>
                  <a:pt x="92" y="145"/>
                  <a:pt x="92" y="136"/>
                </a:cubicBezTo>
                <a:cubicBezTo>
                  <a:pt x="92" y="16"/>
                  <a:pt x="92" y="16"/>
                  <a:pt x="92" y="16"/>
                </a:cubicBezTo>
                <a:cubicBezTo>
                  <a:pt x="92" y="7"/>
                  <a:pt x="85" y="0"/>
                  <a:pt x="76" y="0"/>
                </a:cubicBezTo>
                <a:cubicBezTo>
                  <a:pt x="0" y="0"/>
                  <a:pt x="0" y="0"/>
                  <a:pt x="0" y="0"/>
                </a:cubicBezTo>
              </a:path>
            </a:pathLst>
          </a:custGeom>
          <a:noFill/>
          <a:ln w="28575"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11">
            <a:extLst>
              <a:ext uri="{FF2B5EF4-FFF2-40B4-BE49-F238E27FC236}">
                <a16:creationId xmlns:a16="http://schemas.microsoft.com/office/drawing/2014/main" id="{F088FCF9-775E-4AF5-B879-0B59DC708E7D}"/>
              </a:ext>
            </a:extLst>
          </p:cNvPr>
          <p:cNvSpPr>
            <a:spLocks noChangeShapeType="1"/>
          </p:cNvSpPr>
          <p:nvPr/>
        </p:nvSpPr>
        <p:spPr bwMode="auto">
          <a:xfrm>
            <a:off x="3773514" y="1599116"/>
            <a:ext cx="68262" cy="0"/>
          </a:xfrm>
          <a:prstGeom prst="line">
            <a:avLst/>
          </a:prstGeom>
          <a:noFill/>
          <a:ln w="28575" cap="rnd">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Freeform 12">
            <a:extLst>
              <a:ext uri="{FF2B5EF4-FFF2-40B4-BE49-F238E27FC236}">
                <a16:creationId xmlns:a16="http://schemas.microsoft.com/office/drawing/2014/main" id="{0B3FD335-319D-4EBF-917D-552CA5703DC3}"/>
              </a:ext>
            </a:extLst>
          </p:cNvPr>
          <p:cNvSpPr>
            <a:spLocks/>
          </p:cNvSpPr>
          <p:nvPr/>
        </p:nvSpPr>
        <p:spPr bwMode="auto">
          <a:xfrm>
            <a:off x="3578252" y="1541966"/>
            <a:ext cx="195262" cy="136525"/>
          </a:xfrm>
          <a:custGeom>
            <a:avLst/>
            <a:gdLst>
              <a:gd name="T0" fmla="*/ 0 w 116"/>
              <a:gd name="T1" fmla="*/ 0 h 82"/>
              <a:gd name="T2" fmla="*/ 0 w 116"/>
              <a:gd name="T3" fmla="*/ 77 h 82"/>
              <a:gd name="T4" fmla="*/ 7 w 116"/>
              <a:gd name="T5" fmla="*/ 79 h 82"/>
              <a:gd name="T6" fmla="*/ 52 w 116"/>
              <a:gd name="T7" fmla="*/ 34 h 82"/>
              <a:gd name="T8" fmla="*/ 116 w 116"/>
              <a:gd name="T9" fmla="*/ 34 h 82"/>
            </a:gdLst>
            <a:ahLst/>
            <a:cxnLst>
              <a:cxn ang="0">
                <a:pos x="T0" y="T1"/>
              </a:cxn>
              <a:cxn ang="0">
                <a:pos x="T2" y="T3"/>
              </a:cxn>
              <a:cxn ang="0">
                <a:pos x="T4" y="T5"/>
              </a:cxn>
              <a:cxn ang="0">
                <a:pos x="T6" y="T7"/>
              </a:cxn>
              <a:cxn ang="0">
                <a:pos x="T8" y="T9"/>
              </a:cxn>
            </a:cxnLst>
            <a:rect l="0" t="0" r="r" b="b"/>
            <a:pathLst>
              <a:path w="116" h="82">
                <a:moveTo>
                  <a:pt x="0" y="0"/>
                </a:moveTo>
                <a:cubicBezTo>
                  <a:pt x="0" y="77"/>
                  <a:pt x="0" y="77"/>
                  <a:pt x="0" y="77"/>
                </a:cubicBezTo>
                <a:cubicBezTo>
                  <a:pt x="0" y="80"/>
                  <a:pt x="4" y="82"/>
                  <a:pt x="7" y="79"/>
                </a:cubicBezTo>
                <a:cubicBezTo>
                  <a:pt x="52" y="34"/>
                  <a:pt x="52" y="34"/>
                  <a:pt x="52" y="34"/>
                </a:cubicBezTo>
                <a:cubicBezTo>
                  <a:pt x="116" y="34"/>
                  <a:pt x="116" y="34"/>
                  <a:pt x="116" y="34"/>
                </a:cubicBezTo>
              </a:path>
            </a:pathLst>
          </a:custGeom>
          <a:noFill/>
          <a:ln w="28575"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Freeform 13">
            <a:extLst>
              <a:ext uri="{FF2B5EF4-FFF2-40B4-BE49-F238E27FC236}">
                <a16:creationId xmlns:a16="http://schemas.microsoft.com/office/drawing/2014/main" id="{FCF32A96-EB3D-47D8-8924-1DFE7E85CCF6}"/>
              </a:ext>
            </a:extLst>
          </p:cNvPr>
          <p:cNvSpPr>
            <a:spLocks/>
          </p:cNvSpPr>
          <p:nvPr/>
        </p:nvSpPr>
        <p:spPr bwMode="auto">
          <a:xfrm>
            <a:off x="3578252" y="1343529"/>
            <a:ext cx="93662" cy="103188"/>
          </a:xfrm>
          <a:custGeom>
            <a:avLst/>
            <a:gdLst>
              <a:gd name="T0" fmla="*/ 56 w 56"/>
              <a:gd name="T1" fmla="*/ 0 h 61"/>
              <a:gd name="T2" fmla="*/ 16 w 56"/>
              <a:gd name="T3" fmla="*/ 0 h 61"/>
              <a:gd name="T4" fmla="*/ 0 w 56"/>
              <a:gd name="T5" fmla="*/ 16 h 61"/>
              <a:gd name="T6" fmla="*/ 0 w 56"/>
              <a:gd name="T7" fmla="*/ 61 h 61"/>
            </a:gdLst>
            <a:ahLst/>
            <a:cxnLst>
              <a:cxn ang="0">
                <a:pos x="T0" y="T1"/>
              </a:cxn>
              <a:cxn ang="0">
                <a:pos x="T2" y="T3"/>
              </a:cxn>
              <a:cxn ang="0">
                <a:pos x="T4" y="T5"/>
              </a:cxn>
              <a:cxn ang="0">
                <a:pos x="T6" y="T7"/>
              </a:cxn>
            </a:cxnLst>
            <a:rect l="0" t="0" r="r" b="b"/>
            <a:pathLst>
              <a:path w="56" h="61">
                <a:moveTo>
                  <a:pt x="56" y="0"/>
                </a:moveTo>
                <a:cubicBezTo>
                  <a:pt x="16" y="0"/>
                  <a:pt x="16" y="0"/>
                  <a:pt x="16" y="0"/>
                </a:cubicBezTo>
                <a:cubicBezTo>
                  <a:pt x="7" y="0"/>
                  <a:pt x="0" y="7"/>
                  <a:pt x="0" y="16"/>
                </a:cubicBezTo>
                <a:cubicBezTo>
                  <a:pt x="0" y="61"/>
                  <a:pt x="0" y="61"/>
                  <a:pt x="0" y="61"/>
                </a:cubicBezTo>
              </a:path>
            </a:pathLst>
          </a:custGeom>
          <a:noFill/>
          <a:ln w="28575"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Freeform 14">
            <a:extLst>
              <a:ext uri="{FF2B5EF4-FFF2-40B4-BE49-F238E27FC236}">
                <a16:creationId xmlns:a16="http://schemas.microsoft.com/office/drawing/2014/main" id="{07126B45-AD27-4E6F-AE8C-AA05C9268EC7}"/>
              </a:ext>
            </a:extLst>
          </p:cNvPr>
          <p:cNvSpPr>
            <a:spLocks/>
          </p:cNvSpPr>
          <p:nvPr/>
        </p:nvSpPr>
        <p:spPr bwMode="auto">
          <a:xfrm>
            <a:off x="3732239" y="1491166"/>
            <a:ext cx="261937" cy="263525"/>
          </a:xfrm>
          <a:custGeom>
            <a:avLst/>
            <a:gdLst>
              <a:gd name="T0" fmla="*/ 136 w 156"/>
              <a:gd name="T1" fmla="*/ 0 h 157"/>
              <a:gd name="T2" fmla="*/ 140 w 156"/>
              <a:gd name="T3" fmla="*/ 0 h 157"/>
              <a:gd name="T4" fmla="*/ 156 w 156"/>
              <a:gd name="T5" fmla="*/ 16 h 157"/>
              <a:gd name="T6" fmla="*/ 156 w 156"/>
              <a:gd name="T7" fmla="*/ 151 h 157"/>
              <a:gd name="T8" fmla="*/ 149 w 156"/>
              <a:gd name="T9" fmla="*/ 154 h 157"/>
              <a:gd name="T10" fmla="*/ 116 w 156"/>
              <a:gd name="T11" fmla="*/ 120 h 157"/>
              <a:gd name="T12" fmla="*/ 16 w 156"/>
              <a:gd name="T13" fmla="*/ 120 h 157"/>
              <a:gd name="T14" fmla="*/ 0 w 156"/>
              <a:gd name="T15" fmla="*/ 104 h 157"/>
              <a:gd name="T16" fmla="*/ 0 w 156"/>
              <a:gd name="T17" fmla="*/ 8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57">
                <a:moveTo>
                  <a:pt x="136" y="0"/>
                </a:moveTo>
                <a:cubicBezTo>
                  <a:pt x="140" y="0"/>
                  <a:pt x="140" y="0"/>
                  <a:pt x="140" y="0"/>
                </a:cubicBezTo>
                <a:cubicBezTo>
                  <a:pt x="149" y="0"/>
                  <a:pt x="156" y="7"/>
                  <a:pt x="156" y="16"/>
                </a:cubicBezTo>
                <a:cubicBezTo>
                  <a:pt x="156" y="151"/>
                  <a:pt x="156" y="151"/>
                  <a:pt x="156" y="151"/>
                </a:cubicBezTo>
                <a:cubicBezTo>
                  <a:pt x="156" y="155"/>
                  <a:pt x="152" y="157"/>
                  <a:pt x="149" y="154"/>
                </a:cubicBezTo>
                <a:cubicBezTo>
                  <a:pt x="116" y="120"/>
                  <a:pt x="116" y="120"/>
                  <a:pt x="116" y="120"/>
                </a:cubicBezTo>
                <a:cubicBezTo>
                  <a:pt x="16" y="120"/>
                  <a:pt x="16" y="120"/>
                  <a:pt x="16" y="120"/>
                </a:cubicBezTo>
                <a:cubicBezTo>
                  <a:pt x="7" y="120"/>
                  <a:pt x="0" y="113"/>
                  <a:pt x="0" y="104"/>
                </a:cubicBezTo>
                <a:cubicBezTo>
                  <a:pt x="0" y="88"/>
                  <a:pt x="0" y="88"/>
                  <a:pt x="0" y="88"/>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Arc 73">
            <a:extLst>
              <a:ext uri="{FF2B5EF4-FFF2-40B4-BE49-F238E27FC236}">
                <a16:creationId xmlns:a16="http://schemas.microsoft.com/office/drawing/2014/main" id="{0698EC57-188C-434A-9DCE-A97CFACB3F06}"/>
              </a:ext>
            </a:extLst>
          </p:cNvPr>
          <p:cNvSpPr/>
          <p:nvPr/>
        </p:nvSpPr>
        <p:spPr>
          <a:xfrm>
            <a:off x="9297747" y="1255055"/>
            <a:ext cx="566978" cy="566978"/>
          </a:xfrm>
          <a:prstGeom prst="arc">
            <a:avLst>
              <a:gd name="adj1" fmla="val 16468276"/>
              <a:gd name="adj2" fmla="val 18850348"/>
            </a:avLst>
          </a:prstGeom>
          <a:ln w="2857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 name="Arc 74">
            <a:extLst>
              <a:ext uri="{FF2B5EF4-FFF2-40B4-BE49-F238E27FC236}">
                <a16:creationId xmlns:a16="http://schemas.microsoft.com/office/drawing/2014/main" id="{7AD66C99-F8BA-44B3-BA3D-5FD12248CC49}"/>
              </a:ext>
            </a:extLst>
          </p:cNvPr>
          <p:cNvSpPr/>
          <p:nvPr/>
        </p:nvSpPr>
        <p:spPr>
          <a:xfrm>
            <a:off x="9294069" y="1253180"/>
            <a:ext cx="566978" cy="566978"/>
          </a:xfrm>
          <a:prstGeom prst="arc">
            <a:avLst>
              <a:gd name="adj1" fmla="val 3916872"/>
              <a:gd name="adj2" fmla="val 7145263"/>
            </a:avLst>
          </a:prstGeom>
          <a:ln w="2857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82" name="Straight Connector 81">
            <a:extLst>
              <a:ext uri="{FF2B5EF4-FFF2-40B4-BE49-F238E27FC236}">
                <a16:creationId xmlns:a16="http://schemas.microsoft.com/office/drawing/2014/main" id="{3017180F-2F3F-4881-B6E4-9399390DE10C}"/>
              </a:ext>
            </a:extLst>
          </p:cNvPr>
          <p:cNvCxnSpPr/>
          <p:nvPr/>
        </p:nvCxnSpPr>
        <p:spPr>
          <a:xfrm>
            <a:off x="3648895" y="1426749"/>
            <a:ext cx="166688" cy="0"/>
          </a:xfrm>
          <a:prstGeom prst="line">
            <a:avLst/>
          </a:prstGeom>
          <a:ln w="28575" cap="rnd"/>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E56B384-85A6-4286-953A-EFC1DC37C5F1}"/>
              </a:ext>
            </a:extLst>
          </p:cNvPr>
          <p:cNvCxnSpPr/>
          <p:nvPr/>
        </p:nvCxnSpPr>
        <p:spPr>
          <a:xfrm>
            <a:off x="3648895" y="1490248"/>
            <a:ext cx="166688" cy="0"/>
          </a:xfrm>
          <a:prstGeom prst="line">
            <a:avLst/>
          </a:prstGeom>
          <a:ln w="28575" cap="rnd"/>
        </p:spPr>
        <p:style>
          <a:lnRef idx="1">
            <a:schemeClr val="accent1"/>
          </a:lnRef>
          <a:fillRef idx="0">
            <a:schemeClr val="accent1"/>
          </a:fillRef>
          <a:effectRef idx="0">
            <a:schemeClr val="accent1"/>
          </a:effectRef>
          <a:fontRef idx="minor">
            <a:schemeClr val="tx1"/>
          </a:fontRef>
        </p:style>
      </p:cxnSp>
      <p:sp>
        <p:nvSpPr>
          <p:cNvPr id="84" name="Arc 83">
            <a:extLst>
              <a:ext uri="{FF2B5EF4-FFF2-40B4-BE49-F238E27FC236}">
                <a16:creationId xmlns:a16="http://schemas.microsoft.com/office/drawing/2014/main" id="{E2AF130A-9C3A-4BDB-B49D-EC7476520085}"/>
              </a:ext>
            </a:extLst>
          </p:cNvPr>
          <p:cNvSpPr/>
          <p:nvPr/>
        </p:nvSpPr>
        <p:spPr>
          <a:xfrm>
            <a:off x="9503740" y="1458523"/>
            <a:ext cx="160734" cy="160734"/>
          </a:xfrm>
          <a:prstGeom prst="arc">
            <a:avLst>
              <a:gd name="adj1" fmla="val 1285043"/>
              <a:gd name="adj2" fmla="val 14039717"/>
            </a:avLst>
          </a:prstGeom>
          <a:ln w="2857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5" name="Arc 84">
            <a:extLst>
              <a:ext uri="{FF2B5EF4-FFF2-40B4-BE49-F238E27FC236}">
                <a16:creationId xmlns:a16="http://schemas.microsoft.com/office/drawing/2014/main" id="{E1F23D05-DED9-431F-BBAF-07CE70A4F09C}"/>
              </a:ext>
            </a:extLst>
          </p:cNvPr>
          <p:cNvSpPr/>
          <p:nvPr/>
        </p:nvSpPr>
        <p:spPr>
          <a:xfrm>
            <a:off x="9503740" y="1456302"/>
            <a:ext cx="160734" cy="160734"/>
          </a:xfrm>
          <a:prstGeom prst="arc">
            <a:avLst>
              <a:gd name="adj1" fmla="val 15886473"/>
              <a:gd name="adj2" fmla="val 21088266"/>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578606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D8F26-06D9-43C5-92BA-9E5E82E00124}"/>
              </a:ext>
            </a:extLst>
          </p:cNvPr>
          <p:cNvSpPr>
            <a:spLocks noGrp="1"/>
          </p:cNvSpPr>
          <p:nvPr>
            <p:ph type="ctrTitle" idx="4294967295"/>
          </p:nvPr>
        </p:nvSpPr>
        <p:spPr bwMode="gray">
          <a:xfrm>
            <a:off x="4183856" y="3676198"/>
            <a:ext cx="3824288" cy="689427"/>
          </a:xfrm>
        </p:spPr>
        <p:txBody>
          <a:bodyPr/>
          <a:lstStyle/>
          <a:p>
            <a:pPr algn="ctr"/>
            <a:r>
              <a:rPr lang="en-GB" sz="4000" dirty="0">
                <a:solidFill>
                  <a:schemeClr val="accent2"/>
                </a:solidFill>
              </a:rPr>
              <a:t>Q&amp;A</a:t>
            </a:r>
          </a:p>
        </p:txBody>
      </p:sp>
      <p:grpSp>
        <p:nvGrpSpPr>
          <p:cNvPr id="18" name="Group 17">
            <a:extLst>
              <a:ext uri="{FF2B5EF4-FFF2-40B4-BE49-F238E27FC236}">
                <a16:creationId xmlns:a16="http://schemas.microsoft.com/office/drawing/2014/main" id="{151BF27B-1114-4BE9-B55A-9A99BEC73CE0}"/>
              </a:ext>
            </a:extLst>
          </p:cNvPr>
          <p:cNvGrpSpPr/>
          <p:nvPr/>
        </p:nvGrpSpPr>
        <p:grpSpPr bwMode="gray">
          <a:xfrm>
            <a:off x="5346067" y="1787526"/>
            <a:ext cx="1646534" cy="1641474"/>
            <a:chOff x="5346067" y="1787526"/>
            <a:chExt cx="1646534" cy="1641474"/>
          </a:xfrm>
        </p:grpSpPr>
        <p:sp>
          <p:nvSpPr>
            <p:cNvPr id="48" name="Arc 47">
              <a:extLst>
                <a:ext uri="{FF2B5EF4-FFF2-40B4-BE49-F238E27FC236}">
                  <a16:creationId xmlns:a16="http://schemas.microsoft.com/office/drawing/2014/main" id="{C0619288-4C71-43A6-96D6-94D5CDCC6CA3}"/>
                </a:ext>
              </a:extLst>
            </p:cNvPr>
            <p:cNvSpPr/>
            <p:nvPr/>
          </p:nvSpPr>
          <p:spPr bwMode="gray">
            <a:xfrm>
              <a:off x="5347965" y="1787526"/>
              <a:ext cx="1002841" cy="1002841"/>
            </a:xfrm>
            <a:prstGeom prst="arc">
              <a:avLst>
                <a:gd name="adj1" fmla="val 14997402"/>
                <a:gd name="adj2" fmla="val 4814284"/>
              </a:avLst>
            </a:prstGeom>
            <a:ln w="28575" cap="rnd">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Freeform 7">
              <a:extLst>
                <a:ext uri="{FF2B5EF4-FFF2-40B4-BE49-F238E27FC236}">
                  <a16:creationId xmlns:a16="http://schemas.microsoft.com/office/drawing/2014/main" id="{5771FA2E-CEC3-47C4-B760-38DB9775E4E0}"/>
                </a:ext>
              </a:extLst>
            </p:cNvPr>
            <p:cNvSpPr>
              <a:spLocks/>
            </p:cNvSpPr>
            <p:nvPr/>
          </p:nvSpPr>
          <p:spPr bwMode="gray">
            <a:xfrm>
              <a:off x="5346067" y="2432480"/>
              <a:ext cx="503318" cy="357887"/>
            </a:xfrm>
            <a:custGeom>
              <a:avLst/>
              <a:gdLst>
                <a:gd name="T0" fmla="*/ 93 w 93"/>
                <a:gd name="T1" fmla="*/ 66 h 66"/>
                <a:gd name="T2" fmla="*/ 42 w 93"/>
                <a:gd name="T3" fmla="*/ 51 h 66"/>
                <a:gd name="T4" fmla="*/ 0 w 93"/>
                <a:gd name="T5" fmla="*/ 66 h 66"/>
                <a:gd name="T6" fmla="*/ 15 w 93"/>
                <a:gd name="T7" fmla="*/ 24 h 66"/>
                <a:gd name="T8" fmla="*/ 4 w 93"/>
                <a:gd name="T9" fmla="*/ 0 h 66"/>
              </a:gdLst>
              <a:ahLst/>
              <a:cxnLst>
                <a:cxn ang="0">
                  <a:pos x="T0" y="T1"/>
                </a:cxn>
                <a:cxn ang="0">
                  <a:pos x="T2" y="T3"/>
                </a:cxn>
                <a:cxn ang="0">
                  <a:pos x="T4" y="T5"/>
                </a:cxn>
                <a:cxn ang="0">
                  <a:pos x="T6" y="T7"/>
                </a:cxn>
                <a:cxn ang="0">
                  <a:pos x="T8" y="T9"/>
                </a:cxn>
              </a:cxnLst>
              <a:rect l="0" t="0" r="r" b="b"/>
              <a:pathLst>
                <a:path w="93" h="66">
                  <a:moveTo>
                    <a:pt x="93" y="66"/>
                  </a:moveTo>
                  <a:cubicBezTo>
                    <a:pt x="74" y="66"/>
                    <a:pt x="57" y="61"/>
                    <a:pt x="42" y="51"/>
                  </a:cubicBezTo>
                  <a:cubicBezTo>
                    <a:pt x="0" y="66"/>
                    <a:pt x="0" y="66"/>
                    <a:pt x="0" y="66"/>
                  </a:cubicBezTo>
                  <a:cubicBezTo>
                    <a:pt x="15" y="24"/>
                    <a:pt x="15" y="24"/>
                    <a:pt x="15" y="24"/>
                  </a:cubicBezTo>
                  <a:cubicBezTo>
                    <a:pt x="10" y="17"/>
                    <a:pt x="7" y="9"/>
                    <a:pt x="4" y="0"/>
                  </a:cubicBezTo>
                </a:path>
              </a:pathLst>
            </a:custGeom>
            <a:noFill/>
            <a:ln w="28575"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Freeform 11">
              <a:extLst>
                <a:ext uri="{FF2B5EF4-FFF2-40B4-BE49-F238E27FC236}">
                  <a16:creationId xmlns:a16="http://schemas.microsoft.com/office/drawing/2014/main" id="{31B4D054-0C7D-4F95-8ACA-538CDBD5F6B6}"/>
                </a:ext>
              </a:extLst>
            </p:cNvPr>
            <p:cNvSpPr>
              <a:spLocks noEditPoints="1"/>
            </p:cNvSpPr>
            <p:nvPr/>
          </p:nvSpPr>
          <p:spPr bwMode="gray">
            <a:xfrm>
              <a:off x="5595197" y="2015156"/>
              <a:ext cx="509642" cy="514700"/>
            </a:xfrm>
            <a:custGeom>
              <a:avLst/>
              <a:gdLst>
                <a:gd name="T0" fmla="*/ 47 w 94"/>
                <a:gd name="T1" fmla="*/ 0 h 95"/>
                <a:gd name="T2" fmla="*/ 94 w 94"/>
                <a:gd name="T3" fmla="*/ 47 h 95"/>
                <a:gd name="T4" fmla="*/ 84 w 94"/>
                <a:gd name="T5" fmla="*/ 76 h 95"/>
                <a:gd name="T6" fmla="*/ 91 w 94"/>
                <a:gd name="T7" fmla="*/ 82 h 95"/>
                <a:gd name="T8" fmla="*/ 91 w 94"/>
                <a:gd name="T9" fmla="*/ 90 h 95"/>
                <a:gd name="T10" fmla="*/ 89 w 94"/>
                <a:gd name="T11" fmla="*/ 92 h 95"/>
                <a:gd name="T12" fmla="*/ 82 w 94"/>
                <a:gd name="T13" fmla="*/ 93 h 95"/>
                <a:gd name="T14" fmla="*/ 75 w 94"/>
                <a:gd name="T15" fmla="*/ 86 h 95"/>
                <a:gd name="T16" fmla="*/ 47 w 94"/>
                <a:gd name="T17" fmla="*/ 95 h 95"/>
                <a:gd name="T18" fmla="*/ 0 w 94"/>
                <a:gd name="T19" fmla="*/ 47 h 95"/>
                <a:gd name="T20" fmla="*/ 47 w 94"/>
                <a:gd name="T21" fmla="*/ 0 h 95"/>
                <a:gd name="T22" fmla="*/ 47 w 94"/>
                <a:gd name="T23" fmla="*/ 80 h 95"/>
                <a:gd name="T24" fmla="*/ 63 w 94"/>
                <a:gd name="T25" fmla="*/ 75 h 95"/>
                <a:gd name="T26" fmla="*/ 57 w 94"/>
                <a:gd name="T27" fmla="*/ 69 h 95"/>
                <a:gd name="T28" fmla="*/ 56 w 94"/>
                <a:gd name="T29" fmla="*/ 61 h 95"/>
                <a:gd name="T30" fmla="*/ 59 w 94"/>
                <a:gd name="T31" fmla="*/ 59 h 95"/>
                <a:gd name="T32" fmla="*/ 66 w 94"/>
                <a:gd name="T33" fmla="*/ 58 h 95"/>
                <a:gd name="T34" fmla="*/ 72 w 94"/>
                <a:gd name="T35" fmla="*/ 65 h 95"/>
                <a:gd name="T36" fmla="*/ 77 w 94"/>
                <a:gd name="T37" fmla="*/ 47 h 95"/>
                <a:gd name="T38" fmla="*/ 47 w 94"/>
                <a:gd name="T39" fmla="*/ 16 h 95"/>
                <a:gd name="T40" fmla="*/ 17 w 94"/>
                <a:gd name="T41" fmla="*/ 47 h 95"/>
                <a:gd name="T42" fmla="*/ 47 w 94"/>
                <a:gd name="T43" fmla="*/ 8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95">
                  <a:moveTo>
                    <a:pt x="47" y="0"/>
                  </a:moveTo>
                  <a:cubicBezTo>
                    <a:pt x="75" y="0"/>
                    <a:pt x="94" y="21"/>
                    <a:pt x="94" y="47"/>
                  </a:cubicBezTo>
                  <a:cubicBezTo>
                    <a:pt x="94" y="58"/>
                    <a:pt x="91" y="68"/>
                    <a:pt x="84" y="76"/>
                  </a:cubicBezTo>
                  <a:cubicBezTo>
                    <a:pt x="91" y="82"/>
                    <a:pt x="91" y="82"/>
                    <a:pt x="91" y="82"/>
                  </a:cubicBezTo>
                  <a:cubicBezTo>
                    <a:pt x="93" y="84"/>
                    <a:pt x="93" y="87"/>
                    <a:pt x="91" y="90"/>
                  </a:cubicBezTo>
                  <a:cubicBezTo>
                    <a:pt x="89" y="92"/>
                    <a:pt x="89" y="92"/>
                    <a:pt x="89" y="92"/>
                  </a:cubicBezTo>
                  <a:cubicBezTo>
                    <a:pt x="86" y="94"/>
                    <a:pt x="84" y="95"/>
                    <a:pt x="82" y="93"/>
                  </a:cubicBezTo>
                  <a:cubicBezTo>
                    <a:pt x="75" y="86"/>
                    <a:pt x="75" y="86"/>
                    <a:pt x="75" y="86"/>
                  </a:cubicBezTo>
                  <a:cubicBezTo>
                    <a:pt x="67" y="92"/>
                    <a:pt x="58" y="95"/>
                    <a:pt x="47" y="95"/>
                  </a:cubicBezTo>
                  <a:cubicBezTo>
                    <a:pt x="20" y="95"/>
                    <a:pt x="0" y="74"/>
                    <a:pt x="0" y="47"/>
                  </a:cubicBezTo>
                  <a:cubicBezTo>
                    <a:pt x="0" y="21"/>
                    <a:pt x="20" y="0"/>
                    <a:pt x="47" y="0"/>
                  </a:cubicBezTo>
                  <a:close/>
                  <a:moveTo>
                    <a:pt x="47" y="80"/>
                  </a:moveTo>
                  <a:cubicBezTo>
                    <a:pt x="53" y="80"/>
                    <a:pt x="59" y="78"/>
                    <a:pt x="63" y="75"/>
                  </a:cubicBezTo>
                  <a:cubicBezTo>
                    <a:pt x="57" y="69"/>
                    <a:pt x="57" y="69"/>
                    <a:pt x="57" y="69"/>
                  </a:cubicBezTo>
                  <a:cubicBezTo>
                    <a:pt x="54" y="67"/>
                    <a:pt x="54" y="64"/>
                    <a:pt x="56" y="61"/>
                  </a:cubicBezTo>
                  <a:cubicBezTo>
                    <a:pt x="59" y="59"/>
                    <a:pt x="59" y="59"/>
                    <a:pt x="59" y="59"/>
                  </a:cubicBezTo>
                  <a:cubicBezTo>
                    <a:pt x="61" y="56"/>
                    <a:pt x="64" y="56"/>
                    <a:pt x="66" y="58"/>
                  </a:cubicBezTo>
                  <a:cubicBezTo>
                    <a:pt x="72" y="65"/>
                    <a:pt x="72" y="65"/>
                    <a:pt x="72" y="65"/>
                  </a:cubicBezTo>
                  <a:cubicBezTo>
                    <a:pt x="76" y="60"/>
                    <a:pt x="77" y="54"/>
                    <a:pt x="77" y="47"/>
                  </a:cubicBezTo>
                  <a:cubicBezTo>
                    <a:pt x="77" y="29"/>
                    <a:pt x="64" y="16"/>
                    <a:pt x="47" y="16"/>
                  </a:cubicBezTo>
                  <a:cubicBezTo>
                    <a:pt x="30" y="16"/>
                    <a:pt x="17" y="29"/>
                    <a:pt x="17" y="47"/>
                  </a:cubicBezTo>
                  <a:cubicBezTo>
                    <a:pt x="17" y="66"/>
                    <a:pt x="30" y="80"/>
                    <a:pt x="47" y="8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Arc 13">
              <a:extLst>
                <a:ext uri="{FF2B5EF4-FFF2-40B4-BE49-F238E27FC236}">
                  <a16:creationId xmlns:a16="http://schemas.microsoft.com/office/drawing/2014/main" id="{7A2627E7-9DC0-40F7-8FA7-2A1CFFD023A7}"/>
                </a:ext>
              </a:extLst>
            </p:cNvPr>
            <p:cNvSpPr/>
            <p:nvPr/>
          </p:nvSpPr>
          <p:spPr bwMode="gray">
            <a:xfrm>
              <a:off x="5987230" y="2426159"/>
              <a:ext cx="1002841" cy="1002841"/>
            </a:xfrm>
            <a:prstGeom prst="arc">
              <a:avLst>
                <a:gd name="adj1" fmla="val 5526233"/>
                <a:gd name="adj2" fmla="val 9113447"/>
              </a:avLst>
            </a:prstGeom>
            <a:ln w="28575" cap="rnd">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Arc 40">
              <a:extLst>
                <a:ext uri="{FF2B5EF4-FFF2-40B4-BE49-F238E27FC236}">
                  <a16:creationId xmlns:a16="http://schemas.microsoft.com/office/drawing/2014/main" id="{BCC52B2F-B03A-4BBB-80FC-ED5BF6E534E5}"/>
                </a:ext>
              </a:extLst>
            </p:cNvPr>
            <p:cNvSpPr/>
            <p:nvPr/>
          </p:nvSpPr>
          <p:spPr bwMode="gray">
            <a:xfrm>
              <a:off x="5347965" y="1787526"/>
              <a:ext cx="1002841" cy="1002841"/>
            </a:xfrm>
            <a:prstGeom prst="arc">
              <a:avLst>
                <a:gd name="adj1" fmla="val 10210301"/>
                <a:gd name="adj2" fmla="val 14375748"/>
              </a:avLst>
            </a:prstGeom>
            <a:ln w="28575" cap="rnd">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Freeform 9">
              <a:extLst>
                <a:ext uri="{FF2B5EF4-FFF2-40B4-BE49-F238E27FC236}">
                  <a16:creationId xmlns:a16="http://schemas.microsoft.com/office/drawing/2014/main" id="{B6FBEB90-5730-4F2B-ADA4-9E72698F9AE7}"/>
                </a:ext>
              </a:extLst>
            </p:cNvPr>
            <p:cNvSpPr>
              <a:spLocks/>
            </p:cNvSpPr>
            <p:nvPr/>
          </p:nvSpPr>
          <p:spPr bwMode="gray">
            <a:xfrm>
              <a:off x="5984700" y="2421099"/>
              <a:ext cx="1007901" cy="1007901"/>
            </a:xfrm>
            <a:custGeom>
              <a:avLst/>
              <a:gdLst>
                <a:gd name="T0" fmla="*/ 105 w 186"/>
                <a:gd name="T1" fmla="*/ 185 h 186"/>
                <a:gd name="T2" fmla="*/ 144 w 186"/>
                <a:gd name="T3" fmla="*/ 171 h 186"/>
                <a:gd name="T4" fmla="*/ 186 w 186"/>
                <a:gd name="T5" fmla="*/ 186 h 186"/>
                <a:gd name="T6" fmla="*/ 171 w 186"/>
                <a:gd name="T7" fmla="*/ 144 h 186"/>
                <a:gd name="T8" fmla="*/ 186 w 186"/>
                <a:gd name="T9" fmla="*/ 93 h 186"/>
                <a:gd name="T10" fmla="*/ 93 w 186"/>
                <a:gd name="T11" fmla="*/ 0 h 186"/>
                <a:gd name="T12" fmla="*/ 0 w 186"/>
                <a:gd name="T13" fmla="*/ 93 h 186"/>
                <a:gd name="T14" fmla="*/ 5 w 186"/>
                <a:gd name="T15" fmla="*/ 123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186">
                  <a:moveTo>
                    <a:pt x="105" y="185"/>
                  </a:moveTo>
                  <a:cubicBezTo>
                    <a:pt x="119" y="183"/>
                    <a:pt x="132" y="178"/>
                    <a:pt x="144" y="171"/>
                  </a:cubicBezTo>
                  <a:cubicBezTo>
                    <a:pt x="186" y="186"/>
                    <a:pt x="186" y="186"/>
                    <a:pt x="186" y="186"/>
                  </a:cubicBezTo>
                  <a:cubicBezTo>
                    <a:pt x="171" y="144"/>
                    <a:pt x="171" y="144"/>
                    <a:pt x="171" y="144"/>
                  </a:cubicBezTo>
                  <a:cubicBezTo>
                    <a:pt x="180" y="129"/>
                    <a:pt x="186" y="112"/>
                    <a:pt x="186" y="93"/>
                  </a:cubicBezTo>
                  <a:cubicBezTo>
                    <a:pt x="186" y="41"/>
                    <a:pt x="144" y="0"/>
                    <a:pt x="93" y="0"/>
                  </a:cubicBezTo>
                  <a:cubicBezTo>
                    <a:pt x="41" y="0"/>
                    <a:pt x="0" y="41"/>
                    <a:pt x="0" y="93"/>
                  </a:cubicBezTo>
                  <a:cubicBezTo>
                    <a:pt x="0" y="104"/>
                    <a:pt x="1" y="114"/>
                    <a:pt x="5" y="123"/>
                  </a:cubicBezTo>
                </a:path>
              </a:pathLst>
            </a:custGeom>
            <a:solidFill>
              <a:schemeClr val="accent5"/>
            </a:solid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2">
              <a:extLst>
                <a:ext uri="{FF2B5EF4-FFF2-40B4-BE49-F238E27FC236}">
                  <a16:creationId xmlns:a16="http://schemas.microsoft.com/office/drawing/2014/main" id="{5D354640-9C01-4AAE-BBD8-67FA658781FB}"/>
                </a:ext>
              </a:extLst>
            </p:cNvPr>
            <p:cNvSpPr>
              <a:spLocks noEditPoints="1"/>
            </p:cNvSpPr>
            <p:nvPr/>
          </p:nvSpPr>
          <p:spPr bwMode="gray">
            <a:xfrm>
              <a:off x="6266709" y="2655053"/>
              <a:ext cx="433765" cy="493201"/>
            </a:xfrm>
            <a:custGeom>
              <a:avLst/>
              <a:gdLst>
                <a:gd name="T0" fmla="*/ 30 w 80"/>
                <a:gd name="T1" fmla="*/ 4 h 91"/>
                <a:gd name="T2" fmla="*/ 36 w 80"/>
                <a:gd name="T3" fmla="*/ 0 h 91"/>
                <a:gd name="T4" fmla="*/ 44 w 80"/>
                <a:gd name="T5" fmla="*/ 0 h 91"/>
                <a:gd name="T6" fmla="*/ 50 w 80"/>
                <a:gd name="T7" fmla="*/ 4 h 91"/>
                <a:gd name="T8" fmla="*/ 79 w 80"/>
                <a:gd name="T9" fmla="*/ 85 h 91"/>
                <a:gd name="T10" fmla="*/ 74 w 80"/>
                <a:gd name="T11" fmla="*/ 91 h 91"/>
                <a:gd name="T12" fmla="*/ 68 w 80"/>
                <a:gd name="T13" fmla="*/ 91 h 91"/>
                <a:gd name="T14" fmla="*/ 62 w 80"/>
                <a:gd name="T15" fmla="*/ 87 h 91"/>
                <a:gd name="T16" fmla="*/ 56 w 80"/>
                <a:gd name="T17" fmla="*/ 68 h 91"/>
                <a:gd name="T18" fmla="*/ 24 w 80"/>
                <a:gd name="T19" fmla="*/ 68 h 91"/>
                <a:gd name="T20" fmla="*/ 17 w 80"/>
                <a:gd name="T21" fmla="*/ 86 h 91"/>
                <a:gd name="T22" fmla="*/ 11 w 80"/>
                <a:gd name="T23" fmla="*/ 91 h 91"/>
                <a:gd name="T24" fmla="*/ 5 w 80"/>
                <a:gd name="T25" fmla="*/ 91 h 91"/>
                <a:gd name="T26" fmla="*/ 1 w 80"/>
                <a:gd name="T27" fmla="*/ 85 h 91"/>
                <a:gd name="T28" fmla="*/ 30 w 80"/>
                <a:gd name="T29" fmla="*/ 4 h 91"/>
                <a:gd name="T30" fmla="*/ 52 w 80"/>
                <a:gd name="T31" fmla="*/ 54 h 91"/>
                <a:gd name="T32" fmla="*/ 43 w 80"/>
                <a:gd name="T33" fmla="*/ 30 h 91"/>
                <a:gd name="T34" fmla="*/ 40 w 80"/>
                <a:gd name="T35" fmla="*/ 15 h 91"/>
                <a:gd name="T36" fmla="*/ 40 w 80"/>
                <a:gd name="T37" fmla="*/ 15 h 91"/>
                <a:gd name="T38" fmla="*/ 36 w 80"/>
                <a:gd name="T39" fmla="*/ 30 h 91"/>
                <a:gd name="T40" fmla="*/ 28 w 80"/>
                <a:gd name="T41" fmla="*/ 54 h 91"/>
                <a:gd name="T42" fmla="*/ 52 w 80"/>
                <a:gd name="T43" fmla="*/ 5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91">
                  <a:moveTo>
                    <a:pt x="30" y="4"/>
                  </a:moveTo>
                  <a:cubicBezTo>
                    <a:pt x="31" y="1"/>
                    <a:pt x="33" y="0"/>
                    <a:pt x="36" y="0"/>
                  </a:cubicBezTo>
                  <a:cubicBezTo>
                    <a:pt x="44" y="0"/>
                    <a:pt x="44" y="0"/>
                    <a:pt x="44" y="0"/>
                  </a:cubicBezTo>
                  <a:cubicBezTo>
                    <a:pt x="47" y="0"/>
                    <a:pt x="49" y="1"/>
                    <a:pt x="50" y="4"/>
                  </a:cubicBezTo>
                  <a:cubicBezTo>
                    <a:pt x="79" y="85"/>
                    <a:pt x="79" y="85"/>
                    <a:pt x="79" y="85"/>
                  </a:cubicBezTo>
                  <a:cubicBezTo>
                    <a:pt x="80" y="89"/>
                    <a:pt x="78" y="91"/>
                    <a:pt x="74" y="91"/>
                  </a:cubicBezTo>
                  <a:cubicBezTo>
                    <a:pt x="68" y="91"/>
                    <a:pt x="68" y="91"/>
                    <a:pt x="68" y="91"/>
                  </a:cubicBezTo>
                  <a:cubicBezTo>
                    <a:pt x="65" y="91"/>
                    <a:pt x="63" y="90"/>
                    <a:pt x="62" y="87"/>
                  </a:cubicBezTo>
                  <a:cubicBezTo>
                    <a:pt x="56" y="68"/>
                    <a:pt x="56" y="68"/>
                    <a:pt x="56" y="68"/>
                  </a:cubicBezTo>
                  <a:cubicBezTo>
                    <a:pt x="24" y="68"/>
                    <a:pt x="24" y="68"/>
                    <a:pt x="24" y="68"/>
                  </a:cubicBezTo>
                  <a:cubicBezTo>
                    <a:pt x="17" y="86"/>
                    <a:pt x="17" y="86"/>
                    <a:pt x="17" y="86"/>
                  </a:cubicBezTo>
                  <a:cubicBezTo>
                    <a:pt x="16" y="90"/>
                    <a:pt x="14" y="91"/>
                    <a:pt x="11" y="91"/>
                  </a:cubicBezTo>
                  <a:cubicBezTo>
                    <a:pt x="5" y="91"/>
                    <a:pt x="5" y="91"/>
                    <a:pt x="5" y="91"/>
                  </a:cubicBezTo>
                  <a:cubicBezTo>
                    <a:pt x="1" y="91"/>
                    <a:pt x="0" y="89"/>
                    <a:pt x="1" y="85"/>
                  </a:cubicBezTo>
                  <a:lnTo>
                    <a:pt x="30" y="4"/>
                  </a:lnTo>
                  <a:close/>
                  <a:moveTo>
                    <a:pt x="52" y="54"/>
                  </a:moveTo>
                  <a:cubicBezTo>
                    <a:pt x="43" y="30"/>
                    <a:pt x="43" y="30"/>
                    <a:pt x="43" y="30"/>
                  </a:cubicBezTo>
                  <a:cubicBezTo>
                    <a:pt x="42" y="24"/>
                    <a:pt x="40" y="15"/>
                    <a:pt x="40" y="15"/>
                  </a:cubicBezTo>
                  <a:cubicBezTo>
                    <a:pt x="40" y="15"/>
                    <a:pt x="40" y="15"/>
                    <a:pt x="40" y="15"/>
                  </a:cubicBezTo>
                  <a:cubicBezTo>
                    <a:pt x="40" y="15"/>
                    <a:pt x="38" y="24"/>
                    <a:pt x="36" y="30"/>
                  </a:cubicBezTo>
                  <a:cubicBezTo>
                    <a:pt x="28" y="54"/>
                    <a:pt x="28" y="54"/>
                    <a:pt x="28" y="54"/>
                  </a:cubicBezTo>
                  <a:lnTo>
                    <a:pt x="52"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678009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A360D-08DB-46E3-A9A3-2A66C481A8F6}"/>
              </a:ext>
            </a:extLst>
          </p:cNvPr>
          <p:cNvSpPr>
            <a:spLocks noGrp="1"/>
          </p:cNvSpPr>
          <p:nvPr>
            <p:ph type="ctrTitle"/>
          </p:nvPr>
        </p:nvSpPr>
        <p:spPr/>
        <p:txBody>
          <a:bodyPr/>
          <a:lstStyle/>
          <a:p>
            <a:r>
              <a:rPr lang="en-GB" dirty="0"/>
              <a:t>Concluding remarks</a:t>
            </a:r>
          </a:p>
        </p:txBody>
      </p:sp>
      <p:sp>
        <p:nvSpPr>
          <p:cNvPr id="3" name="Subtitle 2">
            <a:extLst>
              <a:ext uri="{FF2B5EF4-FFF2-40B4-BE49-F238E27FC236}">
                <a16:creationId xmlns:a16="http://schemas.microsoft.com/office/drawing/2014/main" id="{5FCF9F27-65A6-4711-A072-F2E8C900CF80}"/>
              </a:ext>
            </a:extLst>
          </p:cNvPr>
          <p:cNvSpPr>
            <a:spLocks noGrp="1"/>
          </p:cNvSpPr>
          <p:nvPr>
            <p:ph type="subTitle" idx="1"/>
          </p:nvPr>
        </p:nvSpPr>
        <p:spPr>
          <a:xfrm>
            <a:off x="853635" y="2869266"/>
            <a:ext cx="10484729" cy="2044833"/>
          </a:xfrm>
        </p:spPr>
        <p:txBody>
          <a:bodyPr/>
          <a:lstStyle/>
          <a:p>
            <a:r>
              <a:rPr lang="en-GB" dirty="0"/>
              <a:t>Kathy Oliver, Co-Director and Chair, International Brain Tumour Alliance </a:t>
            </a:r>
          </a:p>
        </p:txBody>
      </p:sp>
    </p:spTree>
    <p:extLst>
      <p:ext uri="{BB962C8B-B14F-4D97-AF65-F5344CB8AC3E}">
        <p14:creationId xmlns:p14="http://schemas.microsoft.com/office/powerpoint/2010/main" val="242438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2" y="395996"/>
            <a:ext cx="8424863" cy="911225"/>
          </a:xfrm>
        </p:spPr>
        <p:txBody>
          <a:bodyPr/>
          <a:lstStyle/>
          <a:p>
            <a:r>
              <a:rPr lang="en-GB" dirty="0"/>
              <a:t>Our goal: patient-centred policy change</a:t>
            </a:r>
          </a:p>
        </p:txBody>
      </p:sp>
      <p:sp>
        <p:nvSpPr>
          <p:cNvPr id="112" name="TextBox 111">
            <a:extLst>
              <a:ext uri="{FF2B5EF4-FFF2-40B4-BE49-F238E27FC236}">
                <a16:creationId xmlns:a16="http://schemas.microsoft.com/office/drawing/2014/main" id="{72CF3651-AEAC-4357-AB61-BCCC538B4C4E}"/>
              </a:ext>
            </a:extLst>
          </p:cNvPr>
          <p:cNvSpPr txBox="1"/>
          <p:nvPr/>
        </p:nvSpPr>
        <p:spPr>
          <a:xfrm>
            <a:off x="1359921" y="3049587"/>
            <a:ext cx="2375731" cy="400110"/>
          </a:xfrm>
          <a:prstGeom prst="rect">
            <a:avLst/>
          </a:prstGeom>
          <a:noFill/>
        </p:spPr>
        <p:txBody>
          <a:bodyPr wrap="square" rtlCol="0">
            <a:spAutoFit/>
          </a:bodyPr>
          <a:lstStyle/>
          <a:p>
            <a:pPr algn="l"/>
            <a:r>
              <a:rPr lang="en-GB" sz="2000" i="1" dirty="0"/>
              <a:t>converted to</a:t>
            </a:r>
          </a:p>
        </p:txBody>
      </p:sp>
      <p:sp>
        <p:nvSpPr>
          <p:cNvPr id="114" name="TextBox 113">
            <a:extLst>
              <a:ext uri="{FF2B5EF4-FFF2-40B4-BE49-F238E27FC236}">
                <a16:creationId xmlns:a16="http://schemas.microsoft.com/office/drawing/2014/main" id="{9567BD43-B496-49D8-8CDD-9473294A5325}"/>
              </a:ext>
            </a:extLst>
          </p:cNvPr>
          <p:cNvSpPr txBox="1"/>
          <p:nvPr/>
        </p:nvSpPr>
        <p:spPr>
          <a:xfrm>
            <a:off x="4447011" y="4112987"/>
            <a:ext cx="2375731" cy="400110"/>
          </a:xfrm>
          <a:prstGeom prst="rect">
            <a:avLst/>
          </a:prstGeom>
          <a:noFill/>
        </p:spPr>
        <p:txBody>
          <a:bodyPr wrap="square" rtlCol="0">
            <a:spAutoFit/>
          </a:bodyPr>
          <a:lstStyle/>
          <a:p>
            <a:pPr algn="l"/>
            <a:r>
              <a:rPr lang="en-GB" sz="2000" i="1" dirty="0"/>
              <a:t>used to drive</a:t>
            </a:r>
          </a:p>
        </p:txBody>
      </p:sp>
      <p:sp>
        <p:nvSpPr>
          <p:cNvPr id="17" name="Rectangle 16">
            <a:extLst>
              <a:ext uri="{FF2B5EF4-FFF2-40B4-BE49-F238E27FC236}">
                <a16:creationId xmlns:a16="http://schemas.microsoft.com/office/drawing/2014/main" id="{644E0CC6-B775-4092-97F4-F1A1E025A9C2}"/>
              </a:ext>
            </a:extLst>
          </p:cNvPr>
          <p:cNvSpPr/>
          <p:nvPr/>
        </p:nvSpPr>
        <p:spPr bwMode="gray">
          <a:xfrm>
            <a:off x="1333500" y="5123897"/>
            <a:ext cx="9535479" cy="955549"/>
          </a:xfrm>
          <a:prstGeom prst="rect">
            <a:avLst/>
          </a:prstGeom>
          <a:noFill/>
          <a:ln w="28575"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rgbClr val="150328"/>
                </a:solidFill>
              </a:rPr>
              <a:t>All stakeholders</a:t>
            </a:r>
          </a:p>
          <a:p>
            <a:r>
              <a:rPr lang="en-GB" sz="2400" b="1" dirty="0">
                <a:solidFill>
                  <a:srgbClr val="150328"/>
                </a:solidFill>
              </a:rPr>
              <a:t>Entire cancer care pathway</a:t>
            </a:r>
          </a:p>
        </p:txBody>
      </p:sp>
      <p:sp>
        <p:nvSpPr>
          <p:cNvPr id="18" name="Line 5">
            <a:extLst>
              <a:ext uri="{FF2B5EF4-FFF2-40B4-BE49-F238E27FC236}">
                <a16:creationId xmlns:a16="http://schemas.microsoft.com/office/drawing/2014/main" id="{86EC3021-2170-40A5-926E-0A96DC76ECB8}"/>
              </a:ext>
            </a:extLst>
          </p:cNvPr>
          <p:cNvSpPr>
            <a:spLocks noChangeShapeType="1"/>
          </p:cNvSpPr>
          <p:nvPr/>
        </p:nvSpPr>
        <p:spPr bwMode="gray">
          <a:xfrm flipH="1">
            <a:off x="2916539" y="5123899"/>
            <a:ext cx="5806436" cy="0"/>
          </a:xfrm>
          <a:prstGeom prst="line">
            <a:avLst/>
          </a:prstGeom>
          <a:noFill/>
          <a:ln w="28575"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9" name="Line 6">
            <a:extLst>
              <a:ext uri="{FF2B5EF4-FFF2-40B4-BE49-F238E27FC236}">
                <a16:creationId xmlns:a16="http://schemas.microsoft.com/office/drawing/2014/main" id="{2EF484E7-D355-4BB1-BE90-9091E9DAA6D5}"/>
              </a:ext>
            </a:extLst>
          </p:cNvPr>
          <p:cNvSpPr>
            <a:spLocks noChangeShapeType="1"/>
          </p:cNvSpPr>
          <p:nvPr/>
        </p:nvSpPr>
        <p:spPr bwMode="gray">
          <a:xfrm flipH="1">
            <a:off x="8912912" y="5123899"/>
            <a:ext cx="1139444" cy="0"/>
          </a:xfrm>
          <a:prstGeom prst="line">
            <a:avLst/>
          </a:prstGeom>
          <a:noFill/>
          <a:ln w="28575"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7">
            <a:extLst>
              <a:ext uri="{FF2B5EF4-FFF2-40B4-BE49-F238E27FC236}">
                <a16:creationId xmlns:a16="http://schemas.microsoft.com/office/drawing/2014/main" id="{397ACCE6-2C67-4220-BAD9-05A5C71F7F10}"/>
              </a:ext>
            </a:extLst>
          </p:cNvPr>
          <p:cNvSpPr>
            <a:spLocks/>
          </p:cNvSpPr>
          <p:nvPr/>
        </p:nvSpPr>
        <p:spPr bwMode="gray">
          <a:xfrm>
            <a:off x="7184469" y="4703148"/>
            <a:ext cx="4740877" cy="1793126"/>
          </a:xfrm>
          <a:custGeom>
            <a:avLst/>
            <a:gdLst>
              <a:gd name="T0" fmla="*/ 0 w 1556"/>
              <a:gd name="T1" fmla="*/ 216 h 282"/>
              <a:gd name="T2" fmla="*/ 1304 w 1556"/>
              <a:gd name="T3" fmla="*/ 216 h 282"/>
              <a:gd name="T4" fmla="*/ 1304 w 1556"/>
              <a:gd name="T5" fmla="*/ 271 h 282"/>
              <a:gd name="T6" fmla="*/ 1317 w 1556"/>
              <a:gd name="T7" fmla="*/ 279 h 282"/>
              <a:gd name="T8" fmla="*/ 1550 w 1556"/>
              <a:gd name="T9" fmla="*/ 148 h 282"/>
              <a:gd name="T10" fmla="*/ 1550 w 1556"/>
              <a:gd name="T11" fmla="*/ 133 h 282"/>
              <a:gd name="T12" fmla="*/ 1317 w 1556"/>
              <a:gd name="T13" fmla="*/ 3 h 282"/>
              <a:gd name="T14" fmla="*/ 1304 w 1556"/>
              <a:gd name="T15" fmla="*/ 10 h 282"/>
              <a:gd name="T16" fmla="*/ 1304 w 1556"/>
              <a:gd name="T17" fmla="*/ 66 h 282"/>
              <a:gd name="T18" fmla="*/ 995 w 1556"/>
              <a:gd name="T19" fmla="*/ 6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6" h="282">
                <a:moveTo>
                  <a:pt x="0" y="216"/>
                </a:moveTo>
                <a:cubicBezTo>
                  <a:pt x="1304" y="216"/>
                  <a:pt x="1304" y="216"/>
                  <a:pt x="1304" y="216"/>
                </a:cubicBezTo>
                <a:cubicBezTo>
                  <a:pt x="1304" y="271"/>
                  <a:pt x="1304" y="271"/>
                  <a:pt x="1304" y="271"/>
                </a:cubicBezTo>
                <a:cubicBezTo>
                  <a:pt x="1304" y="278"/>
                  <a:pt x="1311" y="282"/>
                  <a:pt x="1317" y="279"/>
                </a:cubicBezTo>
                <a:cubicBezTo>
                  <a:pt x="1550" y="148"/>
                  <a:pt x="1550" y="148"/>
                  <a:pt x="1550" y="148"/>
                </a:cubicBezTo>
                <a:cubicBezTo>
                  <a:pt x="1556" y="145"/>
                  <a:pt x="1556" y="137"/>
                  <a:pt x="1550" y="133"/>
                </a:cubicBezTo>
                <a:cubicBezTo>
                  <a:pt x="1317" y="3"/>
                  <a:pt x="1317" y="3"/>
                  <a:pt x="1317" y="3"/>
                </a:cubicBezTo>
                <a:cubicBezTo>
                  <a:pt x="1311" y="0"/>
                  <a:pt x="1304" y="4"/>
                  <a:pt x="1304" y="10"/>
                </a:cubicBezTo>
                <a:cubicBezTo>
                  <a:pt x="1304" y="66"/>
                  <a:pt x="1304" y="66"/>
                  <a:pt x="1304" y="66"/>
                </a:cubicBezTo>
                <a:cubicBezTo>
                  <a:pt x="995" y="66"/>
                  <a:pt x="995" y="66"/>
                  <a:pt x="995" y="66"/>
                </a:cubicBezTo>
              </a:path>
            </a:pathLst>
          </a:custGeom>
          <a:noFill/>
          <a:ln w="28575" cap="rnd">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1" name="Line 8">
            <a:extLst>
              <a:ext uri="{FF2B5EF4-FFF2-40B4-BE49-F238E27FC236}">
                <a16:creationId xmlns:a16="http://schemas.microsoft.com/office/drawing/2014/main" id="{C2D50D54-46B6-438F-B960-5C38A48FBC34}"/>
              </a:ext>
            </a:extLst>
          </p:cNvPr>
          <p:cNvSpPr>
            <a:spLocks noChangeShapeType="1"/>
          </p:cNvSpPr>
          <p:nvPr/>
        </p:nvSpPr>
        <p:spPr bwMode="gray">
          <a:xfrm>
            <a:off x="6532977" y="6079447"/>
            <a:ext cx="448256" cy="0"/>
          </a:xfrm>
          <a:prstGeom prst="line">
            <a:avLst/>
          </a:prstGeom>
          <a:noFill/>
          <a:ln w="28575"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2" name="Line 10">
            <a:extLst>
              <a:ext uri="{FF2B5EF4-FFF2-40B4-BE49-F238E27FC236}">
                <a16:creationId xmlns:a16="http://schemas.microsoft.com/office/drawing/2014/main" id="{0D6E78AE-3338-4BA9-81AA-87E2D8C587B8}"/>
              </a:ext>
            </a:extLst>
          </p:cNvPr>
          <p:cNvSpPr>
            <a:spLocks noChangeShapeType="1"/>
          </p:cNvSpPr>
          <p:nvPr/>
        </p:nvSpPr>
        <p:spPr bwMode="gray">
          <a:xfrm>
            <a:off x="6356335" y="6079447"/>
            <a:ext cx="0" cy="0"/>
          </a:xfrm>
          <a:prstGeom prst="line">
            <a:avLst/>
          </a:prstGeom>
          <a:noFill/>
          <a:ln w="28575" cap="rnd">
            <a:solidFill>
              <a:srgbClr val="5DC5D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3" name="Line 11">
            <a:extLst>
              <a:ext uri="{FF2B5EF4-FFF2-40B4-BE49-F238E27FC236}">
                <a16:creationId xmlns:a16="http://schemas.microsoft.com/office/drawing/2014/main" id="{F1B49423-A017-47C4-A6EE-91FBC2EBAFEC}"/>
              </a:ext>
            </a:extLst>
          </p:cNvPr>
          <p:cNvSpPr>
            <a:spLocks noChangeShapeType="1"/>
          </p:cNvSpPr>
          <p:nvPr/>
        </p:nvSpPr>
        <p:spPr bwMode="gray">
          <a:xfrm>
            <a:off x="5231896" y="6079447"/>
            <a:ext cx="1124439" cy="0"/>
          </a:xfrm>
          <a:prstGeom prst="line">
            <a:avLst/>
          </a:prstGeom>
          <a:noFill/>
          <a:ln w="28575" cap="rnd">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4" name="Line 13">
            <a:extLst>
              <a:ext uri="{FF2B5EF4-FFF2-40B4-BE49-F238E27FC236}">
                <a16:creationId xmlns:a16="http://schemas.microsoft.com/office/drawing/2014/main" id="{16370556-2F0D-4EF0-A6EA-7D2B96FD0683}"/>
              </a:ext>
            </a:extLst>
          </p:cNvPr>
          <p:cNvSpPr>
            <a:spLocks noChangeShapeType="1"/>
          </p:cNvSpPr>
          <p:nvPr/>
        </p:nvSpPr>
        <p:spPr bwMode="gray">
          <a:xfrm>
            <a:off x="5024862" y="6079447"/>
            <a:ext cx="0" cy="0"/>
          </a:xfrm>
          <a:prstGeom prst="line">
            <a:avLst/>
          </a:prstGeom>
          <a:noFill/>
          <a:ln w="28575" cap="rnd">
            <a:solidFill>
              <a:srgbClr val="5DC5D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14">
            <a:extLst>
              <a:ext uri="{FF2B5EF4-FFF2-40B4-BE49-F238E27FC236}">
                <a16:creationId xmlns:a16="http://schemas.microsoft.com/office/drawing/2014/main" id="{87FABFEE-F0F2-493F-BB32-85B5223D1D15}"/>
              </a:ext>
            </a:extLst>
          </p:cNvPr>
          <p:cNvSpPr>
            <a:spLocks/>
          </p:cNvSpPr>
          <p:nvPr/>
        </p:nvSpPr>
        <p:spPr bwMode="gray">
          <a:xfrm>
            <a:off x="546100" y="5123899"/>
            <a:ext cx="4478762" cy="955549"/>
          </a:xfrm>
          <a:custGeom>
            <a:avLst/>
            <a:gdLst>
              <a:gd name="T0" fmla="*/ 728 w 1470"/>
              <a:gd name="T1" fmla="*/ 0 h 150"/>
              <a:gd name="T2" fmla="*/ 25 w 1470"/>
              <a:gd name="T3" fmla="*/ 0 h 150"/>
              <a:gd name="T4" fmla="*/ 0 w 1470"/>
              <a:gd name="T5" fmla="*/ 25 h 150"/>
              <a:gd name="T6" fmla="*/ 0 w 1470"/>
              <a:gd name="T7" fmla="*/ 124 h 150"/>
              <a:gd name="T8" fmla="*/ 25 w 1470"/>
              <a:gd name="T9" fmla="*/ 150 h 150"/>
              <a:gd name="T10" fmla="*/ 1470 w 1470"/>
              <a:gd name="T11" fmla="*/ 150 h 150"/>
            </a:gdLst>
            <a:ahLst/>
            <a:cxnLst>
              <a:cxn ang="0">
                <a:pos x="T0" y="T1"/>
              </a:cxn>
              <a:cxn ang="0">
                <a:pos x="T2" y="T3"/>
              </a:cxn>
              <a:cxn ang="0">
                <a:pos x="T4" y="T5"/>
              </a:cxn>
              <a:cxn ang="0">
                <a:pos x="T6" y="T7"/>
              </a:cxn>
              <a:cxn ang="0">
                <a:pos x="T8" y="T9"/>
              </a:cxn>
              <a:cxn ang="0">
                <a:pos x="T10" y="T11"/>
              </a:cxn>
            </a:cxnLst>
            <a:rect l="0" t="0" r="r" b="b"/>
            <a:pathLst>
              <a:path w="1470" h="150">
                <a:moveTo>
                  <a:pt x="728" y="0"/>
                </a:moveTo>
                <a:cubicBezTo>
                  <a:pt x="25" y="0"/>
                  <a:pt x="25" y="0"/>
                  <a:pt x="25" y="0"/>
                </a:cubicBezTo>
                <a:cubicBezTo>
                  <a:pt x="11" y="0"/>
                  <a:pt x="0" y="11"/>
                  <a:pt x="0" y="25"/>
                </a:cubicBezTo>
                <a:cubicBezTo>
                  <a:pt x="0" y="124"/>
                  <a:pt x="0" y="124"/>
                  <a:pt x="0" y="124"/>
                </a:cubicBezTo>
                <a:cubicBezTo>
                  <a:pt x="0" y="138"/>
                  <a:pt x="11" y="150"/>
                  <a:pt x="25" y="150"/>
                </a:cubicBezTo>
                <a:cubicBezTo>
                  <a:pt x="1470" y="150"/>
                  <a:pt x="1470" y="150"/>
                  <a:pt x="1470" y="150"/>
                </a:cubicBezTo>
              </a:path>
            </a:pathLst>
          </a:custGeom>
          <a:noFill/>
          <a:ln w="28575" cap="rnd">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7" name="Freeform 8">
            <a:extLst>
              <a:ext uri="{FF2B5EF4-FFF2-40B4-BE49-F238E27FC236}">
                <a16:creationId xmlns:a16="http://schemas.microsoft.com/office/drawing/2014/main" id="{EF8DD27E-6C47-48E7-AA6A-7AA0F65C33FC}"/>
              </a:ext>
            </a:extLst>
          </p:cNvPr>
          <p:cNvSpPr>
            <a:spLocks/>
          </p:cNvSpPr>
          <p:nvPr/>
        </p:nvSpPr>
        <p:spPr bwMode="gray">
          <a:xfrm>
            <a:off x="1183307" y="5292743"/>
            <a:ext cx="179208" cy="260666"/>
          </a:xfrm>
          <a:custGeom>
            <a:avLst/>
            <a:gdLst>
              <a:gd name="T0" fmla="*/ 282 w 290"/>
              <a:gd name="T1" fmla="*/ 178 h 335"/>
              <a:gd name="T2" fmla="*/ 19 w 290"/>
              <a:gd name="T3" fmla="*/ 330 h 335"/>
              <a:gd name="T4" fmla="*/ 0 w 290"/>
              <a:gd name="T5" fmla="*/ 319 h 335"/>
              <a:gd name="T6" fmla="*/ 0 w 290"/>
              <a:gd name="T7" fmla="*/ 15 h 335"/>
              <a:gd name="T8" fmla="*/ 19 w 290"/>
              <a:gd name="T9" fmla="*/ 5 h 335"/>
              <a:gd name="T10" fmla="*/ 282 w 290"/>
              <a:gd name="T11" fmla="*/ 157 h 335"/>
              <a:gd name="T12" fmla="*/ 282 w 290"/>
              <a:gd name="T13" fmla="*/ 178 h 335"/>
            </a:gdLst>
            <a:ahLst/>
            <a:cxnLst>
              <a:cxn ang="0">
                <a:pos x="T0" y="T1"/>
              </a:cxn>
              <a:cxn ang="0">
                <a:pos x="T2" y="T3"/>
              </a:cxn>
              <a:cxn ang="0">
                <a:pos x="T4" y="T5"/>
              </a:cxn>
              <a:cxn ang="0">
                <a:pos x="T6" y="T7"/>
              </a:cxn>
              <a:cxn ang="0">
                <a:pos x="T8" y="T9"/>
              </a:cxn>
              <a:cxn ang="0">
                <a:pos x="T10" y="T11"/>
              </a:cxn>
              <a:cxn ang="0">
                <a:pos x="T12" y="T13"/>
              </a:cxn>
            </a:cxnLst>
            <a:rect l="0" t="0" r="r" b="b"/>
            <a:pathLst>
              <a:path w="290" h="335">
                <a:moveTo>
                  <a:pt x="282" y="178"/>
                </a:moveTo>
                <a:cubicBezTo>
                  <a:pt x="19" y="330"/>
                  <a:pt x="19" y="330"/>
                  <a:pt x="19" y="330"/>
                </a:cubicBezTo>
                <a:cubicBezTo>
                  <a:pt x="10" y="335"/>
                  <a:pt x="0" y="329"/>
                  <a:pt x="0" y="319"/>
                </a:cubicBezTo>
                <a:cubicBezTo>
                  <a:pt x="0" y="15"/>
                  <a:pt x="0" y="15"/>
                  <a:pt x="0" y="15"/>
                </a:cubicBezTo>
                <a:cubicBezTo>
                  <a:pt x="0" y="6"/>
                  <a:pt x="10" y="0"/>
                  <a:pt x="19" y="5"/>
                </a:cubicBezTo>
                <a:cubicBezTo>
                  <a:pt x="282" y="157"/>
                  <a:pt x="282" y="157"/>
                  <a:pt x="282" y="157"/>
                </a:cubicBezTo>
                <a:cubicBezTo>
                  <a:pt x="290" y="161"/>
                  <a:pt x="290" y="173"/>
                  <a:pt x="282" y="178"/>
                </a:cubicBezTo>
                <a:close/>
              </a:path>
            </a:pathLst>
          </a:custGeom>
          <a:noFill/>
          <a:ln w="285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8" name="Freeform 8">
            <a:extLst>
              <a:ext uri="{FF2B5EF4-FFF2-40B4-BE49-F238E27FC236}">
                <a16:creationId xmlns:a16="http://schemas.microsoft.com/office/drawing/2014/main" id="{0D43D579-F59B-40F7-9CF6-6997B3F51507}"/>
              </a:ext>
            </a:extLst>
          </p:cNvPr>
          <p:cNvSpPr>
            <a:spLocks/>
          </p:cNvSpPr>
          <p:nvPr/>
        </p:nvSpPr>
        <p:spPr bwMode="gray">
          <a:xfrm>
            <a:off x="1183307" y="5644194"/>
            <a:ext cx="179208" cy="260666"/>
          </a:xfrm>
          <a:custGeom>
            <a:avLst/>
            <a:gdLst>
              <a:gd name="T0" fmla="*/ 282 w 290"/>
              <a:gd name="T1" fmla="*/ 178 h 335"/>
              <a:gd name="T2" fmla="*/ 19 w 290"/>
              <a:gd name="T3" fmla="*/ 330 h 335"/>
              <a:gd name="T4" fmla="*/ 0 w 290"/>
              <a:gd name="T5" fmla="*/ 319 h 335"/>
              <a:gd name="T6" fmla="*/ 0 w 290"/>
              <a:gd name="T7" fmla="*/ 15 h 335"/>
              <a:gd name="T8" fmla="*/ 19 w 290"/>
              <a:gd name="T9" fmla="*/ 5 h 335"/>
              <a:gd name="T10" fmla="*/ 282 w 290"/>
              <a:gd name="T11" fmla="*/ 157 h 335"/>
              <a:gd name="T12" fmla="*/ 282 w 290"/>
              <a:gd name="T13" fmla="*/ 178 h 335"/>
            </a:gdLst>
            <a:ahLst/>
            <a:cxnLst>
              <a:cxn ang="0">
                <a:pos x="T0" y="T1"/>
              </a:cxn>
              <a:cxn ang="0">
                <a:pos x="T2" y="T3"/>
              </a:cxn>
              <a:cxn ang="0">
                <a:pos x="T4" y="T5"/>
              </a:cxn>
              <a:cxn ang="0">
                <a:pos x="T6" y="T7"/>
              </a:cxn>
              <a:cxn ang="0">
                <a:pos x="T8" y="T9"/>
              </a:cxn>
              <a:cxn ang="0">
                <a:pos x="T10" y="T11"/>
              </a:cxn>
              <a:cxn ang="0">
                <a:pos x="T12" y="T13"/>
              </a:cxn>
            </a:cxnLst>
            <a:rect l="0" t="0" r="r" b="b"/>
            <a:pathLst>
              <a:path w="290" h="335">
                <a:moveTo>
                  <a:pt x="282" y="178"/>
                </a:moveTo>
                <a:cubicBezTo>
                  <a:pt x="19" y="330"/>
                  <a:pt x="19" y="330"/>
                  <a:pt x="19" y="330"/>
                </a:cubicBezTo>
                <a:cubicBezTo>
                  <a:pt x="10" y="335"/>
                  <a:pt x="0" y="329"/>
                  <a:pt x="0" y="319"/>
                </a:cubicBezTo>
                <a:cubicBezTo>
                  <a:pt x="0" y="15"/>
                  <a:pt x="0" y="15"/>
                  <a:pt x="0" y="15"/>
                </a:cubicBezTo>
                <a:cubicBezTo>
                  <a:pt x="0" y="6"/>
                  <a:pt x="10" y="0"/>
                  <a:pt x="19" y="5"/>
                </a:cubicBezTo>
                <a:cubicBezTo>
                  <a:pt x="282" y="157"/>
                  <a:pt x="282" y="157"/>
                  <a:pt x="282" y="157"/>
                </a:cubicBezTo>
                <a:cubicBezTo>
                  <a:pt x="290" y="161"/>
                  <a:pt x="290" y="173"/>
                  <a:pt x="282" y="178"/>
                </a:cubicBezTo>
                <a:close/>
              </a:path>
            </a:pathLst>
          </a:custGeom>
          <a:noFill/>
          <a:ln w="285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cxnSp>
        <p:nvCxnSpPr>
          <p:cNvPr id="6" name="Straight Arrow Connector 5">
            <a:extLst>
              <a:ext uri="{FF2B5EF4-FFF2-40B4-BE49-F238E27FC236}">
                <a16:creationId xmlns:a16="http://schemas.microsoft.com/office/drawing/2014/main" id="{B875CB74-123F-43D7-85BB-8FEC3FCD91AD}"/>
              </a:ext>
            </a:extLst>
          </p:cNvPr>
          <p:cNvCxnSpPr>
            <a:cxnSpLocks/>
          </p:cNvCxnSpPr>
          <p:nvPr/>
        </p:nvCxnSpPr>
        <p:spPr>
          <a:xfrm>
            <a:off x="3575050" y="5423076"/>
            <a:ext cx="7702550" cy="0"/>
          </a:xfrm>
          <a:prstGeom prst="straightConnector1">
            <a:avLst/>
          </a:prstGeom>
          <a:ln w="28575" cap="rnd">
            <a:prstDash val="sysDot"/>
            <a:round/>
            <a:tailEnd type="arrow"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57F85D6-E98B-4EF7-B8BD-709EF2F3BF5D}"/>
              </a:ext>
            </a:extLst>
          </p:cNvPr>
          <p:cNvCxnSpPr>
            <a:cxnSpLocks/>
          </p:cNvCxnSpPr>
          <p:nvPr/>
        </p:nvCxnSpPr>
        <p:spPr>
          <a:xfrm>
            <a:off x="4832350" y="5816776"/>
            <a:ext cx="6445250" cy="0"/>
          </a:xfrm>
          <a:prstGeom prst="straightConnector1">
            <a:avLst/>
          </a:prstGeom>
          <a:ln w="28575" cap="rnd">
            <a:prstDash val="sysDot"/>
            <a:round/>
            <a:tailEnd type="arrow" w="lg" len="med"/>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B008910C-6C36-4F92-8B7D-E5378E9A0023}"/>
              </a:ext>
            </a:extLst>
          </p:cNvPr>
          <p:cNvSpPr/>
          <p:nvPr/>
        </p:nvSpPr>
        <p:spPr>
          <a:xfrm>
            <a:off x="1062658" y="2765298"/>
            <a:ext cx="2261566" cy="666467"/>
          </a:xfrm>
          <a:custGeom>
            <a:avLst/>
            <a:gdLst>
              <a:gd name="connsiteX0" fmla="*/ 0 w 2921000"/>
              <a:gd name="connsiteY0" fmla="*/ 0 h 368300"/>
              <a:gd name="connsiteX1" fmla="*/ 0 w 2921000"/>
              <a:gd name="connsiteY1" fmla="*/ 368300 h 368300"/>
              <a:gd name="connsiteX2" fmla="*/ 2921000 w 2921000"/>
              <a:gd name="connsiteY2" fmla="*/ 368300 h 368300"/>
            </a:gdLst>
            <a:ahLst/>
            <a:cxnLst>
              <a:cxn ang="0">
                <a:pos x="connsiteX0" y="connsiteY0"/>
              </a:cxn>
              <a:cxn ang="0">
                <a:pos x="connsiteX1" y="connsiteY1"/>
              </a:cxn>
              <a:cxn ang="0">
                <a:pos x="connsiteX2" y="connsiteY2"/>
              </a:cxn>
            </a:cxnLst>
            <a:rect l="l" t="t" r="r" b="b"/>
            <a:pathLst>
              <a:path w="2921000" h="368300">
                <a:moveTo>
                  <a:pt x="0" y="0"/>
                </a:moveTo>
                <a:lnTo>
                  <a:pt x="0" y="368300"/>
                </a:lnTo>
                <a:lnTo>
                  <a:pt x="2921000" y="368300"/>
                </a:lnTo>
              </a:path>
            </a:pathLst>
          </a:custGeom>
          <a:noFill/>
          <a:ln w="28575" cap="rnd">
            <a:solidFill>
              <a:schemeClr val="tx2"/>
            </a:solidFill>
            <a:prstDash val="sysDot"/>
            <a:round/>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0" name="Group 49">
            <a:extLst>
              <a:ext uri="{FF2B5EF4-FFF2-40B4-BE49-F238E27FC236}">
                <a16:creationId xmlns:a16="http://schemas.microsoft.com/office/drawing/2014/main" id="{DE596F26-2D75-473D-A678-7520AB596091}"/>
              </a:ext>
            </a:extLst>
          </p:cNvPr>
          <p:cNvGrpSpPr/>
          <p:nvPr/>
        </p:nvGrpSpPr>
        <p:grpSpPr>
          <a:xfrm>
            <a:off x="442912" y="1967622"/>
            <a:ext cx="4613945" cy="797676"/>
            <a:chOff x="866260" y="-1817065"/>
            <a:chExt cx="5881608" cy="858436"/>
          </a:xfrm>
        </p:grpSpPr>
        <p:sp>
          <p:nvSpPr>
            <p:cNvPr id="65" name="Freeform 27">
              <a:extLst>
                <a:ext uri="{FF2B5EF4-FFF2-40B4-BE49-F238E27FC236}">
                  <a16:creationId xmlns:a16="http://schemas.microsoft.com/office/drawing/2014/main" id="{570CE032-1E42-4D04-8532-E1294EC67407}"/>
                </a:ext>
              </a:extLst>
            </p:cNvPr>
            <p:cNvSpPr>
              <a:spLocks/>
            </p:cNvSpPr>
            <p:nvPr/>
          </p:nvSpPr>
          <p:spPr bwMode="gray">
            <a:xfrm>
              <a:off x="866260" y="-1817065"/>
              <a:ext cx="3557564" cy="858436"/>
            </a:xfrm>
            <a:custGeom>
              <a:avLst/>
              <a:gdLst>
                <a:gd name="T0" fmla="*/ 958 w 958"/>
                <a:gd name="T1" fmla="*/ 246 h 246"/>
                <a:gd name="T2" fmla="*/ 30 w 958"/>
                <a:gd name="T3" fmla="*/ 246 h 246"/>
                <a:gd name="T4" fmla="*/ 0 w 958"/>
                <a:gd name="T5" fmla="*/ 216 h 246"/>
                <a:gd name="T6" fmla="*/ 0 w 958"/>
                <a:gd name="T7" fmla="*/ 30 h 246"/>
                <a:gd name="T8" fmla="*/ 30 w 958"/>
                <a:gd name="T9" fmla="*/ 0 h 246"/>
                <a:gd name="T10" fmla="*/ 216 w 958"/>
                <a:gd name="T11" fmla="*/ 0 h 246"/>
              </a:gdLst>
              <a:ahLst/>
              <a:cxnLst>
                <a:cxn ang="0">
                  <a:pos x="T0" y="T1"/>
                </a:cxn>
                <a:cxn ang="0">
                  <a:pos x="T2" y="T3"/>
                </a:cxn>
                <a:cxn ang="0">
                  <a:pos x="T4" y="T5"/>
                </a:cxn>
                <a:cxn ang="0">
                  <a:pos x="T6" y="T7"/>
                </a:cxn>
                <a:cxn ang="0">
                  <a:pos x="T8" y="T9"/>
                </a:cxn>
                <a:cxn ang="0">
                  <a:pos x="T10" y="T11"/>
                </a:cxn>
              </a:cxnLst>
              <a:rect l="0" t="0" r="r" b="b"/>
              <a:pathLst>
                <a:path w="958" h="246">
                  <a:moveTo>
                    <a:pt x="958" y="246"/>
                  </a:moveTo>
                  <a:cubicBezTo>
                    <a:pt x="30" y="246"/>
                    <a:pt x="30" y="246"/>
                    <a:pt x="30" y="246"/>
                  </a:cubicBezTo>
                  <a:cubicBezTo>
                    <a:pt x="13" y="246"/>
                    <a:pt x="0" y="233"/>
                    <a:pt x="0" y="216"/>
                  </a:cubicBezTo>
                  <a:cubicBezTo>
                    <a:pt x="0" y="30"/>
                    <a:pt x="0" y="30"/>
                    <a:pt x="0" y="30"/>
                  </a:cubicBezTo>
                  <a:cubicBezTo>
                    <a:pt x="0" y="13"/>
                    <a:pt x="13" y="0"/>
                    <a:pt x="30" y="0"/>
                  </a:cubicBezTo>
                  <a:cubicBezTo>
                    <a:pt x="216" y="0"/>
                    <a:pt x="216" y="0"/>
                    <a:pt x="216" y="0"/>
                  </a:cubicBezTo>
                </a:path>
              </a:pathLst>
            </a:custGeom>
            <a:noFill/>
            <a:ln w="28575" cap="rnd">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6" name="Line 28">
              <a:extLst>
                <a:ext uri="{FF2B5EF4-FFF2-40B4-BE49-F238E27FC236}">
                  <a16:creationId xmlns:a16="http://schemas.microsoft.com/office/drawing/2014/main" id="{FB066C07-67CF-41DF-A857-B56E7FE80969}"/>
                </a:ext>
              </a:extLst>
            </p:cNvPr>
            <p:cNvSpPr>
              <a:spLocks noChangeShapeType="1"/>
            </p:cNvSpPr>
            <p:nvPr/>
          </p:nvSpPr>
          <p:spPr bwMode="gray">
            <a:xfrm flipH="1">
              <a:off x="4541496" y="-958629"/>
              <a:ext cx="625338" cy="0"/>
            </a:xfrm>
            <a:prstGeom prst="line">
              <a:avLst/>
            </a:prstGeom>
            <a:noFill/>
            <a:ln w="28575"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7" name="Freeform 29">
              <a:extLst>
                <a:ext uri="{FF2B5EF4-FFF2-40B4-BE49-F238E27FC236}">
                  <a16:creationId xmlns:a16="http://schemas.microsoft.com/office/drawing/2014/main" id="{6E3C0021-AE0D-44CD-8F21-D2D6CC038FA1}"/>
                </a:ext>
              </a:extLst>
            </p:cNvPr>
            <p:cNvSpPr>
              <a:spLocks/>
            </p:cNvSpPr>
            <p:nvPr/>
          </p:nvSpPr>
          <p:spPr bwMode="gray">
            <a:xfrm>
              <a:off x="3228436" y="-1817065"/>
              <a:ext cx="3519432" cy="858436"/>
            </a:xfrm>
            <a:custGeom>
              <a:avLst/>
              <a:gdLst>
                <a:gd name="T0" fmla="*/ 0 w 948"/>
                <a:gd name="T1" fmla="*/ 0 h 246"/>
                <a:gd name="T2" fmla="*/ 918 w 948"/>
                <a:gd name="T3" fmla="*/ 0 h 246"/>
                <a:gd name="T4" fmla="*/ 948 w 948"/>
                <a:gd name="T5" fmla="*/ 30 h 246"/>
                <a:gd name="T6" fmla="*/ 948 w 948"/>
                <a:gd name="T7" fmla="*/ 216 h 246"/>
                <a:gd name="T8" fmla="*/ 918 w 948"/>
                <a:gd name="T9" fmla="*/ 246 h 246"/>
                <a:gd name="T10" fmla="*/ 630 w 948"/>
                <a:gd name="T11" fmla="*/ 246 h 246"/>
              </a:gdLst>
              <a:ahLst/>
              <a:cxnLst>
                <a:cxn ang="0">
                  <a:pos x="T0" y="T1"/>
                </a:cxn>
                <a:cxn ang="0">
                  <a:pos x="T2" y="T3"/>
                </a:cxn>
                <a:cxn ang="0">
                  <a:pos x="T4" y="T5"/>
                </a:cxn>
                <a:cxn ang="0">
                  <a:pos x="T6" y="T7"/>
                </a:cxn>
                <a:cxn ang="0">
                  <a:pos x="T8" y="T9"/>
                </a:cxn>
                <a:cxn ang="0">
                  <a:pos x="T10" y="T11"/>
                </a:cxn>
              </a:cxnLst>
              <a:rect l="0" t="0" r="r" b="b"/>
              <a:pathLst>
                <a:path w="948" h="246">
                  <a:moveTo>
                    <a:pt x="0" y="0"/>
                  </a:moveTo>
                  <a:cubicBezTo>
                    <a:pt x="918" y="0"/>
                    <a:pt x="918" y="0"/>
                    <a:pt x="918" y="0"/>
                  </a:cubicBezTo>
                  <a:cubicBezTo>
                    <a:pt x="935" y="0"/>
                    <a:pt x="948" y="13"/>
                    <a:pt x="948" y="30"/>
                  </a:cubicBezTo>
                  <a:cubicBezTo>
                    <a:pt x="948" y="216"/>
                    <a:pt x="948" y="216"/>
                    <a:pt x="948" y="216"/>
                  </a:cubicBezTo>
                  <a:cubicBezTo>
                    <a:pt x="948" y="233"/>
                    <a:pt x="935" y="246"/>
                    <a:pt x="918" y="246"/>
                  </a:cubicBezTo>
                  <a:cubicBezTo>
                    <a:pt x="630" y="246"/>
                    <a:pt x="630" y="246"/>
                    <a:pt x="630" y="246"/>
                  </a:cubicBezTo>
                </a:path>
              </a:pathLst>
            </a:custGeom>
            <a:noFill/>
            <a:ln w="28575" cap="rnd">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8" name="Line 31">
              <a:extLst>
                <a:ext uri="{FF2B5EF4-FFF2-40B4-BE49-F238E27FC236}">
                  <a16:creationId xmlns:a16="http://schemas.microsoft.com/office/drawing/2014/main" id="{858CCD4E-E8FF-4A57-AD6E-E534F442A90B}"/>
                </a:ext>
              </a:extLst>
            </p:cNvPr>
            <p:cNvSpPr>
              <a:spLocks noChangeShapeType="1"/>
            </p:cNvSpPr>
            <p:nvPr/>
          </p:nvSpPr>
          <p:spPr bwMode="gray">
            <a:xfrm>
              <a:off x="3083539" y="-1817065"/>
              <a:ext cx="0" cy="0"/>
            </a:xfrm>
            <a:prstGeom prst="line">
              <a:avLst/>
            </a:prstGeom>
            <a:noFill/>
            <a:ln w="28575"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9" name="Line 32">
              <a:extLst>
                <a:ext uri="{FF2B5EF4-FFF2-40B4-BE49-F238E27FC236}">
                  <a16:creationId xmlns:a16="http://schemas.microsoft.com/office/drawing/2014/main" id="{3264437D-064D-4D05-AB71-3F4A7EBF78D1}"/>
                </a:ext>
              </a:extLst>
            </p:cNvPr>
            <p:cNvSpPr>
              <a:spLocks noChangeShapeType="1"/>
            </p:cNvSpPr>
            <p:nvPr/>
          </p:nvSpPr>
          <p:spPr bwMode="gray">
            <a:xfrm>
              <a:off x="2707957" y="-1817065"/>
              <a:ext cx="375584" cy="0"/>
            </a:xfrm>
            <a:prstGeom prst="line">
              <a:avLst/>
            </a:prstGeom>
            <a:noFill/>
            <a:ln w="28575"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0" name="Line 33">
              <a:extLst>
                <a:ext uri="{FF2B5EF4-FFF2-40B4-BE49-F238E27FC236}">
                  <a16:creationId xmlns:a16="http://schemas.microsoft.com/office/drawing/2014/main" id="{BADA0446-B0BC-4589-9128-87A8F770AFA7}"/>
                </a:ext>
              </a:extLst>
            </p:cNvPr>
            <p:cNvSpPr>
              <a:spLocks noChangeShapeType="1"/>
            </p:cNvSpPr>
            <p:nvPr/>
          </p:nvSpPr>
          <p:spPr bwMode="gray">
            <a:xfrm>
              <a:off x="1774825" y="-1817065"/>
              <a:ext cx="776797" cy="0"/>
            </a:xfrm>
            <a:prstGeom prst="line">
              <a:avLst/>
            </a:prstGeom>
            <a:noFill/>
            <a:ln w="28575"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1" name="Line 28">
              <a:extLst>
                <a:ext uri="{FF2B5EF4-FFF2-40B4-BE49-F238E27FC236}">
                  <a16:creationId xmlns:a16="http://schemas.microsoft.com/office/drawing/2014/main" id="{DE3B3D23-CCB2-4215-886C-909603B93A1D}"/>
                </a:ext>
              </a:extLst>
            </p:cNvPr>
            <p:cNvSpPr>
              <a:spLocks noChangeShapeType="1"/>
            </p:cNvSpPr>
            <p:nvPr/>
          </p:nvSpPr>
          <p:spPr bwMode="gray">
            <a:xfrm flipH="1">
              <a:off x="5262220" y="-958629"/>
              <a:ext cx="223993" cy="0"/>
            </a:xfrm>
            <a:prstGeom prst="line">
              <a:avLst/>
            </a:prstGeom>
            <a:noFill/>
            <a:ln w="28575"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sp>
        <p:nvSpPr>
          <p:cNvPr id="51" name="Rectangle: Rounded Corners 50">
            <a:extLst>
              <a:ext uri="{FF2B5EF4-FFF2-40B4-BE49-F238E27FC236}">
                <a16:creationId xmlns:a16="http://schemas.microsoft.com/office/drawing/2014/main" id="{6B1288FB-0B8C-4226-B55B-CD7498C6729A}"/>
              </a:ext>
            </a:extLst>
          </p:cNvPr>
          <p:cNvSpPr/>
          <p:nvPr/>
        </p:nvSpPr>
        <p:spPr>
          <a:xfrm>
            <a:off x="442913" y="1967622"/>
            <a:ext cx="4141788" cy="797676"/>
          </a:xfrm>
          <a:prstGeom prst="roundRect">
            <a:avLst>
              <a:gd name="adj" fmla="val 841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GB" sz="2400" b="1" dirty="0">
                <a:solidFill>
                  <a:schemeClr val="tx2"/>
                </a:solidFill>
              </a:rPr>
              <a:t>Patient data</a:t>
            </a:r>
          </a:p>
        </p:txBody>
      </p:sp>
      <p:grpSp>
        <p:nvGrpSpPr>
          <p:cNvPr id="98" name="Group 97">
            <a:extLst>
              <a:ext uri="{FF2B5EF4-FFF2-40B4-BE49-F238E27FC236}">
                <a16:creationId xmlns:a16="http://schemas.microsoft.com/office/drawing/2014/main" id="{4628FBDD-4178-4CAD-A3DC-C32AB894D770}"/>
              </a:ext>
            </a:extLst>
          </p:cNvPr>
          <p:cNvGrpSpPr/>
          <p:nvPr/>
        </p:nvGrpSpPr>
        <p:grpSpPr>
          <a:xfrm>
            <a:off x="3324224" y="3044202"/>
            <a:ext cx="4613945" cy="797676"/>
            <a:chOff x="866260" y="-1817065"/>
            <a:chExt cx="5881608" cy="858436"/>
          </a:xfrm>
        </p:grpSpPr>
        <p:sp>
          <p:nvSpPr>
            <p:cNvPr id="99" name="Freeform 27">
              <a:extLst>
                <a:ext uri="{FF2B5EF4-FFF2-40B4-BE49-F238E27FC236}">
                  <a16:creationId xmlns:a16="http://schemas.microsoft.com/office/drawing/2014/main" id="{6A15B660-C2DE-43C0-9A41-59E815CA8493}"/>
                </a:ext>
              </a:extLst>
            </p:cNvPr>
            <p:cNvSpPr>
              <a:spLocks/>
            </p:cNvSpPr>
            <p:nvPr/>
          </p:nvSpPr>
          <p:spPr bwMode="gray">
            <a:xfrm>
              <a:off x="866260" y="-1817065"/>
              <a:ext cx="3557564" cy="858436"/>
            </a:xfrm>
            <a:custGeom>
              <a:avLst/>
              <a:gdLst>
                <a:gd name="T0" fmla="*/ 958 w 958"/>
                <a:gd name="T1" fmla="*/ 246 h 246"/>
                <a:gd name="T2" fmla="*/ 30 w 958"/>
                <a:gd name="T3" fmla="*/ 246 h 246"/>
                <a:gd name="T4" fmla="*/ 0 w 958"/>
                <a:gd name="T5" fmla="*/ 216 h 246"/>
                <a:gd name="T6" fmla="*/ 0 w 958"/>
                <a:gd name="T7" fmla="*/ 30 h 246"/>
                <a:gd name="T8" fmla="*/ 30 w 958"/>
                <a:gd name="T9" fmla="*/ 0 h 246"/>
                <a:gd name="T10" fmla="*/ 216 w 958"/>
                <a:gd name="T11" fmla="*/ 0 h 246"/>
              </a:gdLst>
              <a:ahLst/>
              <a:cxnLst>
                <a:cxn ang="0">
                  <a:pos x="T0" y="T1"/>
                </a:cxn>
                <a:cxn ang="0">
                  <a:pos x="T2" y="T3"/>
                </a:cxn>
                <a:cxn ang="0">
                  <a:pos x="T4" y="T5"/>
                </a:cxn>
                <a:cxn ang="0">
                  <a:pos x="T6" y="T7"/>
                </a:cxn>
                <a:cxn ang="0">
                  <a:pos x="T8" y="T9"/>
                </a:cxn>
                <a:cxn ang="0">
                  <a:pos x="T10" y="T11"/>
                </a:cxn>
              </a:cxnLst>
              <a:rect l="0" t="0" r="r" b="b"/>
              <a:pathLst>
                <a:path w="958" h="246">
                  <a:moveTo>
                    <a:pt x="958" y="246"/>
                  </a:moveTo>
                  <a:cubicBezTo>
                    <a:pt x="30" y="246"/>
                    <a:pt x="30" y="246"/>
                    <a:pt x="30" y="246"/>
                  </a:cubicBezTo>
                  <a:cubicBezTo>
                    <a:pt x="13" y="246"/>
                    <a:pt x="0" y="233"/>
                    <a:pt x="0" y="216"/>
                  </a:cubicBezTo>
                  <a:cubicBezTo>
                    <a:pt x="0" y="30"/>
                    <a:pt x="0" y="30"/>
                    <a:pt x="0" y="30"/>
                  </a:cubicBezTo>
                  <a:cubicBezTo>
                    <a:pt x="0" y="13"/>
                    <a:pt x="13" y="0"/>
                    <a:pt x="30" y="0"/>
                  </a:cubicBezTo>
                  <a:cubicBezTo>
                    <a:pt x="216" y="0"/>
                    <a:pt x="216" y="0"/>
                    <a:pt x="216" y="0"/>
                  </a:cubicBezTo>
                </a:path>
              </a:pathLst>
            </a:custGeom>
            <a:noFill/>
            <a:ln w="28575" cap="rnd">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0" name="Line 28">
              <a:extLst>
                <a:ext uri="{FF2B5EF4-FFF2-40B4-BE49-F238E27FC236}">
                  <a16:creationId xmlns:a16="http://schemas.microsoft.com/office/drawing/2014/main" id="{65ACB0AF-3334-43B2-93BF-D82262F47380}"/>
                </a:ext>
              </a:extLst>
            </p:cNvPr>
            <p:cNvSpPr>
              <a:spLocks noChangeShapeType="1"/>
            </p:cNvSpPr>
            <p:nvPr/>
          </p:nvSpPr>
          <p:spPr bwMode="gray">
            <a:xfrm flipH="1">
              <a:off x="4541496" y="-958629"/>
              <a:ext cx="625338" cy="0"/>
            </a:xfrm>
            <a:prstGeom prst="line">
              <a:avLst/>
            </a:prstGeom>
            <a:noFill/>
            <a:ln w="28575"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1" name="Freeform 29">
              <a:extLst>
                <a:ext uri="{FF2B5EF4-FFF2-40B4-BE49-F238E27FC236}">
                  <a16:creationId xmlns:a16="http://schemas.microsoft.com/office/drawing/2014/main" id="{5FA4B812-B1B5-4D63-8A42-CC1665B3A582}"/>
                </a:ext>
              </a:extLst>
            </p:cNvPr>
            <p:cNvSpPr>
              <a:spLocks/>
            </p:cNvSpPr>
            <p:nvPr/>
          </p:nvSpPr>
          <p:spPr bwMode="gray">
            <a:xfrm>
              <a:off x="3228436" y="-1817065"/>
              <a:ext cx="3519432" cy="858436"/>
            </a:xfrm>
            <a:custGeom>
              <a:avLst/>
              <a:gdLst>
                <a:gd name="T0" fmla="*/ 0 w 948"/>
                <a:gd name="T1" fmla="*/ 0 h 246"/>
                <a:gd name="T2" fmla="*/ 918 w 948"/>
                <a:gd name="T3" fmla="*/ 0 h 246"/>
                <a:gd name="T4" fmla="*/ 948 w 948"/>
                <a:gd name="T5" fmla="*/ 30 h 246"/>
                <a:gd name="T6" fmla="*/ 948 w 948"/>
                <a:gd name="T7" fmla="*/ 216 h 246"/>
                <a:gd name="T8" fmla="*/ 918 w 948"/>
                <a:gd name="T9" fmla="*/ 246 h 246"/>
                <a:gd name="T10" fmla="*/ 630 w 948"/>
                <a:gd name="T11" fmla="*/ 246 h 246"/>
              </a:gdLst>
              <a:ahLst/>
              <a:cxnLst>
                <a:cxn ang="0">
                  <a:pos x="T0" y="T1"/>
                </a:cxn>
                <a:cxn ang="0">
                  <a:pos x="T2" y="T3"/>
                </a:cxn>
                <a:cxn ang="0">
                  <a:pos x="T4" y="T5"/>
                </a:cxn>
                <a:cxn ang="0">
                  <a:pos x="T6" y="T7"/>
                </a:cxn>
                <a:cxn ang="0">
                  <a:pos x="T8" y="T9"/>
                </a:cxn>
                <a:cxn ang="0">
                  <a:pos x="T10" y="T11"/>
                </a:cxn>
              </a:cxnLst>
              <a:rect l="0" t="0" r="r" b="b"/>
              <a:pathLst>
                <a:path w="948" h="246">
                  <a:moveTo>
                    <a:pt x="0" y="0"/>
                  </a:moveTo>
                  <a:cubicBezTo>
                    <a:pt x="918" y="0"/>
                    <a:pt x="918" y="0"/>
                    <a:pt x="918" y="0"/>
                  </a:cubicBezTo>
                  <a:cubicBezTo>
                    <a:pt x="935" y="0"/>
                    <a:pt x="948" y="13"/>
                    <a:pt x="948" y="30"/>
                  </a:cubicBezTo>
                  <a:cubicBezTo>
                    <a:pt x="948" y="216"/>
                    <a:pt x="948" y="216"/>
                    <a:pt x="948" y="216"/>
                  </a:cubicBezTo>
                  <a:cubicBezTo>
                    <a:pt x="948" y="233"/>
                    <a:pt x="935" y="246"/>
                    <a:pt x="918" y="246"/>
                  </a:cubicBezTo>
                  <a:cubicBezTo>
                    <a:pt x="630" y="246"/>
                    <a:pt x="630" y="246"/>
                    <a:pt x="630" y="246"/>
                  </a:cubicBezTo>
                </a:path>
              </a:pathLst>
            </a:custGeom>
            <a:noFill/>
            <a:ln w="28575" cap="rnd">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3" name="Line 31">
              <a:extLst>
                <a:ext uri="{FF2B5EF4-FFF2-40B4-BE49-F238E27FC236}">
                  <a16:creationId xmlns:a16="http://schemas.microsoft.com/office/drawing/2014/main" id="{6B8E7937-0D22-4F7A-8BF0-BB305ECE5169}"/>
                </a:ext>
              </a:extLst>
            </p:cNvPr>
            <p:cNvSpPr>
              <a:spLocks noChangeShapeType="1"/>
            </p:cNvSpPr>
            <p:nvPr/>
          </p:nvSpPr>
          <p:spPr bwMode="gray">
            <a:xfrm>
              <a:off x="3083539" y="-1817065"/>
              <a:ext cx="0" cy="0"/>
            </a:xfrm>
            <a:prstGeom prst="line">
              <a:avLst/>
            </a:prstGeom>
            <a:noFill/>
            <a:ln w="28575"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4" name="Line 32">
              <a:extLst>
                <a:ext uri="{FF2B5EF4-FFF2-40B4-BE49-F238E27FC236}">
                  <a16:creationId xmlns:a16="http://schemas.microsoft.com/office/drawing/2014/main" id="{005732A0-8C78-4B89-A1FA-665CABA6CBF0}"/>
                </a:ext>
              </a:extLst>
            </p:cNvPr>
            <p:cNvSpPr>
              <a:spLocks noChangeShapeType="1"/>
            </p:cNvSpPr>
            <p:nvPr/>
          </p:nvSpPr>
          <p:spPr bwMode="gray">
            <a:xfrm>
              <a:off x="2707957" y="-1817065"/>
              <a:ext cx="375584" cy="0"/>
            </a:xfrm>
            <a:prstGeom prst="line">
              <a:avLst/>
            </a:prstGeom>
            <a:noFill/>
            <a:ln w="28575"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5" name="Line 33">
              <a:extLst>
                <a:ext uri="{FF2B5EF4-FFF2-40B4-BE49-F238E27FC236}">
                  <a16:creationId xmlns:a16="http://schemas.microsoft.com/office/drawing/2014/main" id="{990E5216-0175-4F40-915B-6ED2E49B063A}"/>
                </a:ext>
              </a:extLst>
            </p:cNvPr>
            <p:cNvSpPr>
              <a:spLocks noChangeShapeType="1"/>
            </p:cNvSpPr>
            <p:nvPr/>
          </p:nvSpPr>
          <p:spPr bwMode="gray">
            <a:xfrm>
              <a:off x="1774825" y="-1817065"/>
              <a:ext cx="776797" cy="0"/>
            </a:xfrm>
            <a:prstGeom prst="line">
              <a:avLst/>
            </a:prstGeom>
            <a:noFill/>
            <a:ln w="28575"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6" name="Line 28">
              <a:extLst>
                <a:ext uri="{FF2B5EF4-FFF2-40B4-BE49-F238E27FC236}">
                  <a16:creationId xmlns:a16="http://schemas.microsoft.com/office/drawing/2014/main" id="{8DCE5A1D-F4EF-44D8-AAAB-931B9FD1D66C}"/>
                </a:ext>
              </a:extLst>
            </p:cNvPr>
            <p:cNvSpPr>
              <a:spLocks noChangeShapeType="1"/>
            </p:cNvSpPr>
            <p:nvPr/>
          </p:nvSpPr>
          <p:spPr bwMode="gray">
            <a:xfrm flipH="1">
              <a:off x="5262220" y="-958629"/>
              <a:ext cx="223993" cy="0"/>
            </a:xfrm>
            <a:prstGeom prst="line">
              <a:avLst/>
            </a:prstGeom>
            <a:noFill/>
            <a:ln w="28575"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sp>
        <p:nvSpPr>
          <p:cNvPr id="107" name="Rectangle: Rounded Corners 106">
            <a:extLst>
              <a:ext uri="{FF2B5EF4-FFF2-40B4-BE49-F238E27FC236}">
                <a16:creationId xmlns:a16="http://schemas.microsoft.com/office/drawing/2014/main" id="{85827C84-5FB4-43F4-B9B9-F845D63C7D81}"/>
              </a:ext>
            </a:extLst>
          </p:cNvPr>
          <p:cNvSpPr/>
          <p:nvPr/>
        </p:nvSpPr>
        <p:spPr>
          <a:xfrm>
            <a:off x="3324225" y="3044202"/>
            <a:ext cx="4141788" cy="797676"/>
          </a:xfrm>
          <a:prstGeom prst="roundRect">
            <a:avLst>
              <a:gd name="adj" fmla="val 841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GB" sz="2400" b="1" dirty="0">
                <a:solidFill>
                  <a:schemeClr val="tx2"/>
                </a:solidFill>
              </a:rPr>
              <a:t>Compelling evidence</a:t>
            </a:r>
          </a:p>
        </p:txBody>
      </p:sp>
      <p:sp>
        <p:nvSpPr>
          <p:cNvPr id="108" name="Freeform: Shape 107">
            <a:extLst>
              <a:ext uri="{FF2B5EF4-FFF2-40B4-BE49-F238E27FC236}">
                <a16:creationId xmlns:a16="http://schemas.microsoft.com/office/drawing/2014/main" id="{2C872D4D-E3E5-43DE-8DB5-752ED08D956E}"/>
              </a:ext>
            </a:extLst>
          </p:cNvPr>
          <p:cNvSpPr/>
          <p:nvPr/>
        </p:nvSpPr>
        <p:spPr>
          <a:xfrm>
            <a:off x="4058447" y="3832636"/>
            <a:ext cx="2261566" cy="666467"/>
          </a:xfrm>
          <a:custGeom>
            <a:avLst/>
            <a:gdLst>
              <a:gd name="connsiteX0" fmla="*/ 0 w 2921000"/>
              <a:gd name="connsiteY0" fmla="*/ 0 h 368300"/>
              <a:gd name="connsiteX1" fmla="*/ 0 w 2921000"/>
              <a:gd name="connsiteY1" fmla="*/ 368300 h 368300"/>
              <a:gd name="connsiteX2" fmla="*/ 2921000 w 2921000"/>
              <a:gd name="connsiteY2" fmla="*/ 368300 h 368300"/>
            </a:gdLst>
            <a:ahLst/>
            <a:cxnLst>
              <a:cxn ang="0">
                <a:pos x="connsiteX0" y="connsiteY0"/>
              </a:cxn>
              <a:cxn ang="0">
                <a:pos x="connsiteX1" y="connsiteY1"/>
              </a:cxn>
              <a:cxn ang="0">
                <a:pos x="connsiteX2" y="connsiteY2"/>
              </a:cxn>
            </a:cxnLst>
            <a:rect l="l" t="t" r="r" b="b"/>
            <a:pathLst>
              <a:path w="2921000" h="368300">
                <a:moveTo>
                  <a:pt x="0" y="0"/>
                </a:moveTo>
                <a:lnTo>
                  <a:pt x="0" y="368300"/>
                </a:lnTo>
                <a:lnTo>
                  <a:pt x="2921000" y="368300"/>
                </a:lnTo>
              </a:path>
            </a:pathLst>
          </a:custGeom>
          <a:noFill/>
          <a:ln w="28575" cap="rnd">
            <a:solidFill>
              <a:schemeClr val="tx2"/>
            </a:solidFill>
            <a:prstDash val="sysDot"/>
            <a:round/>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9" name="Group 108">
            <a:extLst>
              <a:ext uri="{FF2B5EF4-FFF2-40B4-BE49-F238E27FC236}">
                <a16:creationId xmlns:a16="http://schemas.microsoft.com/office/drawing/2014/main" id="{A51046AF-3AA6-4BF9-B0BE-6E204899A405}"/>
              </a:ext>
            </a:extLst>
          </p:cNvPr>
          <p:cNvGrpSpPr/>
          <p:nvPr/>
        </p:nvGrpSpPr>
        <p:grpSpPr>
          <a:xfrm>
            <a:off x="6305943" y="4100265"/>
            <a:ext cx="4613945" cy="797676"/>
            <a:chOff x="866260" y="-1817065"/>
            <a:chExt cx="5881608" cy="858436"/>
          </a:xfrm>
        </p:grpSpPr>
        <p:sp>
          <p:nvSpPr>
            <p:cNvPr id="110" name="Freeform 27">
              <a:extLst>
                <a:ext uri="{FF2B5EF4-FFF2-40B4-BE49-F238E27FC236}">
                  <a16:creationId xmlns:a16="http://schemas.microsoft.com/office/drawing/2014/main" id="{D7C88699-C70D-475C-A64C-64C231B402AF}"/>
                </a:ext>
              </a:extLst>
            </p:cNvPr>
            <p:cNvSpPr>
              <a:spLocks/>
            </p:cNvSpPr>
            <p:nvPr/>
          </p:nvSpPr>
          <p:spPr bwMode="gray">
            <a:xfrm>
              <a:off x="866260" y="-1817065"/>
              <a:ext cx="3557564" cy="858436"/>
            </a:xfrm>
            <a:custGeom>
              <a:avLst/>
              <a:gdLst>
                <a:gd name="T0" fmla="*/ 958 w 958"/>
                <a:gd name="T1" fmla="*/ 246 h 246"/>
                <a:gd name="T2" fmla="*/ 30 w 958"/>
                <a:gd name="T3" fmla="*/ 246 h 246"/>
                <a:gd name="T4" fmla="*/ 0 w 958"/>
                <a:gd name="T5" fmla="*/ 216 h 246"/>
                <a:gd name="T6" fmla="*/ 0 w 958"/>
                <a:gd name="T7" fmla="*/ 30 h 246"/>
                <a:gd name="T8" fmla="*/ 30 w 958"/>
                <a:gd name="T9" fmla="*/ 0 h 246"/>
                <a:gd name="T10" fmla="*/ 216 w 958"/>
                <a:gd name="T11" fmla="*/ 0 h 246"/>
              </a:gdLst>
              <a:ahLst/>
              <a:cxnLst>
                <a:cxn ang="0">
                  <a:pos x="T0" y="T1"/>
                </a:cxn>
                <a:cxn ang="0">
                  <a:pos x="T2" y="T3"/>
                </a:cxn>
                <a:cxn ang="0">
                  <a:pos x="T4" y="T5"/>
                </a:cxn>
                <a:cxn ang="0">
                  <a:pos x="T6" y="T7"/>
                </a:cxn>
                <a:cxn ang="0">
                  <a:pos x="T8" y="T9"/>
                </a:cxn>
                <a:cxn ang="0">
                  <a:pos x="T10" y="T11"/>
                </a:cxn>
              </a:cxnLst>
              <a:rect l="0" t="0" r="r" b="b"/>
              <a:pathLst>
                <a:path w="958" h="246">
                  <a:moveTo>
                    <a:pt x="958" y="246"/>
                  </a:moveTo>
                  <a:cubicBezTo>
                    <a:pt x="30" y="246"/>
                    <a:pt x="30" y="246"/>
                    <a:pt x="30" y="246"/>
                  </a:cubicBezTo>
                  <a:cubicBezTo>
                    <a:pt x="13" y="246"/>
                    <a:pt x="0" y="233"/>
                    <a:pt x="0" y="216"/>
                  </a:cubicBezTo>
                  <a:cubicBezTo>
                    <a:pt x="0" y="30"/>
                    <a:pt x="0" y="30"/>
                    <a:pt x="0" y="30"/>
                  </a:cubicBezTo>
                  <a:cubicBezTo>
                    <a:pt x="0" y="13"/>
                    <a:pt x="13" y="0"/>
                    <a:pt x="30" y="0"/>
                  </a:cubicBezTo>
                  <a:cubicBezTo>
                    <a:pt x="216" y="0"/>
                    <a:pt x="216" y="0"/>
                    <a:pt x="216" y="0"/>
                  </a:cubicBezTo>
                </a:path>
              </a:pathLst>
            </a:custGeom>
            <a:noFill/>
            <a:ln w="28575" cap="rnd">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6" name="Line 28">
              <a:extLst>
                <a:ext uri="{FF2B5EF4-FFF2-40B4-BE49-F238E27FC236}">
                  <a16:creationId xmlns:a16="http://schemas.microsoft.com/office/drawing/2014/main" id="{87BDB51C-1D53-4C7F-95EA-FF9594B5C501}"/>
                </a:ext>
              </a:extLst>
            </p:cNvPr>
            <p:cNvSpPr>
              <a:spLocks noChangeShapeType="1"/>
            </p:cNvSpPr>
            <p:nvPr/>
          </p:nvSpPr>
          <p:spPr bwMode="gray">
            <a:xfrm flipH="1">
              <a:off x="4541496" y="-958629"/>
              <a:ext cx="625338" cy="0"/>
            </a:xfrm>
            <a:prstGeom prst="line">
              <a:avLst/>
            </a:prstGeom>
            <a:noFill/>
            <a:ln w="28575"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9" name="Freeform 29">
              <a:extLst>
                <a:ext uri="{FF2B5EF4-FFF2-40B4-BE49-F238E27FC236}">
                  <a16:creationId xmlns:a16="http://schemas.microsoft.com/office/drawing/2014/main" id="{45EAA48A-5975-46B7-9B0D-5C3930CC0685}"/>
                </a:ext>
              </a:extLst>
            </p:cNvPr>
            <p:cNvSpPr>
              <a:spLocks/>
            </p:cNvSpPr>
            <p:nvPr/>
          </p:nvSpPr>
          <p:spPr bwMode="gray">
            <a:xfrm>
              <a:off x="3228436" y="-1817065"/>
              <a:ext cx="3519432" cy="858436"/>
            </a:xfrm>
            <a:custGeom>
              <a:avLst/>
              <a:gdLst>
                <a:gd name="T0" fmla="*/ 0 w 948"/>
                <a:gd name="T1" fmla="*/ 0 h 246"/>
                <a:gd name="T2" fmla="*/ 918 w 948"/>
                <a:gd name="T3" fmla="*/ 0 h 246"/>
                <a:gd name="T4" fmla="*/ 948 w 948"/>
                <a:gd name="T5" fmla="*/ 30 h 246"/>
                <a:gd name="T6" fmla="*/ 948 w 948"/>
                <a:gd name="T7" fmla="*/ 216 h 246"/>
                <a:gd name="T8" fmla="*/ 918 w 948"/>
                <a:gd name="T9" fmla="*/ 246 h 246"/>
                <a:gd name="T10" fmla="*/ 630 w 948"/>
                <a:gd name="T11" fmla="*/ 246 h 246"/>
              </a:gdLst>
              <a:ahLst/>
              <a:cxnLst>
                <a:cxn ang="0">
                  <a:pos x="T0" y="T1"/>
                </a:cxn>
                <a:cxn ang="0">
                  <a:pos x="T2" y="T3"/>
                </a:cxn>
                <a:cxn ang="0">
                  <a:pos x="T4" y="T5"/>
                </a:cxn>
                <a:cxn ang="0">
                  <a:pos x="T6" y="T7"/>
                </a:cxn>
                <a:cxn ang="0">
                  <a:pos x="T8" y="T9"/>
                </a:cxn>
                <a:cxn ang="0">
                  <a:pos x="T10" y="T11"/>
                </a:cxn>
              </a:cxnLst>
              <a:rect l="0" t="0" r="r" b="b"/>
              <a:pathLst>
                <a:path w="948" h="246">
                  <a:moveTo>
                    <a:pt x="0" y="0"/>
                  </a:moveTo>
                  <a:cubicBezTo>
                    <a:pt x="918" y="0"/>
                    <a:pt x="918" y="0"/>
                    <a:pt x="918" y="0"/>
                  </a:cubicBezTo>
                  <a:cubicBezTo>
                    <a:pt x="935" y="0"/>
                    <a:pt x="948" y="13"/>
                    <a:pt x="948" y="30"/>
                  </a:cubicBezTo>
                  <a:cubicBezTo>
                    <a:pt x="948" y="216"/>
                    <a:pt x="948" y="216"/>
                    <a:pt x="948" y="216"/>
                  </a:cubicBezTo>
                  <a:cubicBezTo>
                    <a:pt x="948" y="233"/>
                    <a:pt x="935" y="246"/>
                    <a:pt x="918" y="246"/>
                  </a:cubicBezTo>
                  <a:cubicBezTo>
                    <a:pt x="630" y="246"/>
                    <a:pt x="630" y="246"/>
                    <a:pt x="630" y="246"/>
                  </a:cubicBezTo>
                </a:path>
              </a:pathLst>
            </a:custGeom>
            <a:noFill/>
            <a:ln w="28575" cap="rnd">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20" name="Line 31">
              <a:extLst>
                <a:ext uri="{FF2B5EF4-FFF2-40B4-BE49-F238E27FC236}">
                  <a16:creationId xmlns:a16="http://schemas.microsoft.com/office/drawing/2014/main" id="{4400B05B-DDFC-4AB3-B0FD-8E99A2D9076F}"/>
                </a:ext>
              </a:extLst>
            </p:cNvPr>
            <p:cNvSpPr>
              <a:spLocks noChangeShapeType="1"/>
            </p:cNvSpPr>
            <p:nvPr/>
          </p:nvSpPr>
          <p:spPr bwMode="gray">
            <a:xfrm>
              <a:off x="3083539" y="-1817065"/>
              <a:ext cx="0" cy="0"/>
            </a:xfrm>
            <a:prstGeom prst="line">
              <a:avLst/>
            </a:prstGeom>
            <a:noFill/>
            <a:ln w="28575"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21" name="Line 32">
              <a:extLst>
                <a:ext uri="{FF2B5EF4-FFF2-40B4-BE49-F238E27FC236}">
                  <a16:creationId xmlns:a16="http://schemas.microsoft.com/office/drawing/2014/main" id="{FEDDF1DE-03CC-4FA3-896C-EF373251BC73}"/>
                </a:ext>
              </a:extLst>
            </p:cNvPr>
            <p:cNvSpPr>
              <a:spLocks noChangeShapeType="1"/>
            </p:cNvSpPr>
            <p:nvPr/>
          </p:nvSpPr>
          <p:spPr bwMode="gray">
            <a:xfrm>
              <a:off x="2707957" y="-1817065"/>
              <a:ext cx="375584" cy="0"/>
            </a:xfrm>
            <a:prstGeom prst="line">
              <a:avLst/>
            </a:prstGeom>
            <a:noFill/>
            <a:ln w="28575"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22" name="Line 33">
              <a:extLst>
                <a:ext uri="{FF2B5EF4-FFF2-40B4-BE49-F238E27FC236}">
                  <a16:creationId xmlns:a16="http://schemas.microsoft.com/office/drawing/2014/main" id="{6C9FF29F-EC38-4BC7-8307-845475F39B7F}"/>
                </a:ext>
              </a:extLst>
            </p:cNvPr>
            <p:cNvSpPr>
              <a:spLocks noChangeShapeType="1"/>
            </p:cNvSpPr>
            <p:nvPr/>
          </p:nvSpPr>
          <p:spPr bwMode="gray">
            <a:xfrm>
              <a:off x="1774825" y="-1817065"/>
              <a:ext cx="776797" cy="0"/>
            </a:xfrm>
            <a:prstGeom prst="line">
              <a:avLst/>
            </a:prstGeom>
            <a:noFill/>
            <a:ln w="28575"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23" name="Line 28">
              <a:extLst>
                <a:ext uri="{FF2B5EF4-FFF2-40B4-BE49-F238E27FC236}">
                  <a16:creationId xmlns:a16="http://schemas.microsoft.com/office/drawing/2014/main" id="{500E0BF3-BA8E-4216-8402-A4D85A17195F}"/>
                </a:ext>
              </a:extLst>
            </p:cNvPr>
            <p:cNvSpPr>
              <a:spLocks noChangeShapeType="1"/>
            </p:cNvSpPr>
            <p:nvPr/>
          </p:nvSpPr>
          <p:spPr bwMode="gray">
            <a:xfrm flipH="1">
              <a:off x="5262220" y="-958629"/>
              <a:ext cx="223993" cy="0"/>
            </a:xfrm>
            <a:prstGeom prst="line">
              <a:avLst/>
            </a:prstGeom>
            <a:noFill/>
            <a:ln w="28575" cap="rnd">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sp>
        <p:nvSpPr>
          <p:cNvPr id="124" name="Rectangle: Rounded Corners 123">
            <a:extLst>
              <a:ext uri="{FF2B5EF4-FFF2-40B4-BE49-F238E27FC236}">
                <a16:creationId xmlns:a16="http://schemas.microsoft.com/office/drawing/2014/main" id="{F735AFA0-1568-403C-A0F5-E61BF572511C}"/>
              </a:ext>
            </a:extLst>
          </p:cNvPr>
          <p:cNvSpPr/>
          <p:nvPr/>
        </p:nvSpPr>
        <p:spPr>
          <a:xfrm>
            <a:off x="6305944" y="4122036"/>
            <a:ext cx="4141788" cy="797676"/>
          </a:xfrm>
          <a:prstGeom prst="roundRect">
            <a:avLst>
              <a:gd name="adj" fmla="val 841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a:lnSpc>
                <a:spcPts val="2700"/>
              </a:lnSpc>
            </a:pPr>
            <a:r>
              <a:rPr lang="en-GB" sz="2400" b="1" dirty="0">
                <a:solidFill>
                  <a:schemeClr val="tx2"/>
                </a:solidFill>
              </a:rPr>
              <a:t>Meaningful change </a:t>
            </a:r>
            <a:br>
              <a:rPr lang="en-GB" sz="2400" b="1" dirty="0">
                <a:solidFill>
                  <a:schemeClr val="tx2"/>
                </a:solidFill>
              </a:rPr>
            </a:br>
            <a:r>
              <a:rPr lang="en-GB" sz="2400" b="1" dirty="0">
                <a:solidFill>
                  <a:schemeClr val="tx2"/>
                </a:solidFill>
              </a:rPr>
              <a:t>in cancer care</a:t>
            </a:r>
          </a:p>
        </p:txBody>
      </p:sp>
      <p:sp>
        <p:nvSpPr>
          <p:cNvPr id="15" name="Oval 14">
            <a:extLst>
              <a:ext uri="{FF2B5EF4-FFF2-40B4-BE49-F238E27FC236}">
                <a16:creationId xmlns:a16="http://schemas.microsoft.com/office/drawing/2014/main" id="{325E366D-3E37-4803-83AE-CD41C3BD4A48}"/>
              </a:ext>
            </a:extLst>
          </p:cNvPr>
          <p:cNvSpPr/>
          <p:nvPr/>
        </p:nvSpPr>
        <p:spPr>
          <a:xfrm>
            <a:off x="3795639" y="1545088"/>
            <a:ext cx="1045262" cy="1045262"/>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Oval 128">
            <a:extLst>
              <a:ext uri="{FF2B5EF4-FFF2-40B4-BE49-F238E27FC236}">
                <a16:creationId xmlns:a16="http://schemas.microsoft.com/office/drawing/2014/main" id="{ED9DCD7E-0996-4837-B505-E13772DC08CD}"/>
              </a:ext>
            </a:extLst>
          </p:cNvPr>
          <p:cNvSpPr/>
          <p:nvPr/>
        </p:nvSpPr>
        <p:spPr>
          <a:xfrm>
            <a:off x="6689006" y="2564383"/>
            <a:ext cx="1045262" cy="1045262"/>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1" name="Oval 130">
            <a:extLst>
              <a:ext uri="{FF2B5EF4-FFF2-40B4-BE49-F238E27FC236}">
                <a16:creationId xmlns:a16="http://schemas.microsoft.com/office/drawing/2014/main" id="{EBC39ACB-0B3C-493A-8F0F-9D43CD22E1A7}"/>
              </a:ext>
            </a:extLst>
          </p:cNvPr>
          <p:cNvSpPr/>
          <p:nvPr/>
        </p:nvSpPr>
        <p:spPr>
          <a:xfrm>
            <a:off x="9670725" y="3529468"/>
            <a:ext cx="1045262" cy="1045262"/>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4" name="Line 14">
            <a:extLst>
              <a:ext uri="{FF2B5EF4-FFF2-40B4-BE49-F238E27FC236}">
                <a16:creationId xmlns:a16="http://schemas.microsoft.com/office/drawing/2014/main" id="{A7C5EC6C-7C08-45FD-8C63-DBC535B02324}"/>
              </a:ext>
            </a:extLst>
          </p:cNvPr>
          <p:cNvSpPr>
            <a:spLocks noChangeShapeType="1"/>
          </p:cNvSpPr>
          <p:nvPr/>
        </p:nvSpPr>
        <p:spPr bwMode="auto">
          <a:xfrm flipV="1">
            <a:off x="6907621" y="2858196"/>
            <a:ext cx="0" cy="449588"/>
          </a:xfrm>
          <a:prstGeom prst="line">
            <a:avLst/>
          </a:prstGeom>
          <a:noFill/>
          <a:ln w="190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5" name="Freeform 15">
            <a:extLst>
              <a:ext uri="{FF2B5EF4-FFF2-40B4-BE49-F238E27FC236}">
                <a16:creationId xmlns:a16="http://schemas.microsoft.com/office/drawing/2014/main" id="{56EC59A6-4718-463F-9EFA-DD50B5976A39}"/>
              </a:ext>
            </a:extLst>
          </p:cNvPr>
          <p:cNvSpPr>
            <a:spLocks/>
          </p:cNvSpPr>
          <p:nvPr/>
        </p:nvSpPr>
        <p:spPr bwMode="auto">
          <a:xfrm>
            <a:off x="6960514" y="2815651"/>
            <a:ext cx="602517" cy="542725"/>
          </a:xfrm>
          <a:custGeom>
            <a:avLst/>
            <a:gdLst>
              <a:gd name="T0" fmla="*/ 524 w 524"/>
              <a:gd name="T1" fmla="*/ 472 h 472"/>
              <a:gd name="T2" fmla="*/ 0 w 524"/>
              <a:gd name="T3" fmla="*/ 472 h 472"/>
              <a:gd name="T4" fmla="*/ 0 w 524"/>
              <a:gd name="T5" fmla="*/ 0 h 472"/>
            </a:gdLst>
            <a:ahLst/>
            <a:cxnLst>
              <a:cxn ang="0">
                <a:pos x="T0" y="T1"/>
              </a:cxn>
              <a:cxn ang="0">
                <a:pos x="T2" y="T3"/>
              </a:cxn>
              <a:cxn ang="0">
                <a:pos x="T4" y="T5"/>
              </a:cxn>
            </a:cxnLst>
            <a:rect l="0" t="0" r="r" b="b"/>
            <a:pathLst>
              <a:path w="524" h="472">
                <a:moveTo>
                  <a:pt x="524" y="472"/>
                </a:moveTo>
                <a:lnTo>
                  <a:pt x="0" y="472"/>
                </a:lnTo>
                <a:lnTo>
                  <a:pt x="0" y="0"/>
                </a:lnTo>
              </a:path>
            </a:pathLst>
          </a:custGeom>
          <a:noFill/>
          <a:ln w="1905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6" name="Line 16">
            <a:extLst>
              <a:ext uri="{FF2B5EF4-FFF2-40B4-BE49-F238E27FC236}">
                <a16:creationId xmlns:a16="http://schemas.microsoft.com/office/drawing/2014/main" id="{29903E45-71BD-4D5F-B2C3-C95B15D36F3E}"/>
              </a:ext>
            </a:extLst>
          </p:cNvPr>
          <p:cNvSpPr>
            <a:spLocks noChangeShapeType="1"/>
          </p:cNvSpPr>
          <p:nvPr/>
        </p:nvSpPr>
        <p:spPr bwMode="auto">
          <a:xfrm flipH="1" flipV="1">
            <a:off x="7065150" y="3157155"/>
            <a:ext cx="43694" cy="43694"/>
          </a:xfrm>
          <a:prstGeom prst="line">
            <a:avLst/>
          </a:prstGeom>
          <a:noFill/>
          <a:ln w="190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7" name="Line 17">
            <a:extLst>
              <a:ext uri="{FF2B5EF4-FFF2-40B4-BE49-F238E27FC236}">
                <a16:creationId xmlns:a16="http://schemas.microsoft.com/office/drawing/2014/main" id="{9228A164-9CA9-4FDD-9C26-2FD82AE907D2}"/>
              </a:ext>
            </a:extLst>
          </p:cNvPr>
          <p:cNvSpPr>
            <a:spLocks noChangeShapeType="1"/>
          </p:cNvSpPr>
          <p:nvPr/>
        </p:nvSpPr>
        <p:spPr bwMode="auto">
          <a:xfrm flipV="1">
            <a:off x="7065150" y="3157155"/>
            <a:ext cx="43694" cy="43694"/>
          </a:xfrm>
          <a:prstGeom prst="line">
            <a:avLst/>
          </a:prstGeom>
          <a:noFill/>
          <a:ln w="190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8" name="Line 18">
            <a:extLst>
              <a:ext uri="{FF2B5EF4-FFF2-40B4-BE49-F238E27FC236}">
                <a16:creationId xmlns:a16="http://schemas.microsoft.com/office/drawing/2014/main" id="{525B0D41-623E-4643-AFC3-5C4EC39E830E}"/>
              </a:ext>
            </a:extLst>
          </p:cNvPr>
          <p:cNvSpPr>
            <a:spLocks noChangeShapeType="1"/>
          </p:cNvSpPr>
          <p:nvPr/>
        </p:nvSpPr>
        <p:spPr bwMode="auto">
          <a:xfrm flipH="1" flipV="1">
            <a:off x="7253724" y="3157155"/>
            <a:ext cx="43694" cy="43694"/>
          </a:xfrm>
          <a:prstGeom prst="line">
            <a:avLst/>
          </a:prstGeom>
          <a:noFill/>
          <a:ln w="190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9" name="Line 19">
            <a:extLst>
              <a:ext uri="{FF2B5EF4-FFF2-40B4-BE49-F238E27FC236}">
                <a16:creationId xmlns:a16="http://schemas.microsoft.com/office/drawing/2014/main" id="{CF09155D-24E0-45E0-9EE1-F7761F04B778}"/>
              </a:ext>
            </a:extLst>
          </p:cNvPr>
          <p:cNvSpPr>
            <a:spLocks noChangeShapeType="1"/>
          </p:cNvSpPr>
          <p:nvPr/>
        </p:nvSpPr>
        <p:spPr bwMode="auto">
          <a:xfrm flipV="1">
            <a:off x="7253724" y="3157155"/>
            <a:ext cx="43694" cy="43694"/>
          </a:xfrm>
          <a:prstGeom prst="line">
            <a:avLst/>
          </a:prstGeom>
          <a:noFill/>
          <a:ln w="190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0" name="Line 20">
            <a:extLst>
              <a:ext uri="{FF2B5EF4-FFF2-40B4-BE49-F238E27FC236}">
                <a16:creationId xmlns:a16="http://schemas.microsoft.com/office/drawing/2014/main" id="{9D0553D7-33FE-4F0B-B28F-6495C1811153}"/>
              </a:ext>
            </a:extLst>
          </p:cNvPr>
          <p:cNvSpPr>
            <a:spLocks noChangeShapeType="1"/>
          </p:cNvSpPr>
          <p:nvPr/>
        </p:nvSpPr>
        <p:spPr bwMode="auto">
          <a:xfrm flipH="1" flipV="1">
            <a:off x="7433100" y="2878893"/>
            <a:ext cx="42545" cy="43694"/>
          </a:xfrm>
          <a:prstGeom prst="line">
            <a:avLst/>
          </a:prstGeom>
          <a:noFill/>
          <a:ln w="190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1" name="Line 21">
            <a:extLst>
              <a:ext uri="{FF2B5EF4-FFF2-40B4-BE49-F238E27FC236}">
                <a16:creationId xmlns:a16="http://schemas.microsoft.com/office/drawing/2014/main" id="{C197AD2B-764B-46F2-BD8B-02B9FB3EFFD2}"/>
              </a:ext>
            </a:extLst>
          </p:cNvPr>
          <p:cNvSpPr>
            <a:spLocks noChangeShapeType="1"/>
          </p:cNvSpPr>
          <p:nvPr/>
        </p:nvSpPr>
        <p:spPr bwMode="auto">
          <a:xfrm flipV="1">
            <a:off x="7433100" y="2878893"/>
            <a:ext cx="42545" cy="43694"/>
          </a:xfrm>
          <a:prstGeom prst="line">
            <a:avLst/>
          </a:prstGeom>
          <a:noFill/>
          <a:ln w="190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2" name="Line 22">
            <a:extLst>
              <a:ext uri="{FF2B5EF4-FFF2-40B4-BE49-F238E27FC236}">
                <a16:creationId xmlns:a16="http://schemas.microsoft.com/office/drawing/2014/main" id="{98144C12-8C23-423F-9B9A-7E2753AFB8B9}"/>
              </a:ext>
            </a:extLst>
          </p:cNvPr>
          <p:cNvSpPr>
            <a:spLocks noChangeShapeType="1"/>
          </p:cNvSpPr>
          <p:nvPr/>
        </p:nvSpPr>
        <p:spPr bwMode="auto">
          <a:xfrm flipV="1">
            <a:off x="7009958" y="3243392"/>
            <a:ext cx="36795" cy="63242"/>
          </a:xfrm>
          <a:prstGeom prst="line">
            <a:avLst/>
          </a:prstGeom>
          <a:noFill/>
          <a:ln w="19050" cap="rnd">
            <a:solidFill>
              <a:srgbClr val="1710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3" name="Line 23">
            <a:extLst>
              <a:ext uri="{FF2B5EF4-FFF2-40B4-BE49-F238E27FC236}">
                <a16:creationId xmlns:a16="http://schemas.microsoft.com/office/drawing/2014/main" id="{573A0B6D-B0B7-4528-A876-78A930D02936}"/>
              </a:ext>
            </a:extLst>
          </p:cNvPr>
          <p:cNvSpPr>
            <a:spLocks noChangeShapeType="1"/>
          </p:cNvSpPr>
          <p:nvPr/>
        </p:nvSpPr>
        <p:spPr bwMode="auto">
          <a:xfrm>
            <a:off x="7149088" y="3179001"/>
            <a:ext cx="64391" cy="0"/>
          </a:xfrm>
          <a:prstGeom prst="line">
            <a:avLst/>
          </a:prstGeom>
          <a:noFill/>
          <a:ln w="19050" cap="rnd">
            <a:solidFill>
              <a:srgbClr val="1710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4" name="Line 24">
            <a:extLst>
              <a:ext uri="{FF2B5EF4-FFF2-40B4-BE49-F238E27FC236}">
                <a16:creationId xmlns:a16="http://schemas.microsoft.com/office/drawing/2014/main" id="{652E2726-1A73-4DED-BBDB-7B744843C7AF}"/>
              </a:ext>
            </a:extLst>
          </p:cNvPr>
          <p:cNvSpPr>
            <a:spLocks noChangeShapeType="1"/>
          </p:cNvSpPr>
          <p:nvPr/>
        </p:nvSpPr>
        <p:spPr bwMode="auto">
          <a:xfrm flipV="1">
            <a:off x="7321565" y="2965131"/>
            <a:ext cx="95437" cy="143731"/>
          </a:xfrm>
          <a:prstGeom prst="line">
            <a:avLst/>
          </a:prstGeom>
          <a:noFill/>
          <a:ln w="19050" cap="rnd">
            <a:solidFill>
              <a:srgbClr val="1710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0" name="Line 5">
            <a:extLst>
              <a:ext uri="{FF2B5EF4-FFF2-40B4-BE49-F238E27FC236}">
                <a16:creationId xmlns:a16="http://schemas.microsoft.com/office/drawing/2014/main" id="{66F16DAB-AB89-4593-856A-A0F341DC92D5}"/>
              </a:ext>
            </a:extLst>
          </p:cNvPr>
          <p:cNvSpPr>
            <a:spLocks noChangeShapeType="1"/>
          </p:cNvSpPr>
          <p:nvPr/>
        </p:nvSpPr>
        <p:spPr bwMode="auto">
          <a:xfrm>
            <a:off x="4075749" y="2248641"/>
            <a:ext cx="0" cy="31121"/>
          </a:xfrm>
          <a:prstGeom prst="line">
            <a:avLst/>
          </a:prstGeom>
          <a:noFill/>
          <a:ln w="1905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6">
            <a:extLst>
              <a:ext uri="{FF2B5EF4-FFF2-40B4-BE49-F238E27FC236}">
                <a16:creationId xmlns:a16="http://schemas.microsoft.com/office/drawing/2014/main" id="{CC93FE1D-D34F-4EA9-83FB-ABD0B9BB5FE1}"/>
              </a:ext>
            </a:extLst>
          </p:cNvPr>
          <p:cNvSpPr>
            <a:spLocks/>
          </p:cNvSpPr>
          <p:nvPr/>
        </p:nvSpPr>
        <p:spPr bwMode="auto">
          <a:xfrm>
            <a:off x="3987801" y="1903611"/>
            <a:ext cx="246257" cy="400506"/>
          </a:xfrm>
          <a:custGeom>
            <a:avLst/>
            <a:gdLst>
              <a:gd name="T0" fmla="*/ 106 w 106"/>
              <a:gd name="T1" fmla="*/ 129 h 173"/>
              <a:gd name="T2" fmla="*/ 78 w 106"/>
              <a:gd name="T3" fmla="*/ 139 h 173"/>
              <a:gd name="T4" fmla="*/ 75 w 106"/>
              <a:gd name="T5" fmla="*/ 156 h 173"/>
              <a:gd name="T6" fmla="*/ 58 w 106"/>
              <a:gd name="T7" fmla="*/ 173 h 173"/>
              <a:gd name="T8" fmla="*/ 44 w 106"/>
              <a:gd name="T9" fmla="*/ 173 h 173"/>
              <a:gd name="T10" fmla="*/ 27 w 106"/>
              <a:gd name="T11" fmla="*/ 156 h 173"/>
              <a:gd name="T12" fmla="*/ 27 w 106"/>
              <a:gd name="T13" fmla="*/ 142 h 173"/>
              <a:gd name="T14" fmla="*/ 0 w 106"/>
              <a:gd name="T15" fmla="*/ 129 h 173"/>
              <a:gd name="T16" fmla="*/ 11 w 106"/>
              <a:gd name="T17" fmla="*/ 71 h 173"/>
              <a:gd name="T18" fmla="*/ 11 w 106"/>
              <a:gd name="T19" fmla="*/ 21 h 173"/>
              <a:gd name="T20" fmla="*/ 32 w 106"/>
              <a:gd name="T21" fmla="*/ 0 h 173"/>
              <a:gd name="T22" fmla="*/ 70 w 106"/>
              <a:gd name="T23" fmla="*/ 0 h 173"/>
              <a:gd name="T24" fmla="*/ 91 w 106"/>
              <a:gd name="T25" fmla="*/ 21 h 173"/>
              <a:gd name="T26" fmla="*/ 91 w 106"/>
              <a:gd name="T27" fmla="*/ 71 h 173"/>
              <a:gd name="T28" fmla="*/ 106 w 106"/>
              <a:gd name="T29"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 h="173">
                <a:moveTo>
                  <a:pt x="106" y="129"/>
                </a:moveTo>
                <a:cubicBezTo>
                  <a:pt x="78" y="139"/>
                  <a:pt x="78" y="139"/>
                  <a:pt x="78" y="139"/>
                </a:cubicBezTo>
                <a:cubicBezTo>
                  <a:pt x="75" y="156"/>
                  <a:pt x="75" y="156"/>
                  <a:pt x="75" y="156"/>
                </a:cubicBezTo>
                <a:cubicBezTo>
                  <a:pt x="75" y="165"/>
                  <a:pt x="67" y="173"/>
                  <a:pt x="58" y="173"/>
                </a:cubicBezTo>
                <a:cubicBezTo>
                  <a:pt x="44" y="173"/>
                  <a:pt x="44" y="173"/>
                  <a:pt x="44" y="173"/>
                </a:cubicBezTo>
                <a:cubicBezTo>
                  <a:pt x="34" y="173"/>
                  <a:pt x="27" y="165"/>
                  <a:pt x="27" y="156"/>
                </a:cubicBezTo>
                <a:cubicBezTo>
                  <a:pt x="27" y="142"/>
                  <a:pt x="27" y="142"/>
                  <a:pt x="27" y="142"/>
                </a:cubicBezTo>
                <a:cubicBezTo>
                  <a:pt x="0" y="129"/>
                  <a:pt x="0" y="129"/>
                  <a:pt x="0" y="129"/>
                </a:cubicBezTo>
                <a:cubicBezTo>
                  <a:pt x="11" y="71"/>
                  <a:pt x="11" y="71"/>
                  <a:pt x="11" y="71"/>
                </a:cubicBezTo>
                <a:cubicBezTo>
                  <a:pt x="11" y="21"/>
                  <a:pt x="11" y="21"/>
                  <a:pt x="11" y="21"/>
                </a:cubicBezTo>
                <a:cubicBezTo>
                  <a:pt x="11" y="10"/>
                  <a:pt x="21" y="0"/>
                  <a:pt x="32" y="0"/>
                </a:cubicBezTo>
                <a:cubicBezTo>
                  <a:pt x="70" y="0"/>
                  <a:pt x="70" y="0"/>
                  <a:pt x="70" y="0"/>
                </a:cubicBezTo>
                <a:cubicBezTo>
                  <a:pt x="81" y="0"/>
                  <a:pt x="91" y="10"/>
                  <a:pt x="91" y="21"/>
                </a:cubicBezTo>
                <a:cubicBezTo>
                  <a:pt x="91" y="71"/>
                  <a:pt x="91" y="71"/>
                  <a:pt x="91" y="71"/>
                </a:cubicBezTo>
                <a:lnTo>
                  <a:pt x="106" y="129"/>
                </a:lnTo>
                <a:close/>
              </a:path>
            </a:pathLst>
          </a:custGeom>
          <a:noFill/>
          <a:ln w="19050" cap="rnd">
            <a:solidFill>
              <a:srgbClr val="1403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3" name="Freeform 7">
            <a:extLst>
              <a:ext uri="{FF2B5EF4-FFF2-40B4-BE49-F238E27FC236}">
                <a16:creationId xmlns:a16="http://schemas.microsoft.com/office/drawing/2014/main" id="{2B2936CB-41C2-496B-8FEE-C0DAED66774D}"/>
              </a:ext>
            </a:extLst>
          </p:cNvPr>
          <p:cNvSpPr>
            <a:spLocks/>
          </p:cNvSpPr>
          <p:nvPr/>
        </p:nvSpPr>
        <p:spPr bwMode="auto">
          <a:xfrm>
            <a:off x="4048688" y="1766952"/>
            <a:ext cx="52770" cy="51416"/>
          </a:xfrm>
          <a:custGeom>
            <a:avLst/>
            <a:gdLst>
              <a:gd name="T0" fmla="*/ 23 w 23"/>
              <a:gd name="T1" fmla="*/ 0 h 22"/>
              <a:gd name="T2" fmla="*/ 0 w 23"/>
              <a:gd name="T3" fmla="*/ 22 h 22"/>
            </a:gdLst>
            <a:ahLst/>
            <a:cxnLst>
              <a:cxn ang="0">
                <a:pos x="T0" y="T1"/>
              </a:cxn>
              <a:cxn ang="0">
                <a:pos x="T2" y="T3"/>
              </a:cxn>
            </a:cxnLst>
            <a:rect l="0" t="0" r="r" b="b"/>
            <a:pathLst>
              <a:path w="23" h="22">
                <a:moveTo>
                  <a:pt x="23" y="0"/>
                </a:moveTo>
                <a:cubicBezTo>
                  <a:pt x="10" y="0"/>
                  <a:pt x="0" y="10"/>
                  <a:pt x="0" y="22"/>
                </a:cubicBezTo>
              </a:path>
            </a:pathLst>
          </a:cu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4" name="Freeform 8">
            <a:extLst>
              <a:ext uri="{FF2B5EF4-FFF2-40B4-BE49-F238E27FC236}">
                <a16:creationId xmlns:a16="http://schemas.microsoft.com/office/drawing/2014/main" id="{8E004911-094C-4F55-8A0B-FC231BA933A7}"/>
              </a:ext>
            </a:extLst>
          </p:cNvPr>
          <p:cNvSpPr>
            <a:spLocks/>
          </p:cNvSpPr>
          <p:nvPr/>
        </p:nvSpPr>
        <p:spPr bwMode="auto">
          <a:xfrm>
            <a:off x="4052748" y="1773717"/>
            <a:ext cx="104186" cy="102833"/>
          </a:xfrm>
          <a:custGeom>
            <a:avLst/>
            <a:gdLst>
              <a:gd name="T0" fmla="*/ 0 w 45"/>
              <a:gd name="T1" fmla="*/ 30 h 44"/>
              <a:gd name="T2" fmla="*/ 21 w 45"/>
              <a:gd name="T3" fmla="*/ 44 h 44"/>
              <a:gd name="T4" fmla="*/ 45 w 45"/>
              <a:gd name="T5" fmla="*/ 20 h 44"/>
              <a:gd name="T6" fmla="*/ 34 w 45"/>
              <a:gd name="T7" fmla="*/ 0 h 44"/>
            </a:gdLst>
            <a:ahLst/>
            <a:cxnLst>
              <a:cxn ang="0">
                <a:pos x="T0" y="T1"/>
              </a:cxn>
              <a:cxn ang="0">
                <a:pos x="T2" y="T3"/>
              </a:cxn>
              <a:cxn ang="0">
                <a:pos x="T4" y="T5"/>
              </a:cxn>
              <a:cxn ang="0">
                <a:pos x="T6" y="T7"/>
              </a:cxn>
            </a:cxnLst>
            <a:rect l="0" t="0" r="r" b="b"/>
            <a:pathLst>
              <a:path w="45" h="44">
                <a:moveTo>
                  <a:pt x="0" y="30"/>
                </a:moveTo>
                <a:cubicBezTo>
                  <a:pt x="4" y="39"/>
                  <a:pt x="12" y="44"/>
                  <a:pt x="21" y="44"/>
                </a:cubicBezTo>
                <a:cubicBezTo>
                  <a:pt x="35" y="44"/>
                  <a:pt x="45" y="34"/>
                  <a:pt x="45" y="20"/>
                </a:cubicBezTo>
                <a:cubicBezTo>
                  <a:pt x="45" y="12"/>
                  <a:pt x="41" y="4"/>
                  <a:pt x="34" y="0"/>
                </a:cubicBezTo>
              </a:path>
            </a:pathLst>
          </a:custGeom>
          <a:noFill/>
          <a:ln w="19050" cap="rnd">
            <a:solidFill>
              <a:srgbClr val="1403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5" name="Freeform 9">
            <a:extLst>
              <a:ext uri="{FF2B5EF4-FFF2-40B4-BE49-F238E27FC236}">
                <a16:creationId xmlns:a16="http://schemas.microsoft.com/office/drawing/2014/main" id="{6510DBD3-ED04-4912-9C79-8722E84ABC18}"/>
              </a:ext>
            </a:extLst>
          </p:cNvPr>
          <p:cNvSpPr>
            <a:spLocks noEditPoints="1"/>
          </p:cNvSpPr>
          <p:nvPr/>
        </p:nvSpPr>
        <p:spPr bwMode="auto">
          <a:xfrm>
            <a:off x="4016215" y="1963145"/>
            <a:ext cx="20296" cy="220549"/>
          </a:xfrm>
          <a:custGeom>
            <a:avLst/>
            <a:gdLst>
              <a:gd name="T0" fmla="*/ 10 w 15"/>
              <a:gd name="T1" fmla="*/ 105 h 163"/>
              <a:gd name="T2" fmla="*/ 0 w 15"/>
              <a:gd name="T3" fmla="*/ 163 h 163"/>
              <a:gd name="T4" fmla="*/ 15 w 15"/>
              <a:gd name="T5" fmla="*/ 79 h 163"/>
              <a:gd name="T6" fmla="*/ 15 w 15"/>
              <a:gd name="T7" fmla="*/ 0 h 163"/>
            </a:gdLst>
            <a:ahLst/>
            <a:cxnLst>
              <a:cxn ang="0">
                <a:pos x="T0" y="T1"/>
              </a:cxn>
              <a:cxn ang="0">
                <a:pos x="T2" y="T3"/>
              </a:cxn>
              <a:cxn ang="0">
                <a:pos x="T4" y="T5"/>
              </a:cxn>
              <a:cxn ang="0">
                <a:pos x="T6" y="T7"/>
              </a:cxn>
            </a:cxnLst>
            <a:rect l="0" t="0" r="r" b="b"/>
            <a:pathLst>
              <a:path w="15" h="163">
                <a:moveTo>
                  <a:pt x="10" y="105"/>
                </a:moveTo>
                <a:lnTo>
                  <a:pt x="0" y="163"/>
                </a:lnTo>
                <a:moveTo>
                  <a:pt x="15" y="79"/>
                </a:moveTo>
                <a:lnTo>
                  <a:pt x="15" y="0"/>
                </a:lnTo>
              </a:path>
            </a:pathLst>
          </a:cu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0" name="Freeform 10">
            <a:extLst>
              <a:ext uri="{FF2B5EF4-FFF2-40B4-BE49-F238E27FC236}">
                <a16:creationId xmlns:a16="http://schemas.microsoft.com/office/drawing/2014/main" id="{3D705130-B976-4D50-A4C1-211E081AFB71}"/>
              </a:ext>
            </a:extLst>
          </p:cNvPr>
          <p:cNvSpPr>
            <a:spLocks/>
          </p:cNvSpPr>
          <p:nvPr/>
        </p:nvSpPr>
        <p:spPr bwMode="auto">
          <a:xfrm>
            <a:off x="4446488" y="1903611"/>
            <a:ext cx="182663" cy="400506"/>
          </a:xfrm>
          <a:custGeom>
            <a:avLst/>
            <a:gdLst>
              <a:gd name="T0" fmla="*/ 59 w 79"/>
              <a:gd name="T1" fmla="*/ 0 h 173"/>
              <a:gd name="T2" fmla="*/ 21 w 79"/>
              <a:gd name="T3" fmla="*/ 0 h 173"/>
              <a:gd name="T4" fmla="*/ 0 w 79"/>
              <a:gd name="T5" fmla="*/ 21 h 173"/>
              <a:gd name="T6" fmla="*/ 0 w 79"/>
              <a:gd name="T7" fmla="*/ 90 h 173"/>
              <a:gd name="T8" fmla="*/ 16 w 79"/>
              <a:gd name="T9" fmla="*/ 110 h 173"/>
              <a:gd name="T10" fmla="*/ 16 w 79"/>
              <a:gd name="T11" fmla="*/ 156 h 173"/>
              <a:gd name="T12" fmla="*/ 33 w 79"/>
              <a:gd name="T13" fmla="*/ 173 h 173"/>
              <a:gd name="T14" fmla="*/ 47 w 79"/>
              <a:gd name="T15" fmla="*/ 173 h 173"/>
              <a:gd name="T16" fmla="*/ 64 w 79"/>
              <a:gd name="T17" fmla="*/ 156 h 173"/>
              <a:gd name="T18" fmla="*/ 64 w 79"/>
              <a:gd name="T19" fmla="*/ 110 h 173"/>
              <a:gd name="T20" fmla="*/ 79 w 79"/>
              <a:gd name="T21" fmla="*/ 90 h 173"/>
              <a:gd name="T22" fmla="*/ 79 w 79"/>
              <a:gd name="T23" fmla="*/ 21 h 173"/>
              <a:gd name="T24" fmla="*/ 59 w 79"/>
              <a:gd name="T25"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73">
                <a:moveTo>
                  <a:pt x="59" y="0"/>
                </a:moveTo>
                <a:cubicBezTo>
                  <a:pt x="21" y="0"/>
                  <a:pt x="21" y="0"/>
                  <a:pt x="21" y="0"/>
                </a:cubicBezTo>
                <a:cubicBezTo>
                  <a:pt x="9" y="0"/>
                  <a:pt x="0" y="10"/>
                  <a:pt x="0" y="21"/>
                </a:cubicBezTo>
                <a:cubicBezTo>
                  <a:pt x="0" y="90"/>
                  <a:pt x="0" y="90"/>
                  <a:pt x="0" y="90"/>
                </a:cubicBezTo>
                <a:cubicBezTo>
                  <a:pt x="0" y="100"/>
                  <a:pt x="7" y="108"/>
                  <a:pt x="16" y="110"/>
                </a:cubicBezTo>
                <a:cubicBezTo>
                  <a:pt x="16" y="156"/>
                  <a:pt x="16" y="156"/>
                  <a:pt x="16" y="156"/>
                </a:cubicBezTo>
                <a:cubicBezTo>
                  <a:pt x="16" y="165"/>
                  <a:pt x="23" y="173"/>
                  <a:pt x="33" y="173"/>
                </a:cubicBezTo>
                <a:cubicBezTo>
                  <a:pt x="47" y="173"/>
                  <a:pt x="47" y="173"/>
                  <a:pt x="47" y="173"/>
                </a:cubicBezTo>
                <a:cubicBezTo>
                  <a:pt x="56" y="173"/>
                  <a:pt x="64" y="165"/>
                  <a:pt x="64" y="156"/>
                </a:cubicBezTo>
                <a:cubicBezTo>
                  <a:pt x="64" y="110"/>
                  <a:pt x="64" y="110"/>
                  <a:pt x="64" y="110"/>
                </a:cubicBezTo>
                <a:cubicBezTo>
                  <a:pt x="73" y="108"/>
                  <a:pt x="79" y="100"/>
                  <a:pt x="79" y="90"/>
                </a:cubicBezTo>
                <a:cubicBezTo>
                  <a:pt x="79" y="21"/>
                  <a:pt x="79" y="21"/>
                  <a:pt x="79" y="21"/>
                </a:cubicBezTo>
                <a:cubicBezTo>
                  <a:pt x="79" y="10"/>
                  <a:pt x="70" y="0"/>
                  <a:pt x="59" y="0"/>
                </a:cubicBezTo>
                <a:close/>
              </a:path>
            </a:pathLst>
          </a:custGeom>
          <a:noFill/>
          <a:ln w="19050" cap="rnd">
            <a:solidFill>
              <a:srgbClr val="1403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8" name="Freeform 11">
            <a:extLst>
              <a:ext uri="{FF2B5EF4-FFF2-40B4-BE49-F238E27FC236}">
                <a16:creationId xmlns:a16="http://schemas.microsoft.com/office/drawing/2014/main" id="{5D51E333-CCA4-492C-BE41-AAB66F53ECF6}"/>
              </a:ext>
            </a:extLst>
          </p:cNvPr>
          <p:cNvSpPr>
            <a:spLocks/>
          </p:cNvSpPr>
          <p:nvPr/>
        </p:nvSpPr>
        <p:spPr bwMode="auto">
          <a:xfrm>
            <a:off x="4481667" y="1766952"/>
            <a:ext cx="52770" cy="51416"/>
          </a:xfrm>
          <a:custGeom>
            <a:avLst/>
            <a:gdLst>
              <a:gd name="T0" fmla="*/ 23 w 23"/>
              <a:gd name="T1" fmla="*/ 0 h 22"/>
              <a:gd name="T2" fmla="*/ 0 w 23"/>
              <a:gd name="T3" fmla="*/ 22 h 22"/>
            </a:gdLst>
            <a:ahLst/>
            <a:cxnLst>
              <a:cxn ang="0">
                <a:pos x="T0" y="T1"/>
              </a:cxn>
              <a:cxn ang="0">
                <a:pos x="T2" y="T3"/>
              </a:cxn>
            </a:cxnLst>
            <a:rect l="0" t="0" r="r" b="b"/>
            <a:pathLst>
              <a:path w="23" h="22">
                <a:moveTo>
                  <a:pt x="23" y="0"/>
                </a:moveTo>
                <a:cubicBezTo>
                  <a:pt x="10" y="0"/>
                  <a:pt x="0" y="10"/>
                  <a:pt x="0" y="22"/>
                </a:cubicBezTo>
              </a:path>
            </a:pathLst>
          </a:cu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67" name="Freeform 12">
            <a:extLst>
              <a:ext uri="{FF2B5EF4-FFF2-40B4-BE49-F238E27FC236}">
                <a16:creationId xmlns:a16="http://schemas.microsoft.com/office/drawing/2014/main" id="{84B0026A-03B9-44D7-A9AC-799839E08526}"/>
              </a:ext>
            </a:extLst>
          </p:cNvPr>
          <p:cNvSpPr>
            <a:spLocks/>
          </p:cNvSpPr>
          <p:nvPr/>
        </p:nvSpPr>
        <p:spPr bwMode="auto">
          <a:xfrm>
            <a:off x="4485727" y="1773717"/>
            <a:ext cx="104186" cy="102833"/>
          </a:xfrm>
          <a:custGeom>
            <a:avLst/>
            <a:gdLst>
              <a:gd name="T0" fmla="*/ 0 w 45"/>
              <a:gd name="T1" fmla="*/ 30 h 44"/>
              <a:gd name="T2" fmla="*/ 21 w 45"/>
              <a:gd name="T3" fmla="*/ 44 h 44"/>
              <a:gd name="T4" fmla="*/ 45 w 45"/>
              <a:gd name="T5" fmla="*/ 20 h 44"/>
              <a:gd name="T6" fmla="*/ 34 w 45"/>
              <a:gd name="T7" fmla="*/ 0 h 44"/>
            </a:gdLst>
            <a:ahLst/>
            <a:cxnLst>
              <a:cxn ang="0">
                <a:pos x="T0" y="T1"/>
              </a:cxn>
              <a:cxn ang="0">
                <a:pos x="T2" y="T3"/>
              </a:cxn>
              <a:cxn ang="0">
                <a:pos x="T4" y="T5"/>
              </a:cxn>
              <a:cxn ang="0">
                <a:pos x="T6" y="T7"/>
              </a:cxn>
            </a:cxnLst>
            <a:rect l="0" t="0" r="r" b="b"/>
            <a:pathLst>
              <a:path w="45" h="44">
                <a:moveTo>
                  <a:pt x="0" y="30"/>
                </a:moveTo>
                <a:cubicBezTo>
                  <a:pt x="3" y="39"/>
                  <a:pt x="12" y="44"/>
                  <a:pt x="21" y="44"/>
                </a:cubicBezTo>
                <a:cubicBezTo>
                  <a:pt x="35" y="44"/>
                  <a:pt x="45" y="34"/>
                  <a:pt x="45" y="20"/>
                </a:cubicBezTo>
                <a:cubicBezTo>
                  <a:pt x="45" y="12"/>
                  <a:pt x="41" y="4"/>
                  <a:pt x="34" y="0"/>
                </a:cubicBezTo>
              </a:path>
            </a:pathLst>
          </a:custGeom>
          <a:noFill/>
          <a:ln w="19050" cap="rnd">
            <a:solidFill>
              <a:srgbClr val="1403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68" name="Freeform 13">
            <a:extLst>
              <a:ext uri="{FF2B5EF4-FFF2-40B4-BE49-F238E27FC236}">
                <a16:creationId xmlns:a16="http://schemas.microsoft.com/office/drawing/2014/main" id="{BDF9D824-2C56-48FB-885F-128959ACA3BB}"/>
              </a:ext>
            </a:extLst>
          </p:cNvPr>
          <p:cNvSpPr>
            <a:spLocks noEditPoints="1"/>
          </p:cNvSpPr>
          <p:nvPr/>
        </p:nvSpPr>
        <p:spPr bwMode="auto">
          <a:xfrm>
            <a:off x="4473549" y="1963145"/>
            <a:ext cx="32473" cy="293615"/>
          </a:xfrm>
          <a:custGeom>
            <a:avLst/>
            <a:gdLst>
              <a:gd name="T0" fmla="*/ 24 w 24"/>
              <a:gd name="T1" fmla="*/ 163 h 217"/>
              <a:gd name="T2" fmla="*/ 24 w 24"/>
              <a:gd name="T3" fmla="*/ 217 h 217"/>
              <a:gd name="T4" fmla="*/ 0 w 24"/>
              <a:gd name="T5" fmla="*/ 111 h 217"/>
              <a:gd name="T6" fmla="*/ 0 w 24"/>
              <a:gd name="T7" fmla="*/ 0 h 217"/>
            </a:gdLst>
            <a:ahLst/>
            <a:cxnLst>
              <a:cxn ang="0">
                <a:pos x="T0" y="T1"/>
              </a:cxn>
              <a:cxn ang="0">
                <a:pos x="T2" y="T3"/>
              </a:cxn>
              <a:cxn ang="0">
                <a:pos x="T4" y="T5"/>
              </a:cxn>
              <a:cxn ang="0">
                <a:pos x="T6" y="T7"/>
              </a:cxn>
            </a:cxnLst>
            <a:rect l="0" t="0" r="r" b="b"/>
            <a:pathLst>
              <a:path w="24" h="217">
                <a:moveTo>
                  <a:pt x="24" y="163"/>
                </a:moveTo>
                <a:lnTo>
                  <a:pt x="24" y="217"/>
                </a:lnTo>
                <a:moveTo>
                  <a:pt x="0" y="111"/>
                </a:moveTo>
                <a:lnTo>
                  <a:pt x="0" y="0"/>
                </a:lnTo>
              </a:path>
            </a:pathLst>
          </a:cu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69" name="Freeform 14">
            <a:extLst>
              <a:ext uri="{FF2B5EF4-FFF2-40B4-BE49-F238E27FC236}">
                <a16:creationId xmlns:a16="http://schemas.microsoft.com/office/drawing/2014/main" id="{78B50FA2-2586-4F22-BF3B-8403666A2019}"/>
              </a:ext>
            </a:extLst>
          </p:cNvPr>
          <p:cNvSpPr>
            <a:spLocks/>
          </p:cNvSpPr>
          <p:nvPr/>
        </p:nvSpPr>
        <p:spPr bwMode="auto">
          <a:xfrm>
            <a:off x="4270590" y="2021327"/>
            <a:ext cx="129894" cy="284143"/>
          </a:xfrm>
          <a:custGeom>
            <a:avLst/>
            <a:gdLst>
              <a:gd name="T0" fmla="*/ 41 w 56"/>
              <a:gd name="T1" fmla="*/ 0 h 123"/>
              <a:gd name="T2" fmla="*/ 15 w 56"/>
              <a:gd name="T3" fmla="*/ 0 h 123"/>
              <a:gd name="T4" fmla="*/ 0 w 56"/>
              <a:gd name="T5" fmla="*/ 14 h 123"/>
              <a:gd name="T6" fmla="*/ 0 w 56"/>
              <a:gd name="T7" fmla="*/ 64 h 123"/>
              <a:gd name="T8" fmla="*/ 11 w 56"/>
              <a:gd name="T9" fmla="*/ 78 h 123"/>
              <a:gd name="T10" fmla="*/ 11 w 56"/>
              <a:gd name="T11" fmla="*/ 110 h 123"/>
              <a:gd name="T12" fmla="*/ 23 w 56"/>
              <a:gd name="T13" fmla="*/ 123 h 123"/>
              <a:gd name="T14" fmla="*/ 33 w 56"/>
              <a:gd name="T15" fmla="*/ 123 h 123"/>
              <a:gd name="T16" fmla="*/ 45 w 56"/>
              <a:gd name="T17" fmla="*/ 110 h 123"/>
              <a:gd name="T18" fmla="*/ 45 w 56"/>
              <a:gd name="T19" fmla="*/ 78 h 123"/>
              <a:gd name="T20" fmla="*/ 56 w 56"/>
              <a:gd name="T21" fmla="*/ 64 h 123"/>
              <a:gd name="T22" fmla="*/ 56 w 56"/>
              <a:gd name="T23" fmla="*/ 14 h 123"/>
              <a:gd name="T24" fmla="*/ 41 w 56"/>
              <a:gd name="T2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123">
                <a:moveTo>
                  <a:pt x="41" y="0"/>
                </a:moveTo>
                <a:cubicBezTo>
                  <a:pt x="15" y="0"/>
                  <a:pt x="15" y="0"/>
                  <a:pt x="15" y="0"/>
                </a:cubicBezTo>
                <a:cubicBezTo>
                  <a:pt x="6" y="0"/>
                  <a:pt x="0" y="6"/>
                  <a:pt x="0" y="14"/>
                </a:cubicBezTo>
                <a:cubicBezTo>
                  <a:pt x="0" y="64"/>
                  <a:pt x="0" y="64"/>
                  <a:pt x="0" y="64"/>
                </a:cubicBezTo>
                <a:cubicBezTo>
                  <a:pt x="0" y="70"/>
                  <a:pt x="5" y="76"/>
                  <a:pt x="11" y="78"/>
                </a:cubicBezTo>
                <a:cubicBezTo>
                  <a:pt x="11" y="110"/>
                  <a:pt x="11" y="110"/>
                  <a:pt x="11" y="110"/>
                </a:cubicBezTo>
                <a:cubicBezTo>
                  <a:pt x="11" y="117"/>
                  <a:pt x="16" y="123"/>
                  <a:pt x="23" y="123"/>
                </a:cubicBezTo>
                <a:cubicBezTo>
                  <a:pt x="33" y="123"/>
                  <a:pt x="33" y="123"/>
                  <a:pt x="33" y="123"/>
                </a:cubicBezTo>
                <a:cubicBezTo>
                  <a:pt x="40" y="123"/>
                  <a:pt x="45" y="117"/>
                  <a:pt x="45" y="110"/>
                </a:cubicBezTo>
                <a:cubicBezTo>
                  <a:pt x="45" y="78"/>
                  <a:pt x="45" y="78"/>
                  <a:pt x="45" y="78"/>
                </a:cubicBezTo>
                <a:cubicBezTo>
                  <a:pt x="51" y="76"/>
                  <a:pt x="56" y="70"/>
                  <a:pt x="56" y="64"/>
                </a:cubicBezTo>
                <a:cubicBezTo>
                  <a:pt x="56" y="14"/>
                  <a:pt x="56" y="14"/>
                  <a:pt x="56" y="14"/>
                </a:cubicBezTo>
                <a:cubicBezTo>
                  <a:pt x="56" y="6"/>
                  <a:pt x="49" y="0"/>
                  <a:pt x="41" y="0"/>
                </a:cubicBezTo>
              </a:path>
            </a:pathLst>
          </a:cu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0" name="Freeform 15">
            <a:extLst>
              <a:ext uri="{FF2B5EF4-FFF2-40B4-BE49-F238E27FC236}">
                <a16:creationId xmlns:a16="http://schemas.microsoft.com/office/drawing/2014/main" id="{0F6BA99A-1B5E-45E3-98BC-C0BB00FE827E}"/>
              </a:ext>
            </a:extLst>
          </p:cNvPr>
          <p:cNvSpPr>
            <a:spLocks/>
          </p:cNvSpPr>
          <p:nvPr/>
        </p:nvSpPr>
        <p:spPr bwMode="auto">
          <a:xfrm>
            <a:off x="4270590" y="2021327"/>
            <a:ext cx="129894" cy="284143"/>
          </a:xfrm>
          <a:custGeom>
            <a:avLst/>
            <a:gdLst>
              <a:gd name="T0" fmla="*/ 41 w 56"/>
              <a:gd name="T1" fmla="*/ 0 h 123"/>
              <a:gd name="T2" fmla="*/ 15 w 56"/>
              <a:gd name="T3" fmla="*/ 0 h 123"/>
              <a:gd name="T4" fmla="*/ 0 w 56"/>
              <a:gd name="T5" fmla="*/ 14 h 123"/>
              <a:gd name="T6" fmla="*/ 0 w 56"/>
              <a:gd name="T7" fmla="*/ 64 h 123"/>
              <a:gd name="T8" fmla="*/ 11 w 56"/>
              <a:gd name="T9" fmla="*/ 78 h 123"/>
              <a:gd name="T10" fmla="*/ 11 w 56"/>
              <a:gd name="T11" fmla="*/ 110 h 123"/>
              <a:gd name="T12" fmla="*/ 23 w 56"/>
              <a:gd name="T13" fmla="*/ 123 h 123"/>
              <a:gd name="T14" fmla="*/ 33 w 56"/>
              <a:gd name="T15" fmla="*/ 123 h 123"/>
              <a:gd name="T16" fmla="*/ 45 w 56"/>
              <a:gd name="T17" fmla="*/ 110 h 123"/>
              <a:gd name="T18" fmla="*/ 45 w 56"/>
              <a:gd name="T19" fmla="*/ 78 h 123"/>
              <a:gd name="T20" fmla="*/ 56 w 56"/>
              <a:gd name="T21" fmla="*/ 64 h 123"/>
              <a:gd name="T22" fmla="*/ 56 w 56"/>
              <a:gd name="T23" fmla="*/ 14 h 123"/>
              <a:gd name="T24" fmla="*/ 41 w 56"/>
              <a:gd name="T2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123">
                <a:moveTo>
                  <a:pt x="41" y="0"/>
                </a:moveTo>
                <a:cubicBezTo>
                  <a:pt x="15" y="0"/>
                  <a:pt x="15" y="0"/>
                  <a:pt x="15" y="0"/>
                </a:cubicBezTo>
                <a:cubicBezTo>
                  <a:pt x="6" y="0"/>
                  <a:pt x="0" y="6"/>
                  <a:pt x="0" y="14"/>
                </a:cubicBezTo>
                <a:cubicBezTo>
                  <a:pt x="0" y="64"/>
                  <a:pt x="0" y="64"/>
                  <a:pt x="0" y="64"/>
                </a:cubicBezTo>
                <a:cubicBezTo>
                  <a:pt x="0" y="70"/>
                  <a:pt x="5" y="76"/>
                  <a:pt x="11" y="78"/>
                </a:cubicBezTo>
                <a:cubicBezTo>
                  <a:pt x="11" y="110"/>
                  <a:pt x="11" y="110"/>
                  <a:pt x="11" y="110"/>
                </a:cubicBezTo>
                <a:cubicBezTo>
                  <a:pt x="11" y="117"/>
                  <a:pt x="16" y="123"/>
                  <a:pt x="23" y="123"/>
                </a:cubicBezTo>
                <a:cubicBezTo>
                  <a:pt x="33" y="123"/>
                  <a:pt x="33" y="123"/>
                  <a:pt x="33" y="123"/>
                </a:cubicBezTo>
                <a:cubicBezTo>
                  <a:pt x="40" y="123"/>
                  <a:pt x="45" y="117"/>
                  <a:pt x="45" y="110"/>
                </a:cubicBezTo>
                <a:cubicBezTo>
                  <a:pt x="45" y="78"/>
                  <a:pt x="45" y="78"/>
                  <a:pt x="45" y="78"/>
                </a:cubicBezTo>
                <a:cubicBezTo>
                  <a:pt x="51" y="76"/>
                  <a:pt x="56" y="70"/>
                  <a:pt x="56" y="64"/>
                </a:cubicBezTo>
                <a:cubicBezTo>
                  <a:pt x="56" y="14"/>
                  <a:pt x="56" y="14"/>
                  <a:pt x="56" y="14"/>
                </a:cubicBezTo>
                <a:cubicBezTo>
                  <a:pt x="56" y="6"/>
                  <a:pt x="49" y="0"/>
                  <a:pt x="41" y="0"/>
                </a:cubicBezTo>
                <a:close/>
              </a:path>
            </a:pathLst>
          </a:custGeom>
          <a:noFill/>
          <a:ln w="19050" cap="rnd">
            <a:solidFill>
              <a:srgbClr val="1403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1" name="Freeform 16">
            <a:extLst>
              <a:ext uri="{FF2B5EF4-FFF2-40B4-BE49-F238E27FC236}">
                <a16:creationId xmlns:a16="http://schemas.microsoft.com/office/drawing/2014/main" id="{64CAF846-1DD3-4092-B5F1-EF916AFCE451}"/>
              </a:ext>
            </a:extLst>
          </p:cNvPr>
          <p:cNvSpPr>
            <a:spLocks/>
          </p:cNvSpPr>
          <p:nvPr/>
        </p:nvSpPr>
        <p:spPr bwMode="auto">
          <a:xfrm>
            <a:off x="4296298" y="1922554"/>
            <a:ext cx="33827" cy="36533"/>
          </a:xfrm>
          <a:custGeom>
            <a:avLst/>
            <a:gdLst>
              <a:gd name="T0" fmla="*/ 15 w 15"/>
              <a:gd name="T1" fmla="*/ 0 h 16"/>
              <a:gd name="T2" fmla="*/ 0 w 15"/>
              <a:gd name="T3" fmla="*/ 16 h 16"/>
            </a:gdLst>
            <a:ahLst/>
            <a:cxnLst>
              <a:cxn ang="0">
                <a:pos x="T0" y="T1"/>
              </a:cxn>
              <a:cxn ang="0">
                <a:pos x="T2" y="T3"/>
              </a:cxn>
            </a:cxnLst>
            <a:rect l="0" t="0" r="r" b="b"/>
            <a:pathLst>
              <a:path w="15" h="16">
                <a:moveTo>
                  <a:pt x="15" y="0"/>
                </a:moveTo>
                <a:cubicBezTo>
                  <a:pt x="7" y="0"/>
                  <a:pt x="0" y="7"/>
                  <a:pt x="0" y="16"/>
                </a:cubicBezTo>
              </a:path>
            </a:pathLst>
          </a:cu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2" name="Freeform 17">
            <a:extLst>
              <a:ext uri="{FF2B5EF4-FFF2-40B4-BE49-F238E27FC236}">
                <a16:creationId xmlns:a16="http://schemas.microsoft.com/office/drawing/2014/main" id="{16204E6E-C7D2-4C53-A0BA-C23DD2661A6D}"/>
              </a:ext>
            </a:extLst>
          </p:cNvPr>
          <p:cNvSpPr>
            <a:spLocks/>
          </p:cNvSpPr>
          <p:nvPr/>
        </p:nvSpPr>
        <p:spPr bwMode="auto">
          <a:xfrm>
            <a:off x="4297651" y="1929319"/>
            <a:ext cx="74419" cy="71713"/>
          </a:xfrm>
          <a:custGeom>
            <a:avLst/>
            <a:gdLst>
              <a:gd name="T0" fmla="*/ 0 w 32"/>
              <a:gd name="T1" fmla="*/ 21 h 31"/>
              <a:gd name="T2" fmla="*/ 15 w 32"/>
              <a:gd name="T3" fmla="*/ 31 h 31"/>
              <a:gd name="T4" fmla="*/ 32 w 32"/>
              <a:gd name="T5" fmla="*/ 14 h 31"/>
              <a:gd name="T6" fmla="*/ 24 w 32"/>
              <a:gd name="T7" fmla="*/ 0 h 31"/>
            </a:gdLst>
            <a:ahLst/>
            <a:cxnLst>
              <a:cxn ang="0">
                <a:pos x="T0" y="T1"/>
              </a:cxn>
              <a:cxn ang="0">
                <a:pos x="T2" y="T3"/>
              </a:cxn>
              <a:cxn ang="0">
                <a:pos x="T4" y="T5"/>
              </a:cxn>
              <a:cxn ang="0">
                <a:pos x="T6" y="T7"/>
              </a:cxn>
            </a:cxnLst>
            <a:rect l="0" t="0" r="r" b="b"/>
            <a:pathLst>
              <a:path w="32" h="31">
                <a:moveTo>
                  <a:pt x="0" y="21"/>
                </a:moveTo>
                <a:cubicBezTo>
                  <a:pt x="2" y="27"/>
                  <a:pt x="8" y="31"/>
                  <a:pt x="15" y="31"/>
                </a:cubicBezTo>
                <a:cubicBezTo>
                  <a:pt x="24" y="31"/>
                  <a:pt x="32" y="23"/>
                  <a:pt x="32" y="14"/>
                </a:cubicBezTo>
                <a:cubicBezTo>
                  <a:pt x="32" y="8"/>
                  <a:pt x="29" y="2"/>
                  <a:pt x="24" y="0"/>
                </a:cubicBezTo>
              </a:path>
            </a:pathLst>
          </a:custGeom>
          <a:noFill/>
          <a:ln w="19050" cap="rnd">
            <a:solidFill>
              <a:srgbClr val="1403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3" name="Freeform 18">
            <a:extLst>
              <a:ext uri="{FF2B5EF4-FFF2-40B4-BE49-F238E27FC236}">
                <a16:creationId xmlns:a16="http://schemas.microsoft.com/office/drawing/2014/main" id="{EF7A80B3-FE2F-43CA-A00A-EF7EFD4E6275}"/>
              </a:ext>
            </a:extLst>
          </p:cNvPr>
          <p:cNvSpPr>
            <a:spLocks noEditPoints="1"/>
          </p:cNvSpPr>
          <p:nvPr/>
        </p:nvSpPr>
        <p:spPr bwMode="auto">
          <a:xfrm>
            <a:off x="4296009" y="2062640"/>
            <a:ext cx="23002" cy="208371"/>
          </a:xfrm>
          <a:custGeom>
            <a:avLst/>
            <a:gdLst>
              <a:gd name="T0" fmla="*/ 17 w 17"/>
              <a:gd name="T1" fmla="*/ 116 h 154"/>
              <a:gd name="T2" fmla="*/ 17 w 17"/>
              <a:gd name="T3" fmla="*/ 154 h 154"/>
              <a:gd name="T4" fmla="*/ 0 w 17"/>
              <a:gd name="T5" fmla="*/ 78 h 154"/>
              <a:gd name="T6" fmla="*/ 0 w 17"/>
              <a:gd name="T7" fmla="*/ 0 h 154"/>
            </a:gdLst>
            <a:ahLst/>
            <a:cxnLst>
              <a:cxn ang="0">
                <a:pos x="T0" y="T1"/>
              </a:cxn>
              <a:cxn ang="0">
                <a:pos x="T2" y="T3"/>
              </a:cxn>
              <a:cxn ang="0">
                <a:pos x="T4" y="T5"/>
              </a:cxn>
              <a:cxn ang="0">
                <a:pos x="T6" y="T7"/>
              </a:cxn>
            </a:cxnLst>
            <a:rect l="0" t="0" r="r" b="b"/>
            <a:pathLst>
              <a:path w="17" h="154">
                <a:moveTo>
                  <a:pt x="17" y="116"/>
                </a:moveTo>
                <a:lnTo>
                  <a:pt x="17" y="154"/>
                </a:lnTo>
                <a:moveTo>
                  <a:pt x="0" y="78"/>
                </a:moveTo>
                <a:lnTo>
                  <a:pt x="0" y="0"/>
                </a:lnTo>
              </a:path>
            </a:pathLst>
          </a:cu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80" name="Arc 179">
            <a:extLst>
              <a:ext uri="{FF2B5EF4-FFF2-40B4-BE49-F238E27FC236}">
                <a16:creationId xmlns:a16="http://schemas.microsoft.com/office/drawing/2014/main" id="{A7A800C9-154E-4CD3-AAB4-ADF233032137}"/>
              </a:ext>
            </a:extLst>
          </p:cNvPr>
          <p:cNvSpPr/>
          <p:nvPr/>
        </p:nvSpPr>
        <p:spPr>
          <a:xfrm>
            <a:off x="9834236" y="3699436"/>
            <a:ext cx="731620" cy="731620"/>
          </a:xfrm>
          <a:prstGeom prst="arc">
            <a:avLst>
              <a:gd name="adj1" fmla="val 12237"/>
              <a:gd name="adj2" fmla="val 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54" name="Oval 21">
            <a:extLst>
              <a:ext uri="{FF2B5EF4-FFF2-40B4-BE49-F238E27FC236}">
                <a16:creationId xmlns:a16="http://schemas.microsoft.com/office/drawing/2014/main" id="{3DFEC29F-CCE7-4816-A353-74B69534B76E}"/>
              </a:ext>
            </a:extLst>
          </p:cNvPr>
          <p:cNvSpPr>
            <a:spLocks noChangeArrowheads="1"/>
          </p:cNvSpPr>
          <p:nvPr/>
        </p:nvSpPr>
        <p:spPr bwMode="auto">
          <a:xfrm>
            <a:off x="10110314" y="3581703"/>
            <a:ext cx="180483" cy="180483"/>
          </a:xfrm>
          <a:prstGeom prst="ellipse">
            <a:avLst/>
          </a:prstGeom>
          <a:solidFill>
            <a:schemeClr val="bg1"/>
          </a:solidFill>
          <a:ln w="19050">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grpSp>
        <p:nvGrpSpPr>
          <p:cNvPr id="3" name="Group 2">
            <a:extLst>
              <a:ext uri="{FF2B5EF4-FFF2-40B4-BE49-F238E27FC236}">
                <a16:creationId xmlns:a16="http://schemas.microsoft.com/office/drawing/2014/main" id="{2E0CC01E-F8CA-4DCC-84C0-7416C479176F}"/>
              </a:ext>
            </a:extLst>
          </p:cNvPr>
          <p:cNvGrpSpPr/>
          <p:nvPr/>
        </p:nvGrpSpPr>
        <p:grpSpPr>
          <a:xfrm>
            <a:off x="9781030" y="3622984"/>
            <a:ext cx="824653" cy="491037"/>
            <a:chOff x="9781030" y="3223487"/>
            <a:chExt cx="824653" cy="491037"/>
          </a:xfrm>
        </p:grpSpPr>
        <p:sp>
          <p:nvSpPr>
            <p:cNvPr id="150" name="Oval 11">
              <a:extLst>
                <a:ext uri="{FF2B5EF4-FFF2-40B4-BE49-F238E27FC236}">
                  <a16:creationId xmlns:a16="http://schemas.microsoft.com/office/drawing/2014/main" id="{1F2BD8A2-0B0B-4020-AE19-5314EE2646E4}"/>
                </a:ext>
              </a:extLst>
            </p:cNvPr>
            <p:cNvSpPr>
              <a:spLocks noChangeArrowheads="1"/>
            </p:cNvSpPr>
            <p:nvPr/>
          </p:nvSpPr>
          <p:spPr bwMode="auto">
            <a:xfrm>
              <a:off x="10402160" y="3508120"/>
              <a:ext cx="203523" cy="206404"/>
            </a:xfrm>
            <a:prstGeom prst="ellipse">
              <a:avLst/>
            </a:prstGeom>
            <a:solidFill>
              <a:schemeClr val="bg1"/>
            </a:solidFill>
            <a:ln w="19050">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2" name="Freeform 19">
              <a:extLst>
                <a:ext uri="{FF2B5EF4-FFF2-40B4-BE49-F238E27FC236}">
                  <a16:creationId xmlns:a16="http://schemas.microsoft.com/office/drawing/2014/main" id="{700205B9-FB81-40DE-ABB3-CD25CFFD8379}"/>
                </a:ext>
              </a:extLst>
            </p:cNvPr>
            <p:cNvSpPr>
              <a:spLocks/>
            </p:cNvSpPr>
            <p:nvPr/>
          </p:nvSpPr>
          <p:spPr bwMode="auto">
            <a:xfrm>
              <a:off x="10454960" y="3569561"/>
              <a:ext cx="97922" cy="87362"/>
            </a:xfrm>
            <a:custGeom>
              <a:avLst/>
              <a:gdLst>
                <a:gd name="T0" fmla="*/ 102 w 102"/>
                <a:gd name="T1" fmla="*/ 31 h 91"/>
                <a:gd name="T2" fmla="*/ 69 w 102"/>
                <a:gd name="T3" fmla="*/ 31 h 91"/>
                <a:gd name="T4" fmla="*/ 69 w 102"/>
                <a:gd name="T5" fmla="*/ 0 h 91"/>
                <a:gd name="T6" fmla="*/ 33 w 102"/>
                <a:gd name="T7" fmla="*/ 0 h 91"/>
                <a:gd name="T8" fmla="*/ 33 w 102"/>
                <a:gd name="T9" fmla="*/ 31 h 91"/>
                <a:gd name="T10" fmla="*/ 0 w 102"/>
                <a:gd name="T11" fmla="*/ 31 h 91"/>
                <a:gd name="T12" fmla="*/ 0 w 102"/>
                <a:gd name="T13" fmla="*/ 65 h 91"/>
                <a:gd name="T14" fmla="*/ 33 w 102"/>
                <a:gd name="T15" fmla="*/ 65 h 91"/>
                <a:gd name="T16" fmla="*/ 33 w 102"/>
                <a:gd name="T17" fmla="*/ 91 h 91"/>
                <a:gd name="T18" fmla="*/ 69 w 102"/>
                <a:gd name="T19" fmla="*/ 91 h 91"/>
                <a:gd name="T20" fmla="*/ 69 w 102"/>
                <a:gd name="T21" fmla="*/ 65 h 91"/>
                <a:gd name="T22" fmla="*/ 102 w 102"/>
                <a:gd name="T23" fmla="*/ 65 h 91"/>
                <a:gd name="T24" fmla="*/ 102 w 102"/>
                <a:gd name="T25" fmla="*/ 3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91">
                  <a:moveTo>
                    <a:pt x="102" y="31"/>
                  </a:moveTo>
                  <a:lnTo>
                    <a:pt x="69" y="31"/>
                  </a:lnTo>
                  <a:lnTo>
                    <a:pt x="69" y="0"/>
                  </a:lnTo>
                  <a:lnTo>
                    <a:pt x="33" y="0"/>
                  </a:lnTo>
                  <a:lnTo>
                    <a:pt x="33" y="31"/>
                  </a:lnTo>
                  <a:lnTo>
                    <a:pt x="0" y="31"/>
                  </a:lnTo>
                  <a:lnTo>
                    <a:pt x="0" y="65"/>
                  </a:lnTo>
                  <a:lnTo>
                    <a:pt x="33" y="65"/>
                  </a:lnTo>
                  <a:lnTo>
                    <a:pt x="33" y="91"/>
                  </a:lnTo>
                  <a:lnTo>
                    <a:pt x="69" y="91"/>
                  </a:lnTo>
                  <a:lnTo>
                    <a:pt x="69" y="65"/>
                  </a:lnTo>
                  <a:lnTo>
                    <a:pt x="102" y="65"/>
                  </a:lnTo>
                  <a:lnTo>
                    <a:pt x="102" y="31"/>
                  </a:lnTo>
                  <a:close/>
                </a:path>
              </a:pathLst>
            </a:custGeom>
            <a:solidFill>
              <a:srgbClr val="FFFFFF"/>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3" name="Freeform 20">
              <a:extLst>
                <a:ext uri="{FF2B5EF4-FFF2-40B4-BE49-F238E27FC236}">
                  <a16:creationId xmlns:a16="http://schemas.microsoft.com/office/drawing/2014/main" id="{3B902FFA-F6A6-44D9-97F4-443FA810981D}"/>
                </a:ext>
              </a:extLst>
            </p:cNvPr>
            <p:cNvSpPr>
              <a:spLocks/>
            </p:cNvSpPr>
            <p:nvPr/>
          </p:nvSpPr>
          <p:spPr bwMode="auto">
            <a:xfrm>
              <a:off x="10454960" y="3569561"/>
              <a:ext cx="97922" cy="87362"/>
            </a:xfrm>
            <a:custGeom>
              <a:avLst/>
              <a:gdLst>
                <a:gd name="T0" fmla="*/ 102 w 102"/>
                <a:gd name="T1" fmla="*/ 31 h 91"/>
                <a:gd name="T2" fmla="*/ 69 w 102"/>
                <a:gd name="T3" fmla="*/ 31 h 91"/>
                <a:gd name="T4" fmla="*/ 69 w 102"/>
                <a:gd name="T5" fmla="*/ 0 h 91"/>
                <a:gd name="T6" fmla="*/ 33 w 102"/>
                <a:gd name="T7" fmla="*/ 0 h 91"/>
                <a:gd name="T8" fmla="*/ 33 w 102"/>
                <a:gd name="T9" fmla="*/ 31 h 91"/>
                <a:gd name="T10" fmla="*/ 0 w 102"/>
                <a:gd name="T11" fmla="*/ 31 h 91"/>
                <a:gd name="T12" fmla="*/ 0 w 102"/>
                <a:gd name="T13" fmla="*/ 65 h 91"/>
                <a:gd name="T14" fmla="*/ 33 w 102"/>
                <a:gd name="T15" fmla="*/ 65 h 91"/>
                <a:gd name="T16" fmla="*/ 33 w 102"/>
                <a:gd name="T17" fmla="*/ 91 h 91"/>
                <a:gd name="T18" fmla="*/ 69 w 102"/>
                <a:gd name="T19" fmla="*/ 91 h 91"/>
                <a:gd name="T20" fmla="*/ 69 w 102"/>
                <a:gd name="T21" fmla="*/ 65 h 91"/>
                <a:gd name="T22" fmla="*/ 102 w 102"/>
                <a:gd name="T23" fmla="*/ 65 h 91"/>
                <a:gd name="T24" fmla="*/ 102 w 102"/>
                <a:gd name="T25" fmla="*/ 3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91">
                  <a:moveTo>
                    <a:pt x="102" y="31"/>
                  </a:moveTo>
                  <a:lnTo>
                    <a:pt x="69" y="31"/>
                  </a:lnTo>
                  <a:lnTo>
                    <a:pt x="69" y="0"/>
                  </a:lnTo>
                  <a:lnTo>
                    <a:pt x="33" y="0"/>
                  </a:lnTo>
                  <a:lnTo>
                    <a:pt x="33" y="31"/>
                  </a:lnTo>
                  <a:lnTo>
                    <a:pt x="0" y="31"/>
                  </a:lnTo>
                  <a:lnTo>
                    <a:pt x="0" y="65"/>
                  </a:lnTo>
                  <a:lnTo>
                    <a:pt x="33" y="65"/>
                  </a:lnTo>
                  <a:lnTo>
                    <a:pt x="33" y="91"/>
                  </a:lnTo>
                  <a:lnTo>
                    <a:pt x="69" y="91"/>
                  </a:lnTo>
                  <a:lnTo>
                    <a:pt x="69" y="65"/>
                  </a:lnTo>
                  <a:lnTo>
                    <a:pt x="102" y="65"/>
                  </a:lnTo>
                  <a:lnTo>
                    <a:pt x="102" y="31"/>
                  </a:lnTo>
                  <a:close/>
                </a:path>
              </a:pathLst>
            </a:custGeom>
            <a:noFill/>
            <a:ln w="12700" cap="rnd">
              <a:solidFill>
                <a:srgbClr val="1403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6" name="Freeform 23">
              <a:extLst>
                <a:ext uri="{FF2B5EF4-FFF2-40B4-BE49-F238E27FC236}">
                  <a16:creationId xmlns:a16="http://schemas.microsoft.com/office/drawing/2014/main" id="{9EEBEDAA-C09E-44EF-B5FF-C7CE8EDC0822}"/>
                </a:ext>
              </a:extLst>
            </p:cNvPr>
            <p:cNvSpPr>
              <a:spLocks/>
            </p:cNvSpPr>
            <p:nvPr/>
          </p:nvSpPr>
          <p:spPr bwMode="auto">
            <a:xfrm>
              <a:off x="10167915" y="3259968"/>
              <a:ext cx="36481" cy="34561"/>
            </a:xfrm>
            <a:custGeom>
              <a:avLst/>
              <a:gdLst>
                <a:gd name="T0" fmla="*/ 16 w 16"/>
                <a:gd name="T1" fmla="*/ 0 h 15"/>
                <a:gd name="T2" fmla="*/ 0 w 16"/>
                <a:gd name="T3" fmla="*/ 15 h 15"/>
              </a:gdLst>
              <a:ahLst/>
              <a:cxnLst>
                <a:cxn ang="0">
                  <a:pos x="T0" y="T1"/>
                </a:cxn>
                <a:cxn ang="0">
                  <a:pos x="T2" y="T3"/>
                </a:cxn>
              </a:cxnLst>
              <a:rect l="0" t="0" r="r" b="b"/>
              <a:pathLst>
                <a:path w="16" h="15">
                  <a:moveTo>
                    <a:pt x="16" y="0"/>
                  </a:moveTo>
                  <a:cubicBezTo>
                    <a:pt x="7" y="0"/>
                    <a:pt x="0" y="7"/>
                    <a:pt x="0" y="15"/>
                  </a:cubicBezTo>
                </a:path>
              </a:pathLst>
            </a:custGeom>
            <a:noFill/>
            <a:ln w="12700" cap="rnd">
              <a:solidFill>
                <a:srgbClr val="FBBE5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7" name="Freeform 24">
              <a:extLst>
                <a:ext uri="{FF2B5EF4-FFF2-40B4-BE49-F238E27FC236}">
                  <a16:creationId xmlns:a16="http://schemas.microsoft.com/office/drawing/2014/main" id="{0FEE54D4-746A-4FF8-BCB9-A5F6AC351C86}"/>
                </a:ext>
              </a:extLst>
            </p:cNvPr>
            <p:cNvSpPr>
              <a:spLocks/>
            </p:cNvSpPr>
            <p:nvPr/>
          </p:nvSpPr>
          <p:spPr bwMode="auto">
            <a:xfrm>
              <a:off x="10169835" y="3264767"/>
              <a:ext cx="69121" cy="66241"/>
            </a:xfrm>
            <a:custGeom>
              <a:avLst/>
              <a:gdLst>
                <a:gd name="T0" fmla="*/ 0 w 30"/>
                <a:gd name="T1" fmla="*/ 20 h 29"/>
                <a:gd name="T2" fmla="*/ 14 w 30"/>
                <a:gd name="T3" fmla="*/ 29 h 29"/>
                <a:gd name="T4" fmla="*/ 30 w 30"/>
                <a:gd name="T5" fmla="*/ 13 h 29"/>
                <a:gd name="T6" fmla="*/ 22 w 30"/>
                <a:gd name="T7" fmla="*/ 0 h 29"/>
              </a:gdLst>
              <a:ahLst/>
              <a:cxnLst>
                <a:cxn ang="0">
                  <a:pos x="T0" y="T1"/>
                </a:cxn>
                <a:cxn ang="0">
                  <a:pos x="T2" y="T3"/>
                </a:cxn>
                <a:cxn ang="0">
                  <a:pos x="T4" y="T5"/>
                </a:cxn>
                <a:cxn ang="0">
                  <a:pos x="T6" y="T7"/>
                </a:cxn>
              </a:cxnLst>
              <a:rect l="0" t="0" r="r" b="b"/>
              <a:pathLst>
                <a:path w="30" h="29">
                  <a:moveTo>
                    <a:pt x="0" y="20"/>
                  </a:moveTo>
                  <a:cubicBezTo>
                    <a:pt x="2" y="25"/>
                    <a:pt x="8" y="29"/>
                    <a:pt x="14" y="29"/>
                  </a:cubicBezTo>
                  <a:cubicBezTo>
                    <a:pt x="23" y="29"/>
                    <a:pt x="30" y="22"/>
                    <a:pt x="30" y="13"/>
                  </a:cubicBezTo>
                  <a:cubicBezTo>
                    <a:pt x="30" y="7"/>
                    <a:pt x="27" y="2"/>
                    <a:pt x="22" y="0"/>
                  </a:cubicBezTo>
                </a:path>
              </a:pathLst>
            </a:custGeom>
            <a:noFill/>
            <a:ln w="12700" cap="rnd">
              <a:solidFill>
                <a:srgbClr val="1403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8" name="Rectangle 25">
              <a:extLst>
                <a:ext uri="{FF2B5EF4-FFF2-40B4-BE49-F238E27FC236}">
                  <a16:creationId xmlns:a16="http://schemas.microsoft.com/office/drawing/2014/main" id="{660B3C90-A0FE-466C-89B0-42AC71F9A14C}"/>
                </a:ext>
              </a:extLst>
            </p:cNvPr>
            <p:cNvSpPr>
              <a:spLocks noChangeArrowheads="1"/>
            </p:cNvSpPr>
            <p:nvPr/>
          </p:nvSpPr>
          <p:spPr bwMode="auto">
            <a:xfrm>
              <a:off x="10163115" y="3223487"/>
              <a:ext cx="75841" cy="54721"/>
            </a:xfrm>
            <a:prstGeom prst="rect">
              <a:avLst/>
            </a:prstGeom>
            <a:solidFill>
              <a:srgbClr val="FFFFFF"/>
            </a:solid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59" name="Rectangle 26">
              <a:extLst>
                <a:ext uri="{FF2B5EF4-FFF2-40B4-BE49-F238E27FC236}">
                  <a16:creationId xmlns:a16="http://schemas.microsoft.com/office/drawing/2014/main" id="{C6D8DA5C-C192-4859-ADA1-AA5289BEB586}"/>
                </a:ext>
              </a:extLst>
            </p:cNvPr>
            <p:cNvSpPr>
              <a:spLocks noChangeArrowheads="1"/>
            </p:cNvSpPr>
            <p:nvPr/>
          </p:nvSpPr>
          <p:spPr bwMode="auto">
            <a:xfrm>
              <a:off x="10163115" y="3223487"/>
              <a:ext cx="75841" cy="54721"/>
            </a:xfrm>
            <a:prstGeom prst="rect">
              <a:avLst/>
            </a:prstGeom>
            <a:noFill/>
            <a:ln w="12700" cap="rnd">
              <a:solidFill>
                <a:srgbClr val="1403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60" name="Freeform 27">
              <a:extLst>
                <a:ext uri="{FF2B5EF4-FFF2-40B4-BE49-F238E27FC236}">
                  <a16:creationId xmlns:a16="http://schemas.microsoft.com/office/drawing/2014/main" id="{45AFC408-78B2-42D4-9F41-F89F1C5A64FA}"/>
                </a:ext>
              </a:extLst>
            </p:cNvPr>
            <p:cNvSpPr>
              <a:spLocks noEditPoints="1"/>
            </p:cNvSpPr>
            <p:nvPr/>
          </p:nvSpPr>
          <p:spPr bwMode="auto">
            <a:xfrm>
              <a:off x="10188075" y="3236927"/>
              <a:ext cx="24960" cy="25921"/>
            </a:xfrm>
            <a:custGeom>
              <a:avLst/>
              <a:gdLst>
                <a:gd name="T0" fmla="*/ 0 w 26"/>
                <a:gd name="T1" fmla="*/ 15 h 27"/>
                <a:gd name="T2" fmla="*/ 26 w 26"/>
                <a:gd name="T3" fmla="*/ 15 h 27"/>
                <a:gd name="T4" fmla="*/ 12 w 26"/>
                <a:gd name="T5" fmla="*/ 0 h 27"/>
                <a:gd name="T6" fmla="*/ 12 w 26"/>
                <a:gd name="T7" fmla="*/ 27 h 27"/>
              </a:gdLst>
              <a:ahLst/>
              <a:cxnLst>
                <a:cxn ang="0">
                  <a:pos x="T0" y="T1"/>
                </a:cxn>
                <a:cxn ang="0">
                  <a:pos x="T2" y="T3"/>
                </a:cxn>
                <a:cxn ang="0">
                  <a:pos x="T4" y="T5"/>
                </a:cxn>
                <a:cxn ang="0">
                  <a:pos x="T6" y="T7"/>
                </a:cxn>
              </a:cxnLst>
              <a:rect l="0" t="0" r="r" b="b"/>
              <a:pathLst>
                <a:path w="26" h="27">
                  <a:moveTo>
                    <a:pt x="0" y="15"/>
                  </a:moveTo>
                  <a:lnTo>
                    <a:pt x="26" y="15"/>
                  </a:lnTo>
                  <a:moveTo>
                    <a:pt x="12" y="0"/>
                  </a:moveTo>
                  <a:lnTo>
                    <a:pt x="12" y="27"/>
                  </a:lnTo>
                </a:path>
              </a:pathLst>
            </a:custGeom>
            <a:noFill/>
            <a:ln w="12700" cap="rnd">
              <a:solidFill>
                <a:srgbClr val="1403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61" name="Oval 13">
              <a:extLst>
                <a:ext uri="{FF2B5EF4-FFF2-40B4-BE49-F238E27FC236}">
                  <a16:creationId xmlns:a16="http://schemas.microsoft.com/office/drawing/2014/main" id="{14FA09E5-4ED5-403F-83ED-697B16B8C9F2}"/>
                </a:ext>
              </a:extLst>
            </p:cNvPr>
            <p:cNvSpPr>
              <a:spLocks noChangeArrowheads="1"/>
            </p:cNvSpPr>
            <p:nvPr/>
          </p:nvSpPr>
          <p:spPr bwMode="auto">
            <a:xfrm>
              <a:off x="9781030" y="3508120"/>
              <a:ext cx="202563" cy="206404"/>
            </a:xfrm>
            <a:prstGeom prst="ellipse">
              <a:avLst/>
            </a:prstGeom>
            <a:solidFill>
              <a:schemeClr val="bg1"/>
            </a:solidFill>
            <a:ln w="19050">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3" name="Freeform 15">
              <a:extLst>
                <a:ext uri="{FF2B5EF4-FFF2-40B4-BE49-F238E27FC236}">
                  <a16:creationId xmlns:a16="http://schemas.microsoft.com/office/drawing/2014/main" id="{9560BA86-A522-43C8-8110-D53CC42CE4E3}"/>
                </a:ext>
              </a:extLst>
            </p:cNvPr>
            <p:cNvSpPr>
              <a:spLocks/>
            </p:cNvSpPr>
            <p:nvPr/>
          </p:nvSpPr>
          <p:spPr bwMode="auto">
            <a:xfrm>
              <a:off x="9849191" y="3565721"/>
              <a:ext cx="59521" cy="102722"/>
            </a:xfrm>
            <a:custGeom>
              <a:avLst/>
              <a:gdLst>
                <a:gd name="T0" fmla="*/ 0 w 26"/>
                <a:gd name="T1" fmla="*/ 0 h 45"/>
                <a:gd name="T2" fmla="*/ 0 w 26"/>
                <a:gd name="T3" fmla="*/ 10 h 45"/>
                <a:gd name="T4" fmla="*/ 9 w 26"/>
                <a:gd name="T5" fmla="*/ 18 h 45"/>
                <a:gd name="T6" fmla="*/ 9 w 26"/>
                <a:gd name="T7" fmla="*/ 33 h 45"/>
                <a:gd name="T8" fmla="*/ 26 w 26"/>
                <a:gd name="T9" fmla="*/ 33 h 45"/>
                <a:gd name="T10" fmla="*/ 26 w 26"/>
                <a:gd name="T11" fmla="*/ 18 h 45"/>
              </a:gdLst>
              <a:ahLst/>
              <a:cxnLst>
                <a:cxn ang="0">
                  <a:pos x="T0" y="T1"/>
                </a:cxn>
                <a:cxn ang="0">
                  <a:pos x="T2" y="T3"/>
                </a:cxn>
                <a:cxn ang="0">
                  <a:pos x="T4" y="T5"/>
                </a:cxn>
                <a:cxn ang="0">
                  <a:pos x="T6" y="T7"/>
                </a:cxn>
                <a:cxn ang="0">
                  <a:pos x="T8" y="T9"/>
                </a:cxn>
                <a:cxn ang="0">
                  <a:pos x="T10" y="T11"/>
                </a:cxn>
              </a:cxnLst>
              <a:rect l="0" t="0" r="r" b="b"/>
              <a:pathLst>
                <a:path w="26" h="45">
                  <a:moveTo>
                    <a:pt x="0" y="0"/>
                  </a:moveTo>
                  <a:cubicBezTo>
                    <a:pt x="0" y="10"/>
                    <a:pt x="0" y="10"/>
                    <a:pt x="0" y="10"/>
                  </a:cubicBezTo>
                  <a:cubicBezTo>
                    <a:pt x="0" y="13"/>
                    <a:pt x="9" y="14"/>
                    <a:pt x="9" y="18"/>
                  </a:cubicBezTo>
                  <a:cubicBezTo>
                    <a:pt x="9" y="33"/>
                    <a:pt x="9" y="33"/>
                    <a:pt x="9" y="33"/>
                  </a:cubicBezTo>
                  <a:cubicBezTo>
                    <a:pt x="9" y="45"/>
                    <a:pt x="26" y="43"/>
                    <a:pt x="26" y="33"/>
                  </a:cubicBezTo>
                  <a:cubicBezTo>
                    <a:pt x="26" y="12"/>
                    <a:pt x="26" y="18"/>
                    <a:pt x="26" y="18"/>
                  </a:cubicBezTo>
                </a:path>
              </a:pathLst>
            </a:custGeom>
            <a:solidFill>
              <a:srgbClr val="FFFFFF"/>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4" name="Freeform 16">
              <a:extLst>
                <a:ext uri="{FF2B5EF4-FFF2-40B4-BE49-F238E27FC236}">
                  <a16:creationId xmlns:a16="http://schemas.microsoft.com/office/drawing/2014/main" id="{9470ADD7-7C1F-4156-9075-7C4440E524B8}"/>
                </a:ext>
              </a:extLst>
            </p:cNvPr>
            <p:cNvSpPr>
              <a:spLocks/>
            </p:cNvSpPr>
            <p:nvPr/>
          </p:nvSpPr>
          <p:spPr bwMode="auto">
            <a:xfrm>
              <a:off x="9849191" y="3565721"/>
              <a:ext cx="59521" cy="102722"/>
            </a:xfrm>
            <a:custGeom>
              <a:avLst/>
              <a:gdLst>
                <a:gd name="T0" fmla="*/ 0 w 26"/>
                <a:gd name="T1" fmla="*/ 0 h 45"/>
                <a:gd name="T2" fmla="*/ 0 w 26"/>
                <a:gd name="T3" fmla="*/ 10 h 45"/>
                <a:gd name="T4" fmla="*/ 9 w 26"/>
                <a:gd name="T5" fmla="*/ 18 h 45"/>
                <a:gd name="T6" fmla="*/ 9 w 26"/>
                <a:gd name="T7" fmla="*/ 33 h 45"/>
                <a:gd name="T8" fmla="*/ 26 w 26"/>
                <a:gd name="T9" fmla="*/ 33 h 45"/>
                <a:gd name="T10" fmla="*/ 26 w 26"/>
                <a:gd name="T11" fmla="*/ 18 h 45"/>
              </a:gdLst>
              <a:ahLst/>
              <a:cxnLst>
                <a:cxn ang="0">
                  <a:pos x="T0" y="T1"/>
                </a:cxn>
                <a:cxn ang="0">
                  <a:pos x="T2" y="T3"/>
                </a:cxn>
                <a:cxn ang="0">
                  <a:pos x="T4" y="T5"/>
                </a:cxn>
                <a:cxn ang="0">
                  <a:pos x="T6" y="T7"/>
                </a:cxn>
                <a:cxn ang="0">
                  <a:pos x="T8" y="T9"/>
                </a:cxn>
                <a:cxn ang="0">
                  <a:pos x="T10" y="T11"/>
                </a:cxn>
              </a:cxnLst>
              <a:rect l="0" t="0" r="r" b="b"/>
              <a:pathLst>
                <a:path w="26" h="45">
                  <a:moveTo>
                    <a:pt x="0" y="0"/>
                  </a:moveTo>
                  <a:cubicBezTo>
                    <a:pt x="0" y="10"/>
                    <a:pt x="0" y="10"/>
                    <a:pt x="0" y="10"/>
                  </a:cubicBezTo>
                  <a:cubicBezTo>
                    <a:pt x="0" y="13"/>
                    <a:pt x="9" y="14"/>
                    <a:pt x="9" y="18"/>
                  </a:cubicBezTo>
                  <a:cubicBezTo>
                    <a:pt x="9" y="33"/>
                    <a:pt x="9" y="33"/>
                    <a:pt x="9" y="33"/>
                  </a:cubicBezTo>
                  <a:cubicBezTo>
                    <a:pt x="9" y="45"/>
                    <a:pt x="26" y="43"/>
                    <a:pt x="26" y="33"/>
                  </a:cubicBezTo>
                  <a:cubicBezTo>
                    <a:pt x="26" y="12"/>
                    <a:pt x="26" y="18"/>
                    <a:pt x="26" y="18"/>
                  </a:cubicBezTo>
                </a:path>
              </a:pathLst>
            </a:custGeom>
            <a:noFill/>
            <a:ln w="12700" cap="rnd">
              <a:solidFill>
                <a:srgbClr val="1403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65" name="Freeform 17">
              <a:extLst>
                <a:ext uri="{FF2B5EF4-FFF2-40B4-BE49-F238E27FC236}">
                  <a16:creationId xmlns:a16="http://schemas.microsoft.com/office/drawing/2014/main" id="{400086FD-4CDC-4FB0-A6ED-C034193323F4}"/>
                </a:ext>
              </a:extLst>
            </p:cNvPr>
            <p:cNvSpPr>
              <a:spLocks/>
            </p:cNvSpPr>
            <p:nvPr/>
          </p:nvSpPr>
          <p:spPr bwMode="auto">
            <a:xfrm>
              <a:off x="9865511" y="3565721"/>
              <a:ext cx="22081" cy="38401"/>
            </a:xfrm>
            <a:custGeom>
              <a:avLst/>
              <a:gdLst>
                <a:gd name="T0" fmla="*/ 10 w 10"/>
                <a:gd name="T1" fmla="*/ 0 h 17"/>
                <a:gd name="T2" fmla="*/ 9 w 10"/>
                <a:gd name="T3" fmla="*/ 10 h 17"/>
                <a:gd name="T4" fmla="*/ 0 w 10"/>
                <a:gd name="T5" fmla="*/ 17 h 17"/>
              </a:gdLst>
              <a:ahLst/>
              <a:cxnLst>
                <a:cxn ang="0">
                  <a:pos x="T0" y="T1"/>
                </a:cxn>
                <a:cxn ang="0">
                  <a:pos x="T2" y="T3"/>
                </a:cxn>
                <a:cxn ang="0">
                  <a:pos x="T4" y="T5"/>
                </a:cxn>
              </a:cxnLst>
              <a:rect l="0" t="0" r="r" b="b"/>
              <a:pathLst>
                <a:path w="10" h="17">
                  <a:moveTo>
                    <a:pt x="10" y="0"/>
                  </a:moveTo>
                  <a:cubicBezTo>
                    <a:pt x="10" y="0"/>
                    <a:pt x="9" y="8"/>
                    <a:pt x="9" y="10"/>
                  </a:cubicBezTo>
                  <a:cubicBezTo>
                    <a:pt x="9" y="12"/>
                    <a:pt x="7" y="12"/>
                    <a:pt x="0" y="17"/>
                  </a:cubicBezTo>
                </a:path>
              </a:pathLst>
            </a:custGeom>
            <a:solidFill>
              <a:srgbClr val="FFFFFF"/>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66" name="Freeform 18">
              <a:extLst>
                <a:ext uri="{FF2B5EF4-FFF2-40B4-BE49-F238E27FC236}">
                  <a16:creationId xmlns:a16="http://schemas.microsoft.com/office/drawing/2014/main" id="{A1F75DB3-B7DD-45EA-87B8-FFA6DDD8877F}"/>
                </a:ext>
              </a:extLst>
            </p:cNvPr>
            <p:cNvSpPr>
              <a:spLocks/>
            </p:cNvSpPr>
            <p:nvPr/>
          </p:nvSpPr>
          <p:spPr bwMode="auto">
            <a:xfrm>
              <a:off x="9865511" y="3565721"/>
              <a:ext cx="22081" cy="38401"/>
            </a:xfrm>
            <a:custGeom>
              <a:avLst/>
              <a:gdLst>
                <a:gd name="T0" fmla="*/ 10 w 10"/>
                <a:gd name="T1" fmla="*/ 0 h 17"/>
                <a:gd name="T2" fmla="*/ 9 w 10"/>
                <a:gd name="T3" fmla="*/ 10 h 17"/>
                <a:gd name="T4" fmla="*/ 0 w 10"/>
                <a:gd name="T5" fmla="*/ 17 h 17"/>
              </a:gdLst>
              <a:ahLst/>
              <a:cxnLst>
                <a:cxn ang="0">
                  <a:pos x="T0" y="T1"/>
                </a:cxn>
                <a:cxn ang="0">
                  <a:pos x="T2" y="T3"/>
                </a:cxn>
                <a:cxn ang="0">
                  <a:pos x="T4" y="T5"/>
                </a:cxn>
              </a:cxnLst>
              <a:rect l="0" t="0" r="r" b="b"/>
              <a:pathLst>
                <a:path w="10" h="17">
                  <a:moveTo>
                    <a:pt x="10" y="0"/>
                  </a:moveTo>
                  <a:cubicBezTo>
                    <a:pt x="10" y="0"/>
                    <a:pt x="9" y="8"/>
                    <a:pt x="9" y="10"/>
                  </a:cubicBezTo>
                  <a:cubicBezTo>
                    <a:pt x="9" y="12"/>
                    <a:pt x="7" y="12"/>
                    <a:pt x="0" y="17"/>
                  </a:cubicBezTo>
                </a:path>
              </a:pathLst>
            </a:custGeom>
            <a:noFill/>
            <a:ln w="19050" cap="rnd">
              <a:solidFill>
                <a:srgbClr val="1403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79" name="Group 178">
            <a:extLst>
              <a:ext uri="{FF2B5EF4-FFF2-40B4-BE49-F238E27FC236}">
                <a16:creationId xmlns:a16="http://schemas.microsoft.com/office/drawing/2014/main" id="{495B0C97-1D33-4F69-9AEC-3475DD6C97C9}"/>
              </a:ext>
            </a:extLst>
          </p:cNvPr>
          <p:cNvGrpSpPr/>
          <p:nvPr/>
        </p:nvGrpSpPr>
        <p:grpSpPr>
          <a:xfrm>
            <a:off x="10115908" y="3840288"/>
            <a:ext cx="168276" cy="494855"/>
            <a:chOff x="6086475" y="1320801"/>
            <a:chExt cx="214313" cy="630237"/>
          </a:xfrm>
        </p:grpSpPr>
        <p:sp>
          <p:nvSpPr>
            <p:cNvPr id="175" name="Freeform 10">
              <a:extLst>
                <a:ext uri="{FF2B5EF4-FFF2-40B4-BE49-F238E27FC236}">
                  <a16:creationId xmlns:a16="http://schemas.microsoft.com/office/drawing/2014/main" id="{3621F929-3E8E-4600-AF55-8ECD6347D564}"/>
                </a:ext>
              </a:extLst>
            </p:cNvPr>
            <p:cNvSpPr>
              <a:spLocks/>
            </p:cNvSpPr>
            <p:nvPr/>
          </p:nvSpPr>
          <p:spPr bwMode="auto">
            <a:xfrm>
              <a:off x="6086475" y="1481138"/>
              <a:ext cx="214313" cy="469900"/>
            </a:xfrm>
            <a:custGeom>
              <a:avLst/>
              <a:gdLst>
                <a:gd name="T0" fmla="*/ 59 w 79"/>
                <a:gd name="T1" fmla="*/ 0 h 173"/>
                <a:gd name="T2" fmla="*/ 21 w 79"/>
                <a:gd name="T3" fmla="*/ 0 h 173"/>
                <a:gd name="T4" fmla="*/ 0 w 79"/>
                <a:gd name="T5" fmla="*/ 21 h 173"/>
                <a:gd name="T6" fmla="*/ 0 w 79"/>
                <a:gd name="T7" fmla="*/ 90 h 173"/>
                <a:gd name="T8" fmla="*/ 16 w 79"/>
                <a:gd name="T9" fmla="*/ 110 h 173"/>
                <a:gd name="T10" fmla="*/ 16 w 79"/>
                <a:gd name="T11" fmla="*/ 156 h 173"/>
                <a:gd name="T12" fmla="*/ 33 w 79"/>
                <a:gd name="T13" fmla="*/ 173 h 173"/>
                <a:gd name="T14" fmla="*/ 47 w 79"/>
                <a:gd name="T15" fmla="*/ 173 h 173"/>
                <a:gd name="T16" fmla="*/ 64 w 79"/>
                <a:gd name="T17" fmla="*/ 156 h 173"/>
                <a:gd name="T18" fmla="*/ 64 w 79"/>
                <a:gd name="T19" fmla="*/ 110 h 173"/>
                <a:gd name="T20" fmla="*/ 79 w 79"/>
                <a:gd name="T21" fmla="*/ 90 h 173"/>
                <a:gd name="T22" fmla="*/ 79 w 79"/>
                <a:gd name="T23" fmla="*/ 21 h 173"/>
                <a:gd name="T24" fmla="*/ 59 w 79"/>
                <a:gd name="T25"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73">
                  <a:moveTo>
                    <a:pt x="59" y="0"/>
                  </a:moveTo>
                  <a:cubicBezTo>
                    <a:pt x="21" y="0"/>
                    <a:pt x="21" y="0"/>
                    <a:pt x="21" y="0"/>
                  </a:cubicBezTo>
                  <a:cubicBezTo>
                    <a:pt x="9" y="0"/>
                    <a:pt x="0" y="10"/>
                    <a:pt x="0" y="21"/>
                  </a:cubicBezTo>
                  <a:cubicBezTo>
                    <a:pt x="0" y="90"/>
                    <a:pt x="0" y="90"/>
                    <a:pt x="0" y="90"/>
                  </a:cubicBezTo>
                  <a:cubicBezTo>
                    <a:pt x="0" y="100"/>
                    <a:pt x="7" y="108"/>
                    <a:pt x="16" y="110"/>
                  </a:cubicBezTo>
                  <a:cubicBezTo>
                    <a:pt x="16" y="156"/>
                    <a:pt x="16" y="156"/>
                    <a:pt x="16" y="156"/>
                  </a:cubicBezTo>
                  <a:cubicBezTo>
                    <a:pt x="16" y="165"/>
                    <a:pt x="23" y="173"/>
                    <a:pt x="33" y="173"/>
                  </a:cubicBezTo>
                  <a:cubicBezTo>
                    <a:pt x="47" y="173"/>
                    <a:pt x="47" y="173"/>
                    <a:pt x="47" y="173"/>
                  </a:cubicBezTo>
                  <a:cubicBezTo>
                    <a:pt x="56" y="173"/>
                    <a:pt x="64" y="165"/>
                    <a:pt x="64" y="156"/>
                  </a:cubicBezTo>
                  <a:cubicBezTo>
                    <a:pt x="64" y="110"/>
                    <a:pt x="64" y="110"/>
                    <a:pt x="64" y="110"/>
                  </a:cubicBezTo>
                  <a:cubicBezTo>
                    <a:pt x="73" y="108"/>
                    <a:pt x="79" y="100"/>
                    <a:pt x="79" y="90"/>
                  </a:cubicBezTo>
                  <a:cubicBezTo>
                    <a:pt x="79" y="21"/>
                    <a:pt x="79" y="21"/>
                    <a:pt x="79" y="21"/>
                  </a:cubicBezTo>
                  <a:cubicBezTo>
                    <a:pt x="79" y="10"/>
                    <a:pt x="70" y="0"/>
                    <a:pt x="59" y="0"/>
                  </a:cubicBezTo>
                  <a:close/>
                </a:path>
              </a:pathLst>
            </a:custGeom>
            <a:noFill/>
            <a:ln w="19050" cap="rnd">
              <a:solidFill>
                <a:srgbClr val="1403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6" name="Freeform 11">
              <a:extLst>
                <a:ext uri="{FF2B5EF4-FFF2-40B4-BE49-F238E27FC236}">
                  <a16:creationId xmlns:a16="http://schemas.microsoft.com/office/drawing/2014/main" id="{EFA9F533-A86B-4B29-B37A-6B66CE0A38BD}"/>
                </a:ext>
              </a:extLst>
            </p:cNvPr>
            <p:cNvSpPr>
              <a:spLocks/>
            </p:cNvSpPr>
            <p:nvPr/>
          </p:nvSpPr>
          <p:spPr bwMode="auto">
            <a:xfrm>
              <a:off x="6127750" y="1320801"/>
              <a:ext cx="61913" cy="60325"/>
            </a:xfrm>
            <a:custGeom>
              <a:avLst/>
              <a:gdLst>
                <a:gd name="T0" fmla="*/ 23 w 23"/>
                <a:gd name="T1" fmla="*/ 0 h 22"/>
                <a:gd name="T2" fmla="*/ 0 w 23"/>
                <a:gd name="T3" fmla="*/ 22 h 22"/>
              </a:gdLst>
              <a:ahLst/>
              <a:cxnLst>
                <a:cxn ang="0">
                  <a:pos x="T0" y="T1"/>
                </a:cxn>
                <a:cxn ang="0">
                  <a:pos x="T2" y="T3"/>
                </a:cxn>
              </a:cxnLst>
              <a:rect l="0" t="0" r="r" b="b"/>
              <a:pathLst>
                <a:path w="23" h="22">
                  <a:moveTo>
                    <a:pt x="23" y="0"/>
                  </a:moveTo>
                  <a:cubicBezTo>
                    <a:pt x="10" y="0"/>
                    <a:pt x="0" y="10"/>
                    <a:pt x="0" y="22"/>
                  </a:cubicBezTo>
                </a:path>
              </a:pathLst>
            </a:cu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7" name="Freeform 12">
              <a:extLst>
                <a:ext uri="{FF2B5EF4-FFF2-40B4-BE49-F238E27FC236}">
                  <a16:creationId xmlns:a16="http://schemas.microsoft.com/office/drawing/2014/main" id="{AFEBB64C-28E3-4693-9FE9-F36D5F3079A9}"/>
                </a:ext>
              </a:extLst>
            </p:cNvPr>
            <p:cNvSpPr>
              <a:spLocks/>
            </p:cNvSpPr>
            <p:nvPr/>
          </p:nvSpPr>
          <p:spPr bwMode="auto">
            <a:xfrm>
              <a:off x="6132513" y="1328738"/>
              <a:ext cx="122238" cy="120650"/>
            </a:xfrm>
            <a:custGeom>
              <a:avLst/>
              <a:gdLst>
                <a:gd name="T0" fmla="*/ 0 w 45"/>
                <a:gd name="T1" fmla="*/ 30 h 44"/>
                <a:gd name="T2" fmla="*/ 21 w 45"/>
                <a:gd name="T3" fmla="*/ 44 h 44"/>
                <a:gd name="T4" fmla="*/ 45 w 45"/>
                <a:gd name="T5" fmla="*/ 20 h 44"/>
                <a:gd name="T6" fmla="*/ 34 w 45"/>
                <a:gd name="T7" fmla="*/ 0 h 44"/>
              </a:gdLst>
              <a:ahLst/>
              <a:cxnLst>
                <a:cxn ang="0">
                  <a:pos x="T0" y="T1"/>
                </a:cxn>
                <a:cxn ang="0">
                  <a:pos x="T2" y="T3"/>
                </a:cxn>
                <a:cxn ang="0">
                  <a:pos x="T4" y="T5"/>
                </a:cxn>
                <a:cxn ang="0">
                  <a:pos x="T6" y="T7"/>
                </a:cxn>
              </a:cxnLst>
              <a:rect l="0" t="0" r="r" b="b"/>
              <a:pathLst>
                <a:path w="45" h="44">
                  <a:moveTo>
                    <a:pt x="0" y="30"/>
                  </a:moveTo>
                  <a:cubicBezTo>
                    <a:pt x="3" y="39"/>
                    <a:pt x="12" y="44"/>
                    <a:pt x="21" y="44"/>
                  </a:cubicBezTo>
                  <a:cubicBezTo>
                    <a:pt x="35" y="44"/>
                    <a:pt x="45" y="34"/>
                    <a:pt x="45" y="20"/>
                  </a:cubicBezTo>
                  <a:cubicBezTo>
                    <a:pt x="45" y="12"/>
                    <a:pt x="41" y="4"/>
                    <a:pt x="34" y="0"/>
                  </a:cubicBezTo>
                </a:path>
              </a:pathLst>
            </a:custGeom>
            <a:noFill/>
            <a:ln w="19050" cap="rnd">
              <a:solidFill>
                <a:srgbClr val="14032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8" name="Freeform 13">
              <a:extLst>
                <a:ext uri="{FF2B5EF4-FFF2-40B4-BE49-F238E27FC236}">
                  <a16:creationId xmlns:a16="http://schemas.microsoft.com/office/drawing/2014/main" id="{A56507AF-210D-4C5E-AE96-84551DB1DA9C}"/>
                </a:ext>
              </a:extLst>
            </p:cNvPr>
            <p:cNvSpPr>
              <a:spLocks noEditPoints="1"/>
            </p:cNvSpPr>
            <p:nvPr/>
          </p:nvSpPr>
          <p:spPr bwMode="auto">
            <a:xfrm>
              <a:off x="6118225" y="1550988"/>
              <a:ext cx="38100" cy="344488"/>
            </a:xfrm>
            <a:custGeom>
              <a:avLst/>
              <a:gdLst>
                <a:gd name="T0" fmla="*/ 24 w 24"/>
                <a:gd name="T1" fmla="*/ 163 h 217"/>
                <a:gd name="T2" fmla="*/ 24 w 24"/>
                <a:gd name="T3" fmla="*/ 217 h 217"/>
                <a:gd name="T4" fmla="*/ 0 w 24"/>
                <a:gd name="T5" fmla="*/ 111 h 217"/>
                <a:gd name="T6" fmla="*/ 0 w 24"/>
                <a:gd name="T7" fmla="*/ 0 h 217"/>
              </a:gdLst>
              <a:ahLst/>
              <a:cxnLst>
                <a:cxn ang="0">
                  <a:pos x="T0" y="T1"/>
                </a:cxn>
                <a:cxn ang="0">
                  <a:pos x="T2" y="T3"/>
                </a:cxn>
                <a:cxn ang="0">
                  <a:pos x="T4" y="T5"/>
                </a:cxn>
                <a:cxn ang="0">
                  <a:pos x="T6" y="T7"/>
                </a:cxn>
              </a:cxnLst>
              <a:rect l="0" t="0" r="r" b="b"/>
              <a:pathLst>
                <a:path w="24" h="217">
                  <a:moveTo>
                    <a:pt x="24" y="163"/>
                  </a:moveTo>
                  <a:lnTo>
                    <a:pt x="24" y="217"/>
                  </a:lnTo>
                  <a:moveTo>
                    <a:pt x="0" y="111"/>
                  </a:moveTo>
                  <a:lnTo>
                    <a:pt x="0" y="0"/>
                  </a:lnTo>
                </a:path>
              </a:pathLst>
            </a:cu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sp>
        <p:nvSpPr>
          <p:cNvPr id="185" name="Freeform 8">
            <a:extLst>
              <a:ext uri="{FF2B5EF4-FFF2-40B4-BE49-F238E27FC236}">
                <a16:creationId xmlns:a16="http://schemas.microsoft.com/office/drawing/2014/main" id="{7CE0E248-7C37-4A3E-9C96-6BC0BE5911AE}"/>
              </a:ext>
            </a:extLst>
          </p:cNvPr>
          <p:cNvSpPr>
            <a:spLocks/>
          </p:cNvSpPr>
          <p:nvPr/>
        </p:nvSpPr>
        <p:spPr bwMode="gray">
          <a:xfrm rot="5400000">
            <a:off x="980260" y="2694041"/>
            <a:ext cx="161195" cy="234467"/>
          </a:xfrm>
          <a:custGeom>
            <a:avLst/>
            <a:gdLst>
              <a:gd name="T0" fmla="*/ 282 w 290"/>
              <a:gd name="T1" fmla="*/ 178 h 335"/>
              <a:gd name="T2" fmla="*/ 19 w 290"/>
              <a:gd name="T3" fmla="*/ 330 h 335"/>
              <a:gd name="T4" fmla="*/ 0 w 290"/>
              <a:gd name="T5" fmla="*/ 319 h 335"/>
              <a:gd name="T6" fmla="*/ 0 w 290"/>
              <a:gd name="T7" fmla="*/ 15 h 335"/>
              <a:gd name="T8" fmla="*/ 19 w 290"/>
              <a:gd name="T9" fmla="*/ 5 h 335"/>
              <a:gd name="T10" fmla="*/ 282 w 290"/>
              <a:gd name="T11" fmla="*/ 157 h 335"/>
              <a:gd name="T12" fmla="*/ 282 w 290"/>
              <a:gd name="T13" fmla="*/ 178 h 335"/>
            </a:gdLst>
            <a:ahLst/>
            <a:cxnLst>
              <a:cxn ang="0">
                <a:pos x="T0" y="T1"/>
              </a:cxn>
              <a:cxn ang="0">
                <a:pos x="T2" y="T3"/>
              </a:cxn>
              <a:cxn ang="0">
                <a:pos x="T4" y="T5"/>
              </a:cxn>
              <a:cxn ang="0">
                <a:pos x="T6" y="T7"/>
              </a:cxn>
              <a:cxn ang="0">
                <a:pos x="T8" y="T9"/>
              </a:cxn>
              <a:cxn ang="0">
                <a:pos x="T10" y="T11"/>
              </a:cxn>
              <a:cxn ang="0">
                <a:pos x="T12" y="T13"/>
              </a:cxn>
            </a:cxnLst>
            <a:rect l="0" t="0" r="r" b="b"/>
            <a:pathLst>
              <a:path w="290" h="335">
                <a:moveTo>
                  <a:pt x="282" y="178"/>
                </a:moveTo>
                <a:cubicBezTo>
                  <a:pt x="19" y="330"/>
                  <a:pt x="19" y="330"/>
                  <a:pt x="19" y="330"/>
                </a:cubicBezTo>
                <a:cubicBezTo>
                  <a:pt x="10" y="335"/>
                  <a:pt x="0" y="329"/>
                  <a:pt x="0" y="319"/>
                </a:cubicBezTo>
                <a:cubicBezTo>
                  <a:pt x="0" y="15"/>
                  <a:pt x="0" y="15"/>
                  <a:pt x="0" y="15"/>
                </a:cubicBezTo>
                <a:cubicBezTo>
                  <a:pt x="0" y="6"/>
                  <a:pt x="10" y="0"/>
                  <a:pt x="19" y="5"/>
                </a:cubicBezTo>
                <a:cubicBezTo>
                  <a:pt x="282" y="157"/>
                  <a:pt x="282" y="157"/>
                  <a:pt x="282" y="157"/>
                </a:cubicBezTo>
                <a:cubicBezTo>
                  <a:pt x="290" y="161"/>
                  <a:pt x="290" y="173"/>
                  <a:pt x="282" y="178"/>
                </a:cubicBezTo>
                <a:close/>
              </a:path>
            </a:pathLst>
          </a:custGeom>
          <a:solidFill>
            <a:schemeClr val="bg1"/>
          </a:solidFill>
          <a:ln w="28575"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dirty="0"/>
          </a:p>
        </p:txBody>
      </p:sp>
      <p:sp>
        <p:nvSpPr>
          <p:cNvPr id="186" name="Freeform 8">
            <a:extLst>
              <a:ext uri="{FF2B5EF4-FFF2-40B4-BE49-F238E27FC236}">
                <a16:creationId xmlns:a16="http://schemas.microsoft.com/office/drawing/2014/main" id="{A2388620-0259-4C8C-9054-EA8AEAE228FA}"/>
              </a:ext>
            </a:extLst>
          </p:cNvPr>
          <p:cNvSpPr>
            <a:spLocks/>
          </p:cNvSpPr>
          <p:nvPr/>
        </p:nvSpPr>
        <p:spPr bwMode="gray">
          <a:xfrm rot="5400000">
            <a:off x="3976906" y="3756131"/>
            <a:ext cx="161195" cy="234467"/>
          </a:xfrm>
          <a:custGeom>
            <a:avLst/>
            <a:gdLst>
              <a:gd name="T0" fmla="*/ 282 w 290"/>
              <a:gd name="T1" fmla="*/ 178 h 335"/>
              <a:gd name="T2" fmla="*/ 19 w 290"/>
              <a:gd name="T3" fmla="*/ 330 h 335"/>
              <a:gd name="T4" fmla="*/ 0 w 290"/>
              <a:gd name="T5" fmla="*/ 319 h 335"/>
              <a:gd name="T6" fmla="*/ 0 w 290"/>
              <a:gd name="T7" fmla="*/ 15 h 335"/>
              <a:gd name="T8" fmla="*/ 19 w 290"/>
              <a:gd name="T9" fmla="*/ 5 h 335"/>
              <a:gd name="T10" fmla="*/ 282 w 290"/>
              <a:gd name="T11" fmla="*/ 157 h 335"/>
              <a:gd name="T12" fmla="*/ 282 w 290"/>
              <a:gd name="T13" fmla="*/ 178 h 335"/>
            </a:gdLst>
            <a:ahLst/>
            <a:cxnLst>
              <a:cxn ang="0">
                <a:pos x="T0" y="T1"/>
              </a:cxn>
              <a:cxn ang="0">
                <a:pos x="T2" y="T3"/>
              </a:cxn>
              <a:cxn ang="0">
                <a:pos x="T4" y="T5"/>
              </a:cxn>
              <a:cxn ang="0">
                <a:pos x="T6" y="T7"/>
              </a:cxn>
              <a:cxn ang="0">
                <a:pos x="T8" y="T9"/>
              </a:cxn>
              <a:cxn ang="0">
                <a:pos x="T10" y="T11"/>
              </a:cxn>
              <a:cxn ang="0">
                <a:pos x="T12" y="T13"/>
              </a:cxn>
            </a:cxnLst>
            <a:rect l="0" t="0" r="r" b="b"/>
            <a:pathLst>
              <a:path w="290" h="335">
                <a:moveTo>
                  <a:pt x="282" y="178"/>
                </a:moveTo>
                <a:cubicBezTo>
                  <a:pt x="19" y="330"/>
                  <a:pt x="19" y="330"/>
                  <a:pt x="19" y="330"/>
                </a:cubicBezTo>
                <a:cubicBezTo>
                  <a:pt x="10" y="335"/>
                  <a:pt x="0" y="329"/>
                  <a:pt x="0" y="319"/>
                </a:cubicBezTo>
                <a:cubicBezTo>
                  <a:pt x="0" y="15"/>
                  <a:pt x="0" y="15"/>
                  <a:pt x="0" y="15"/>
                </a:cubicBezTo>
                <a:cubicBezTo>
                  <a:pt x="0" y="6"/>
                  <a:pt x="10" y="0"/>
                  <a:pt x="19" y="5"/>
                </a:cubicBezTo>
                <a:cubicBezTo>
                  <a:pt x="282" y="157"/>
                  <a:pt x="282" y="157"/>
                  <a:pt x="282" y="157"/>
                </a:cubicBezTo>
                <a:cubicBezTo>
                  <a:pt x="290" y="161"/>
                  <a:pt x="290" y="173"/>
                  <a:pt x="282" y="178"/>
                </a:cubicBezTo>
                <a:close/>
              </a:path>
            </a:pathLst>
          </a:custGeom>
          <a:solidFill>
            <a:schemeClr val="bg1"/>
          </a:solidFill>
          <a:ln w="28575"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560352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4181E9-08A8-4057-B81F-50402FE80129}"/>
              </a:ext>
            </a:extLst>
          </p:cNvPr>
          <p:cNvSpPr>
            <a:spLocks noGrp="1"/>
          </p:cNvSpPr>
          <p:nvPr>
            <p:ph idx="1"/>
          </p:nvPr>
        </p:nvSpPr>
        <p:spPr>
          <a:xfrm>
            <a:off x="1766882" y="1520825"/>
            <a:ext cx="8788401" cy="4651374"/>
          </a:xfrm>
        </p:spPr>
        <p:txBody>
          <a:bodyPr lIns="90000" tIns="90000" rIns="90000" bIns="90000" anchor="ctr"/>
          <a:lstStyle/>
          <a:p>
            <a:pPr algn="ctr"/>
            <a:r>
              <a:rPr lang="en-GB" sz="4000" i="1" dirty="0">
                <a:solidFill>
                  <a:schemeClr val="bg1"/>
                </a:solidFill>
              </a:rPr>
              <a:t>Inefficiency is any aspect of </a:t>
            </a:r>
            <a:br>
              <a:rPr lang="en-GB" sz="4000" i="1" dirty="0">
                <a:solidFill>
                  <a:schemeClr val="bg1"/>
                </a:solidFill>
              </a:rPr>
            </a:br>
            <a:r>
              <a:rPr lang="en-GB" sz="4000" i="1" dirty="0">
                <a:solidFill>
                  <a:schemeClr val="bg1"/>
                </a:solidFill>
              </a:rPr>
              <a:t>cancer care that is not focused </a:t>
            </a:r>
            <a:br>
              <a:rPr lang="en-GB" sz="4000" i="1" dirty="0">
                <a:solidFill>
                  <a:schemeClr val="bg1"/>
                </a:solidFill>
              </a:rPr>
            </a:br>
            <a:r>
              <a:rPr lang="en-GB" sz="4000" i="1" dirty="0">
                <a:solidFill>
                  <a:schemeClr val="bg1"/>
                </a:solidFill>
              </a:rPr>
              <a:t>on what matters to patients.</a:t>
            </a:r>
          </a:p>
        </p:txBody>
      </p:sp>
      <p:pic>
        <p:nvPicPr>
          <p:cNvPr id="7" name="Picture 6">
            <a:extLst>
              <a:ext uri="{FF2B5EF4-FFF2-40B4-BE49-F238E27FC236}">
                <a16:creationId xmlns:a16="http://schemas.microsoft.com/office/drawing/2014/main" id="{AEBF106A-186E-4E95-AAC2-A1A930ED3C32}"/>
              </a:ext>
            </a:extLst>
          </p:cNvPr>
          <p:cNvPicPr>
            <a:picLocks noChangeAspect="1"/>
          </p:cNvPicPr>
          <p:nvPr/>
        </p:nvPicPr>
        <p:blipFill>
          <a:blip r:embed="rId2"/>
          <a:stretch>
            <a:fillRect/>
          </a:stretch>
        </p:blipFill>
        <p:spPr>
          <a:xfrm>
            <a:off x="1004555" y="1603162"/>
            <a:ext cx="10044445" cy="3992430"/>
          </a:xfrm>
          <a:prstGeom prst="rect">
            <a:avLst/>
          </a:prstGeom>
        </p:spPr>
      </p:pic>
      <p:sp>
        <p:nvSpPr>
          <p:cNvPr id="5" name="Title 1">
            <a:extLst>
              <a:ext uri="{FF2B5EF4-FFF2-40B4-BE49-F238E27FC236}">
                <a16:creationId xmlns:a16="http://schemas.microsoft.com/office/drawing/2014/main" id="{0E0BF236-9238-4302-9E21-94CAE3E57145}"/>
              </a:ext>
            </a:extLst>
          </p:cNvPr>
          <p:cNvSpPr>
            <a:spLocks noGrp="1"/>
          </p:cNvSpPr>
          <p:nvPr>
            <p:ph type="title"/>
          </p:nvPr>
        </p:nvSpPr>
        <p:spPr>
          <a:xfrm>
            <a:off x="607645" y="351183"/>
            <a:ext cx="9947638" cy="911225"/>
          </a:xfrm>
        </p:spPr>
        <p:txBody>
          <a:bodyPr/>
          <a:lstStyle/>
          <a:p>
            <a:r>
              <a:rPr lang="en-US" dirty="0"/>
              <a:t>Please help us reach our goal of 4000 respondents before the All.Can patient survey closes on 31 October!</a:t>
            </a:r>
            <a:endParaRPr lang="en-GB" dirty="0"/>
          </a:p>
        </p:txBody>
      </p:sp>
    </p:spTree>
    <p:extLst>
      <p:ext uri="{BB962C8B-B14F-4D97-AF65-F5344CB8AC3E}">
        <p14:creationId xmlns:p14="http://schemas.microsoft.com/office/powerpoint/2010/main" val="1119618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73C384A-C637-4925-8A9C-08107B712660}"/>
              </a:ext>
            </a:extLst>
          </p:cNvPr>
          <p:cNvSpPr txBox="1"/>
          <p:nvPr/>
        </p:nvSpPr>
        <p:spPr>
          <a:xfrm>
            <a:off x="0" y="509806"/>
            <a:ext cx="12191999" cy="584775"/>
          </a:xfrm>
          <a:prstGeom prst="rect">
            <a:avLst/>
          </a:prstGeom>
          <a:noFill/>
        </p:spPr>
        <p:txBody>
          <a:bodyPr wrap="square" rtlCol="0">
            <a:spAutoFit/>
          </a:bodyPr>
          <a:lstStyle/>
          <a:p>
            <a:pPr algn="ctr"/>
            <a:r>
              <a:rPr lang="en-GB" sz="3200" b="1" dirty="0">
                <a:solidFill>
                  <a:schemeClr val="accent2"/>
                </a:solidFill>
              </a:rPr>
              <a:t>Thank you for your attention</a:t>
            </a:r>
          </a:p>
        </p:txBody>
      </p:sp>
      <p:pic>
        <p:nvPicPr>
          <p:cNvPr id="10" name="Picture 9">
            <a:extLst>
              <a:ext uri="{FF2B5EF4-FFF2-40B4-BE49-F238E27FC236}">
                <a16:creationId xmlns:a16="http://schemas.microsoft.com/office/drawing/2014/main" id="{823C702B-FCC8-43BD-868B-39235C5E75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48313" y="1094581"/>
            <a:ext cx="2253788" cy="2812806"/>
          </a:xfrm>
          <a:prstGeom prst="rect">
            <a:avLst/>
          </a:prstGeom>
        </p:spPr>
      </p:pic>
      <p:grpSp>
        <p:nvGrpSpPr>
          <p:cNvPr id="2" name="Group 1">
            <a:extLst>
              <a:ext uri="{FF2B5EF4-FFF2-40B4-BE49-F238E27FC236}">
                <a16:creationId xmlns:a16="http://schemas.microsoft.com/office/drawing/2014/main" id="{D588460F-9D1B-4245-AF19-33F75AF4B9EE}"/>
              </a:ext>
            </a:extLst>
          </p:cNvPr>
          <p:cNvGrpSpPr/>
          <p:nvPr/>
        </p:nvGrpSpPr>
        <p:grpSpPr>
          <a:xfrm>
            <a:off x="6384926" y="1313099"/>
            <a:ext cx="2663824" cy="2375770"/>
            <a:chOff x="6384926" y="1799035"/>
            <a:chExt cx="2663824" cy="2375770"/>
          </a:xfrm>
        </p:grpSpPr>
        <p:sp>
          <p:nvSpPr>
            <p:cNvPr id="11" name="TextBox 10">
              <a:extLst>
                <a:ext uri="{FF2B5EF4-FFF2-40B4-BE49-F238E27FC236}">
                  <a16:creationId xmlns:a16="http://schemas.microsoft.com/office/drawing/2014/main" id="{11B3D8FF-B8D0-4A26-A069-F4941F8BB6E1}"/>
                </a:ext>
              </a:extLst>
            </p:cNvPr>
            <p:cNvSpPr txBox="1"/>
            <p:nvPr/>
          </p:nvSpPr>
          <p:spPr>
            <a:xfrm>
              <a:off x="6384926" y="2267020"/>
              <a:ext cx="2663824" cy="830997"/>
            </a:xfrm>
            <a:prstGeom prst="rect">
              <a:avLst/>
            </a:prstGeom>
            <a:noFill/>
          </p:spPr>
          <p:txBody>
            <a:bodyPr wrap="square" lIns="0" tIns="0" rIns="0" bIns="0" rtlCol="0">
              <a:spAutoFit/>
            </a:bodyPr>
            <a:lstStyle/>
            <a:p>
              <a:r>
                <a:rPr lang="en-GB" b="1" dirty="0">
                  <a:solidFill>
                    <a:schemeClr val="accent2"/>
                  </a:solidFill>
                </a:rPr>
                <a:t>Contact: </a:t>
              </a:r>
              <a:br>
                <a:rPr lang="en-GB" dirty="0">
                  <a:solidFill>
                    <a:schemeClr val="accent2"/>
                  </a:solidFill>
                </a:rPr>
              </a:br>
              <a:r>
                <a:rPr lang="en-GB" dirty="0">
                  <a:solidFill>
                    <a:schemeClr val="accent2"/>
                  </a:solidFill>
                </a:rPr>
                <a:t>secretariat@all-can.org</a:t>
              </a:r>
              <a:br>
                <a:rPr lang="en-GB" dirty="0">
                  <a:solidFill>
                    <a:schemeClr val="accent2"/>
                  </a:solidFill>
                </a:rPr>
              </a:br>
              <a:r>
                <a:rPr lang="en-GB" dirty="0">
                  <a:solidFill>
                    <a:schemeClr val="accent2"/>
                  </a:solidFill>
                </a:rPr>
                <a:t>www.all-can.org</a:t>
              </a:r>
            </a:p>
          </p:txBody>
        </p:sp>
        <p:sp>
          <p:nvSpPr>
            <p:cNvPr id="12" name="TextBox 11">
              <a:extLst>
                <a:ext uri="{FF2B5EF4-FFF2-40B4-BE49-F238E27FC236}">
                  <a16:creationId xmlns:a16="http://schemas.microsoft.com/office/drawing/2014/main" id="{70D15F2F-7CC6-46B4-B590-6FB753EA6B71}"/>
                </a:ext>
              </a:extLst>
            </p:cNvPr>
            <p:cNvSpPr txBox="1"/>
            <p:nvPr/>
          </p:nvSpPr>
          <p:spPr>
            <a:xfrm>
              <a:off x="6384926" y="1799035"/>
              <a:ext cx="2247709" cy="276999"/>
            </a:xfrm>
            <a:prstGeom prst="rect">
              <a:avLst/>
            </a:prstGeom>
            <a:noFill/>
          </p:spPr>
          <p:txBody>
            <a:bodyPr wrap="square" lIns="0" tIns="0" rIns="0" bIns="0" rtlCol="0">
              <a:spAutoFit/>
            </a:bodyPr>
            <a:lstStyle/>
            <a:p>
              <a:r>
                <a:rPr lang="en-GB" b="1" dirty="0">
                  <a:solidFill>
                    <a:schemeClr val="accent2"/>
                  </a:solidFill>
                </a:rPr>
                <a:t>#PatientInsights</a:t>
              </a:r>
            </a:p>
          </p:txBody>
        </p:sp>
        <p:sp>
          <p:nvSpPr>
            <p:cNvPr id="13" name="TextBox 12">
              <a:extLst>
                <a:ext uri="{FF2B5EF4-FFF2-40B4-BE49-F238E27FC236}">
                  <a16:creationId xmlns:a16="http://schemas.microsoft.com/office/drawing/2014/main" id="{5B4986D1-24C6-440E-AE8F-5F616386E8FF}"/>
                </a:ext>
              </a:extLst>
            </p:cNvPr>
            <p:cNvSpPr txBox="1"/>
            <p:nvPr/>
          </p:nvSpPr>
          <p:spPr>
            <a:xfrm>
              <a:off x="6844772" y="3289003"/>
              <a:ext cx="1737217" cy="276999"/>
            </a:xfrm>
            <a:prstGeom prst="rect">
              <a:avLst/>
            </a:prstGeom>
            <a:noFill/>
          </p:spPr>
          <p:txBody>
            <a:bodyPr wrap="square" lIns="0" tIns="0" rIns="0" bIns="0" rtlCol="0">
              <a:spAutoFit/>
            </a:bodyPr>
            <a:lstStyle/>
            <a:p>
              <a:r>
                <a:rPr lang="en-GB" dirty="0">
                  <a:solidFill>
                    <a:schemeClr val="accent2"/>
                  </a:solidFill>
                </a:rPr>
                <a:t>@AllCanGroup</a:t>
              </a:r>
            </a:p>
          </p:txBody>
        </p:sp>
        <p:pic>
          <p:nvPicPr>
            <p:cNvPr id="14" name="Picture 13">
              <a:extLst>
                <a:ext uri="{FF2B5EF4-FFF2-40B4-BE49-F238E27FC236}">
                  <a16:creationId xmlns:a16="http://schemas.microsoft.com/office/drawing/2014/main" id="{18695E10-0DF1-4F7E-93EB-3740E66EF311}"/>
                </a:ext>
              </a:extLst>
            </p:cNvPr>
            <p:cNvPicPr>
              <a:picLocks noChangeAspect="1"/>
            </p:cNvPicPr>
            <p:nvPr/>
          </p:nvPicPr>
          <p:blipFill>
            <a:blip r:embed="rId4"/>
            <a:stretch>
              <a:fillRect/>
            </a:stretch>
          </p:blipFill>
          <p:spPr>
            <a:xfrm>
              <a:off x="6384926" y="3292086"/>
              <a:ext cx="370946" cy="301610"/>
            </a:xfrm>
            <a:prstGeom prst="rect">
              <a:avLst/>
            </a:prstGeom>
          </p:spPr>
        </p:pic>
        <p:pic>
          <p:nvPicPr>
            <p:cNvPr id="15" name="Picture 14">
              <a:extLst>
                <a:ext uri="{FF2B5EF4-FFF2-40B4-BE49-F238E27FC236}">
                  <a16:creationId xmlns:a16="http://schemas.microsoft.com/office/drawing/2014/main" id="{90A6B98B-750D-427D-B701-F65EAB70C3B7}"/>
                </a:ext>
              </a:extLst>
            </p:cNvPr>
            <p:cNvPicPr>
              <a:picLocks noChangeAspect="1"/>
            </p:cNvPicPr>
            <p:nvPr/>
          </p:nvPicPr>
          <p:blipFill>
            <a:blip r:embed="rId5"/>
            <a:stretch>
              <a:fillRect/>
            </a:stretch>
          </p:blipFill>
          <p:spPr>
            <a:xfrm>
              <a:off x="6431695" y="3897806"/>
              <a:ext cx="277408" cy="276999"/>
            </a:xfrm>
            <a:prstGeom prst="rect">
              <a:avLst/>
            </a:prstGeom>
          </p:spPr>
        </p:pic>
        <p:sp>
          <p:nvSpPr>
            <p:cNvPr id="16" name="TextBox 15">
              <a:extLst>
                <a:ext uri="{FF2B5EF4-FFF2-40B4-BE49-F238E27FC236}">
                  <a16:creationId xmlns:a16="http://schemas.microsoft.com/office/drawing/2014/main" id="{14A08F56-CB6D-4CF5-89FA-8138E1CAB55B}"/>
                </a:ext>
              </a:extLst>
            </p:cNvPr>
            <p:cNvSpPr txBox="1"/>
            <p:nvPr/>
          </p:nvSpPr>
          <p:spPr>
            <a:xfrm>
              <a:off x="6844772" y="3879936"/>
              <a:ext cx="1613763" cy="276999"/>
            </a:xfrm>
            <a:prstGeom prst="rect">
              <a:avLst/>
            </a:prstGeom>
            <a:noFill/>
          </p:spPr>
          <p:txBody>
            <a:bodyPr wrap="square" lIns="0" tIns="0" rIns="0" bIns="0" rtlCol="0">
              <a:spAutoFit/>
            </a:bodyPr>
            <a:lstStyle/>
            <a:p>
              <a:r>
                <a:rPr lang="en-GB" dirty="0">
                  <a:solidFill>
                    <a:schemeClr val="accent2"/>
                  </a:solidFill>
                </a:rPr>
                <a:t>@AllCanGroup</a:t>
              </a:r>
            </a:p>
          </p:txBody>
        </p:sp>
      </p:grpSp>
    </p:spTree>
    <p:extLst>
      <p:ext uri="{BB962C8B-B14F-4D97-AF65-F5344CB8AC3E}">
        <p14:creationId xmlns:p14="http://schemas.microsoft.com/office/powerpoint/2010/main" val="2228563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DA25BB-B9DC-4436-A243-81162957E499}"/>
              </a:ext>
            </a:extLst>
          </p:cNvPr>
          <p:cNvSpPr>
            <a:spLocks noGrp="1"/>
          </p:cNvSpPr>
          <p:nvPr>
            <p:ph type="title"/>
          </p:nvPr>
        </p:nvSpPr>
        <p:spPr/>
        <p:txBody>
          <a:bodyPr/>
          <a:lstStyle/>
          <a:p>
            <a:r>
              <a:rPr lang="en-GB" dirty="0"/>
              <a:t>Welcome address, Lieve Wierinck MEP	</a:t>
            </a:r>
          </a:p>
        </p:txBody>
      </p:sp>
      <p:pic>
        <p:nvPicPr>
          <p:cNvPr id="3" name="Picture 2">
            <a:extLst>
              <a:ext uri="{FF2B5EF4-FFF2-40B4-BE49-F238E27FC236}">
                <a16:creationId xmlns:a16="http://schemas.microsoft.com/office/drawing/2014/main" id="{458A3A82-C30E-4201-80D2-257D3F4019BD}"/>
              </a:ext>
            </a:extLst>
          </p:cNvPr>
          <p:cNvPicPr>
            <a:picLocks noChangeAspect="1"/>
          </p:cNvPicPr>
          <p:nvPr/>
        </p:nvPicPr>
        <p:blipFill>
          <a:blip r:embed="rId3"/>
          <a:stretch>
            <a:fillRect/>
          </a:stretch>
        </p:blipFill>
        <p:spPr>
          <a:xfrm>
            <a:off x="1634990" y="1029600"/>
            <a:ext cx="9137172" cy="5067739"/>
          </a:xfrm>
          <a:prstGeom prst="rect">
            <a:avLst/>
          </a:prstGeom>
        </p:spPr>
      </p:pic>
      <p:sp>
        <p:nvSpPr>
          <p:cNvPr id="6" name="Action Button: Go Forward or Next 5">
            <a:hlinkClick r:id="" action="ppaction://hlinkshowjump?jump=nextslide" highlightClick="1"/>
            <a:extLst>
              <a:ext uri="{FF2B5EF4-FFF2-40B4-BE49-F238E27FC236}">
                <a16:creationId xmlns:a16="http://schemas.microsoft.com/office/drawing/2014/main" id="{B12ECA9F-C8F6-409D-BE3B-8B685866858B}"/>
              </a:ext>
            </a:extLst>
          </p:cNvPr>
          <p:cNvSpPr/>
          <p:nvPr/>
        </p:nvSpPr>
        <p:spPr>
          <a:xfrm>
            <a:off x="1963270" y="4837020"/>
            <a:ext cx="1577789" cy="1013010"/>
          </a:xfrm>
          <a:prstGeom prst="actionButtonForwardNext">
            <a:avLst/>
          </a:prstGeom>
          <a:solidFill>
            <a:schemeClr val="bg2">
              <a:lumMod val="90000"/>
            </a:schemeClr>
          </a:solidFill>
          <a:ln w="28575" cap="rnd">
            <a:solidFill>
              <a:schemeClr val="accent5"/>
            </a:solidFill>
            <a:prstDash val="solid"/>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3411019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D279C7-CF81-4118-A82E-4B864EFB8713}"/>
              </a:ext>
            </a:extLst>
          </p:cNvPr>
          <p:cNvPicPr>
            <a:picLocks noChangeAspect="1"/>
          </p:cNvPicPr>
          <p:nvPr/>
        </p:nvPicPr>
        <p:blipFill>
          <a:blip r:embed="rId2"/>
          <a:stretch>
            <a:fillRect/>
          </a:stretch>
        </p:blipFill>
        <p:spPr>
          <a:xfrm>
            <a:off x="442832" y="167273"/>
            <a:ext cx="6606037" cy="5446467"/>
          </a:xfrm>
          <a:prstGeom prst="rect">
            <a:avLst/>
          </a:prstGeom>
        </p:spPr>
      </p:pic>
      <p:pic>
        <p:nvPicPr>
          <p:cNvPr id="10" name="Picture 9">
            <a:extLst>
              <a:ext uri="{FF2B5EF4-FFF2-40B4-BE49-F238E27FC236}">
                <a16:creationId xmlns:a16="http://schemas.microsoft.com/office/drawing/2014/main" id="{816614AC-81A1-4B27-BAF9-4188587A30FF}"/>
              </a:ext>
            </a:extLst>
          </p:cNvPr>
          <p:cNvPicPr>
            <a:picLocks noChangeAspect="1"/>
          </p:cNvPicPr>
          <p:nvPr/>
        </p:nvPicPr>
        <p:blipFill>
          <a:blip r:embed="rId3"/>
          <a:stretch>
            <a:fillRect/>
          </a:stretch>
        </p:blipFill>
        <p:spPr>
          <a:xfrm>
            <a:off x="5005867" y="2405848"/>
            <a:ext cx="5771623" cy="3749995"/>
          </a:xfrm>
          <a:prstGeom prst="rect">
            <a:avLst/>
          </a:prstGeom>
        </p:spPr>
      </p:pic>
    </p:spTree>
    <p:extLst>
      <p:ext uri="{BB962C8B-B14F-4D97-AF65-F5344CB8AC3E}">
        <p14:creationId xmlns:p14="http://schemas.microsoft.com/office/powerpoint/2010/main" val="3963207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9894ED8D-644D-4770-8C0A-81E1E23E4645}"/>
              </a:ext>
            </a:extLst>
          </p:cNvPr>
          <p:cNvSpPr txBox="1">
            <a:spLocks/>
          </p:cNvSpPr>
          <p:nvPr/>
        </p:nvSpPr>
        <p:spPr bwMode="gray">
          <a:xfrm>
            <a:off x="1883568" y="-1065674"/>
            <a:ext cx="8424863" cy="911225"/>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200" b="1" i="0" kern="1200">
                <a:solidFill>
                  <a:schemeClr val="tx1"/>
                </a:solidFill>
                <a:latin typeface="+mn-lt"/>
                <a:ea typeface="Calibri" panose="020F0502020204030204" pitchFamily="34" charset="0"/>
                <a:cs typeface="Calibri" panose="020F0502020204030204" pitchFamily="34" charset="0"/>
              </a:defRPr>
            </a:lvl1pPr>
          </a:lstStyle>
          <a:p>
            <a:endParaRPr lang="en-GB" sz="1400" b="0" dirty="0">
              <a:solidFill>
                <a:schemeClr val="accent2"/>
              </a:solidFill>
              <a:ea typeface="+mn-ea"/>
              <a:cs typeface="+mn-cs"/>
            </a:endParaRPr>
          </a:p>
        </p:txBody>
      </p:sp>
      <p:sp>
        <p:nvSpPr>
          <p:cNvPr id="3" name="Title 2">
            <a:extLst>
              <a:ext uri="{FF2B5EF4-FFF2-40B4-BE49-F238E27FC236}">
                <a16:creationId xmlns:a16="http://schemas.microsoft.com/office/drawing/2014/main" id="{700D600B-A053-4FEA-BEEB-7CCD1D40AADF}"/>
              </a:ext>
            </a:extLst>
          </p:cNvPr>
          <p:cNvSpPr>
            <a:spLocks noGrp="1"/>
          </p:cNvSpPr>
          <p:nvPr>
            <p:ph type="title"/>
          </p:nvPr>
        </p:nvSpPr>
        <p:spPr>
          <a:xfrm>
            <a:off x="442912" y="441325"/>
            <a:ext cx="9526034" cy="911225"/>
          </a:xfrm>
        </p:spPr>
        <p:txBody>
          <a:bodyPr/>
          <a:lstStyle/>
          <a:p>
            <a:r>
              <a:rPr lang="en-GB" dirty="0"/>
              <a:t>All.Can is an international, multi-stakeholder initiative committed to improving efficiency in cancer care</a:t>
            </a:r>
            <a:br>
              <a:rPr lang="en-GB" dirty="0"/>
            </a:br>
            <a:endParaRPr lang="en-GB" dirty="0"/>
          </a:p>
        </p:txBody>
      </p:sp>
      <p:grpSp>
        <p:nvGrpSpPr>
          <p:cNvPr id="14" name="Group 13">
            <a:extLst>
              <a:ext uri="{FF2B5EF4-FFF2-40B4-BE49-F238E27FC236}">
                <a16:creationId xmlns:a16="http://schemas.microsoft.com/office/drawing/2014/main" id="{EA840E76-9B9F-4BAD-85C2-750C33C01A31}"/>
              </a:ext>
            </a:extLst>
          </p:cNvPr>
          <p:cNvGrpSpPr/>
          <p:nvPr/>
        </p:nvGrpSpPr>
        <p:grpSpPr>
          <a:xfrm>
            <a:off x="546100" y="2336806"/>
            <a:ext cx="11264536" cy="3520326"/>
            <a:chOff x="546100" y="2503719"/>
            <a:chExt cx="11264536" cy="3520326"/>
          </a:xfrm>
        </p:grpSpPr>
        <p:sp>
          <p:nvSpPr>
            <p:cNvPr id="37" name="Rectangle 36">
              <a:extLst>
                <a:ext uri="{FF2B5EF4-FFF2-40B4-BE49-F238E27FC236}">
                  <a16:creationId xmlns:a16="http://schemas.microsoft.com/office/drawing/2014/main" id="{4395773D-B708-4646-AF44-48D22D7B404B}"/>
                </a:ext>
              </a:extLst>
            </p:cNvPr>
            <p:cNvSpPr/>
            <p:nvPr/>
          </p:nvSpPr>
          <p:spPr>
            <a:xfrm>
              <a:off x="7551619" y="2508082"/>
              <a:ext cx="4259017" cy="2984036"/>
            </a:xfrm>
            <a:prstGeom prst="rect">
              <a:avLst/>
            </a:prstGeom>
          </p:spPr>
          <p:txBody>
            <a:bodyPr wrap="square" lIns="0" tIns="0" rIns="0" bIns="0" anchor="ctr">
              <a:noAutofit/>
            </a:bodyPr>
            <a:lstStyle/>
            <a:p>
              <a:r>
                <a:rPr lang="en-GB" sz="2400" b="1" dirty="0"/>
                <a:t>‘It's very important to work together when we are dealing with an area like cancer. </a:t>
              </a:r>
              <a:br>
                <a:rPr lang="en-GB" sz="2400" b="1" dirty="0"/>
              </a:br>
              <a:r>
                <a:rPr lang="en-GB" sz="2400" b="1" dirty="0"/>
                <a:t>There’s no single specialty </a:t>
              </a:r>
              <a:br>
                <a:rPr lang="en-GB" sz="2400" b="1" dirty="0"/>
              </a:br>
              <a:r>
                <a:rPr lang="en-GB" sz="2400" b="1" dirty="0"/>
                <a:t>that can do everything.’</a:t>
              </a:r>
              <a:br>
                <a:rPr lang="en-GB" sz="2400" b="1" dirty="0"/>
              </a:br>
              <a:endParaRPr lang="en-GB" sz="2400" b="1" dirty="0"/>
            </a:p>
            <a:p>
              <a:pPr algn="r"/>
              <a:r>
                <a:rPr lang="en-GB" sz="2000" dirty="0">
                  <a:solidFill>
                    <a:schemeClr val="accent2"/>
                  </a:solidFill>
                </a:rPr>
                <a:t>Matti Aapro, ECCO and </a:t>
              </a:r>
              <a:br>
                <a:rPr lang="en-GB" sz="2000" dirty="0">
                  <a:solidFill>
                    <a:schemeClr val="accent2"/>
                  </a:solidFill>
                </a:rPr>
              </a:br>
              <a:r>
                <a:rPr lang="en-GB" sz="2000" dirty="0">
                  <a:solidFill>
                    <a:schemeClr val="accent2"/>
                  </a:solidFill>
                </a:rPr>
                <a:t>Member of </a:t>
              </a:r>
              <a:r>
                <a:rPr lang="en-GB" sz="2000" dirty="0" err="1">
                  <a:solidFill>
                    <a:schemeClr val="accent2"/>
                  </a:solidFill>
                </a:rPr>
                <a:t>All.Can</a:t>
              </a:r>
              <a:endParaRPr lang="en-GB" sz="2000" dirty="0">
                <a:solidFill>
                  <a:schemeClr val="accent2"/>
                </a:solidFill>
              </a:endParaRPr>
            </a:p>
          </p:txBody>
        </p:sp>
        <p:grpSp>
          <p:nvGrpSpPr>
            <p:cNvPr id="13" name="Group 12">
              <a:extLst>
                <a:ext uri="{FF2B5EF4-FFF2-40B4-BE49-F238E27FC236}">
                  <a16:creationId xmlns:a16="http://schemas.microsoft.com/office/drawing/2014/main" id="{BA8B4D87-2A8A-4665-BC75-CE32D3337B21}"/>
                </a:ext>
              </a:extLst>
            </p:cNvPr>
            <p:cNvGrpSpPr/>
            <p:nvPr/>
          </p:nvGrpSpPr>
          <p:grpSpPr>
            <a:xfrm>
              <a:off x="7505607" y="2503719"/>
              <a:ext cx="2083496" cy="0"/>
              <a:chOff x="7505607" y="2503719"/>
              <a:chExt cx="2083496" cy="0"/>
            </a:xfrm>
          </p:grpSpPr>
          <p:cxnSp>
            <p:nvCxnSpPr>
              <p:cNvPr id="43" name="Straight Connector 42">
                <a:extLst>
                  <a:ext uri="{FF2B5EF4-FFF2-40B4-BE49-F238E27FC236}">
                    <a16:creationId xmlns:a16="http://schemas.microsoft.com/office/drawing/2014/main" id="{6F502EF9-A245-4BEC-BF0B-8D9649C78B98}"/>
                  </a:ext>
                </a:extLst>
              </p:cNvPr>
              <p:cNvCxnSpPr>
                <a:cxnSpLocks/>
              </p:cNvCxnSpPr>
              <p:nvPr/>
            </p:nvCxnSpPr>
            <p:spPr bwMode="gray">
              <a:xfrm>
                <a:off x="8843957" y="2503719"/>
                <a:ext cx="74514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6BA0A3-BF9F-4245-8B86-A53F829169F8}"/>
                  </a:ext>
                </a:extLst>
              </p:cNvPr>
              <p:cNvCxnSpPr>
                <a:cxnSpLocks/>
              </p:cNvCxnSpPr>
              <p:nvPr/>
            </p:nvCxnSpPr>
            <p:spPr bwMode="gray">
              <a:xfrm>
                <a:off x="8387680" y="2503719"/>
                <a:ext cx="319349"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D564A95-B3F2-4A8D-AD1F-7BE29CB70D4E}"/>
                  </a:ext>
                </a:extLst>
              </p:cNvPr>
              <p:cNvCxnSpPr>
                <a:cxnSpLocks/>
              </p:cNvCxnSpPr>
              <p:nvPr/>
            </p:nvCxnSpPr>
            <p:spPr bwMode="gray">
              <a:xfrm>
                <a:off x="7505607" y="2503719"/>
                <a:ext cx="74514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B6C370BE-133D-4E57-8CDC-F978B7B17F04}"/>
                </a:ext>
              </a:extLst>
            </p:cNvPr>
            <p:cNvGrpSpPr/>
            <p:nvPr/>
          </p:nvGrpSpPr>
          <p:grpSpPr>
            <a:xfrm>
              <a:off x="9727140" y="5487760"/>
              <a:ext cx="2083496" cy="0"/>
              <a:chOff x="9681128" y="5487760"/>
              <a:chExt cx="2083496" cy="0"/>
            </a:xfrm>
          </p:grpSpPr>
          <p:cxnSp>
            <p:nvCxnSpPr>
              <p:cNvPr id="40" name="Straight Connector 39">
                <a:extLst>
                  <a:ext uri="{FF2B5EF4-FFF2-40B4-BE49-F238E27FC236}">
                    <a16:creationId xmlns:a16="http://schemas.microsoft.com/office/drawing/2014/main" id="{70DF958C-6433-4C78-868B-597E32994529}"/>
                  </a:ext>
                </a:extLst>
              </p:cNvPr>
              <p:cNvCxnSpPr>
                <a:cxnSpLocks/>
              </p:cNvCxnSpPr>
              <p:nvPr/>
            </p:nvCxnSpPr>
            <p:spPr bwMode="gray">
              <a:xfrm>
                <a:off x="11019478" y="5487760"/>
                <a:ext cx="74514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F218418-3810-4F4E-93D0-2145BA804A68}"/>
                  </a:ext>
                </a:extLst>
              </p:cNvPr>
              <p:cNvCxnSpPr>
                <a:cxnSpLocks/>
              </p:cNvCxnSpPr>
              <p:nvPr/>
            </p:nvCxnSpPr>
            <p:spPr bwMode="gray">
              <a:xfrm>
                <a:off x="10563201" y="5487760"/>
                <a:ext cx="319349"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006540E-9C6E-4BB4-881F-F6132453AD15}"/>
                  </a:ext>
                </a:extLst>
              </p:cNvPr>
              <p:cNvCxnSpPr>
                <a:cxnSpLocks/>
              </p:cNvCxnSpPr>
              <p:nvPr/>
            </p:nvCxnSpPr>
            <p:spPr bwMode="gray">
              <a:xfrm>
                <a:off x="9681128" y="5487760"/>
                <a:ext cx="745146"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6D05EE3A-A695-4053-AA2A-F8D317835684}"/>
                </a:ext>
              </a:extLst>
            </p:cNvPr>
            <p:cNvGrpSpPr/>
            <p:nvPr/>
          </p:nvGrpSpPr>
          <p:grpSpPr>
            <a:xfrm rot="5400000">
              <a:off x="6157683" y="4845370"/>
              <a:ext cx="2083496" cy="0"/>
              <a:chOff x="7505607" y="2503719"/>
              <a:chExt cx="2083496" cy="0"/>
            </a:xfrm>
          </p:grpSpPr>
          <p:cxnSp>
            <p:nvCxnSpPr>
              <p:cNvPr id="51" name="Straight Connector 50">
                <a:extLst>
                  <a:ext uri="{FF2B5EF4-FFF2-40B4-BE49-F238E27FC236}">
                    <a16:creationId xmlns:a16="http://schemas.microsoft.com/office/drawing/2014/main" id="{41DF8455-AE17-4DEB-860D-2E11547E1D82}"/>
                  </a:ext>
                </a:extLst>
              </p:cNvPr>
              <p:cNvCxnSpPr>
                <a:cxnSpLocks/>
              </p:cNvCxnSpPr>
              <p:nvPr/>
            </p:nvCxnSpPr>
            <p:spPr bwMode="gray">
              <a:xfrm>
                <a:off x="8843957" y="2503719"/>
                <a:ext cx="745146" cy="0"/>
              </a:xfrm>
              <a:prstGeom prst="line">
                <a:avLst/>
              </a:prstGeom>
              <a:ln w="28575"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0A4F8E1-CD4B-4508-8584-5888F13340C7}"/>
                  </a:ext>
                </a:extLst>
              </p:cNvPr>
              <p:cNvCxnSpPr>
                <a:cxnSpLocks/>
              </p:cNvCxnSpPr>
              <p:nvPr/>
            </p:nvCxnSpPr>
            <p:spPr bwMode="gray">
              <a:xfrm>
                <a:off x="8387680" y="2503719"/>
                <a:ext cx="319349" cy="0"/>
              </a:xfrm>
              <a:prstGeom prst="line">
                <a:avLst/>
              </a:prstGeom>
              <a:ln w="28575"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CF6BC43-7845-45F4-9F3F-C9B092961C1B}"/>
                  </a:ext>
                </a:extLst>
              </p:cNvPr>
              <p:cNvCxnSpPr>
                <a:cxnSpLocks/>
              </p:cNvCxnSpPr>
              <p:nvPr/>
            </p:nvCxnSpPr>
            <p:spPr bwMode="gray">
              <a:xfrm>
                <a:off x="7505607" y="2503719"/>
                <a:ext cx="745146" cy="0"/>
              </a:xfrm>
              <a:prstGeom prst="line">
                <a:avLst/>
              </a:prstGeom>
              <a:ln w="28575" cap="rnd">
                <a:solidFill>
                  <a:schemeClr val="tx2"/>
                </a:solidFill>
                <a:round/>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9060F7EA-E5C4-47D2-A62A-EF997326724C}"/>
                </a:ext>
              </a:extLst>
            </p:cNvPr>
            <p:cNvGrpSpPr/>
            <p:nvPr/>
          </p:nvGrpSpPr>
          <p:grpSpPr>
            <a:xfrm rot="10800000">
              <a:off x="546100" y="6024045"/>
              <a:ext cx="2083496" cy="0"/>
              <a:chOff x="7505607" y="2503719"/>
              <a:chExt cx="2083496" cy="0"/>
            </a:xfrm>
          </p:grpSpPr>
          <p:cxnSp>
            <p:nvCxnSpPr>
              <p:cNvPr id="55" name="Straight Connector 54">
                <a:extLst>
                  <a:ext uri="{FF2B5EF4-FFF2-40B4-BE49-F238E27FC236}">
                    <a16:creationId xmlns:a16="http://schemas.microsoft.com/office/drawing/2014/main" id="{37A8DFE6-CAB2-45CA-9B08-852E0726B858}"/>
                  </a:ext>
                </a:extLst>
              </p:cNvPr>
              <p:cNvCxnSpPr>
                <a:cxnSpLocks/>
              </p:cNvCxnSpPr>
              <p:nvPr/>
            </p:nvCxnSpPr>
            <p:spPr bwMode="gray">
              <a:xfrm>
                <a:off x="8843957" y="2503719"/>
                <a:ext cx="745146" cy="0"/>
              </a:xfrm>
              <a:prstGeom prst="line">
                <a:avLst/>
              </a:prstGeom>
              <a:ln w="28575"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8B152BB-4CA7-4ADB-943A-3B99ABDB650D}"/>
                  </a:ext>
                </a:extLst>
              </p:cNvPr>
              <p:cNvCxnSpPr>
                <a:cxnSpLocks/>
              </p:cNvCxnSpPr>
              <p:nvPr/>
            </p:nvCxnSpPr>
            <p:spPr bwMode="gray">
              <a:xfrm>
                <a:off x="8387680" y="2503719"/>
                <a:ext cx="319349" cy="0"/>
              </a:xfrm>
              <a:prstGeom prst="line">
                <a:avLst/>
              </a:prstGeom>
              <a:ln w="28575"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8E00144-69A2-4FD7-878A-ACFA106068B6}"/>
                  </a:ext>
                </a:extLst>
              </p:cNvPr>
              <p:cNvCxnSpPr>
                <a:cxnSpLocks/>
              </p:cNvCxnSpPr>
              <p:nvPr/>
            </p:nvCxnSpPr>
            <p:spPr bwMode="gray">
              <a:xfrm>
                <a:off x="7505607" y="2503719"/>
                <a:ext cx="745146" cy="0"/>
              </a:xfrm>
              <a:prstGeom prst="line">
                <a:avLst/>
              </a:prstGeom>
              <a:ln w="28575" cap="rnd">
                <a:solidFill>
                  <a:schemeClr val="tx2"/>
                </a:solidFill>
                <a:round/>
              </a:ln>
            </p:spPr>
            <p:style>
              <a:lnRef idx="1">
                <a:schemeClr val="accent1"/>
              </a:lnRef>
              <a:fillRef idx="0">
                <a:schemeClr val="accent1"/>
              </a:fillRef>
              <a:effectRef idx="0">
                <a:schemeClr val="accent1"/>
              </a:effectRef>
              <a:fontRef idx="minor">
                <a:schemeClr val="tx1"/>
              </a:fontRef>
            </p:style>
          </p:cxnSp>
        </p:grpSp>
      </p:grpSp>
      <p:sp>
        <p:nvSpPr>
          <p:cNvPr id="46" name="Rectangle: Rounded Corners 30">
            <a:extLst>
              <a:ext uri="{FF2B5EF4-FFF2-40B4-BE49-F238E27FC236}">
                <a16:creationId xmlns:a16="http://schemas.microsoft.com/office/drawing/2014/main" id="{50BA5ED5-F746-46B3-9B82-BF980E725B8B}"/>
              </a:ext>
            </a:extLst>
          </p:cNvPr>
          <p:cNvSpPr/>
          <p:nvPr/>
        </p:nvSpPr>
        <p:spPr bwMode="gray">
          <a:xfrm>
            <a:off x="436319" y="1481252"/>
            <a:ext cx="6656387" cy="4685299"/>
          </a:xfrm>
          <a:prstGeom prst="roundRect">
            <a:avLst>
              <a:gd name="adj" fmla="val 4593"/>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7" name="Picture 46">
            <a:extLst>
              <a:ext uri="{FF2B5EF4-FFF2-40B4-BE49-F238E27FC236}">
                <a16:creationId xmlns:a16="http://schemas.microsoft.com/office/drawing/2014/main" id="{936C4A8F-AA85-464E-92B3-4F7E435FAC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760413" y="5342156"/>
            <a:ext cx="719999" cy="720000"/>
          </a:xfrm>
          <a:prstGeom prst="rect">
            <a:avLst/>
          </a:prstGeom>
        </p:spPr>
      </p:pic>
      <p:pic>
        <p:nvPicPr>
          <p:cNvPr id="48" name="Picture 47" descr="University of Basil logo.jpg">
            <a:extLst>
              <a:ext uri="{FF2B5EF4-FFF2-40B4-BE49-F238E27FC236}">
                <a16:creationId xmlns:a16="http://schemas.microsoft.com/office/drawing/2014/main" id="{0E831FC6-D5A3-4658-BF19-10A8C983B41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bwMode="gray">
          <a:xfrm>
            <a:off x="5501959" y="4719941"/>
            <a:ext cx="1439328" cy="469346"/>
          </a:xfrm>
          <a:prstGeom prst="rect">
            <a:avLst/>
          </a:prstGeom>
        </p:spPr>
      </p:pic>
      <p:pic>
        <p:nvPicPr>
          <p:cNvPr id="49" name="Picture 48">
            <a:extLst>
              <a:ext uri="{FF2B5EF4-FFF2-40B4-BE49-F238E27FC236}">
                <a16:creationId xmlns:a16="http://schemas.microsoft.com/office/drawing/2014/main" id="{FF43D7C8-87C6-496B-8D13-7AD8EAB2414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gray">
          <a:xfrm>
            <a:off x="585370" y="4742391"/>
            <a:ext cx="1382713" cy="424446"/>
          </a:xfrm>
          <a:prstGeom prst="rect">
            <a:avLst/>
          </a:prstGeom>
        </p:spPr>
      </p:pic>
      <p:pic>
        <p:nvPicPr>
          <p:cNvPr id="58" name="Picture 57">
            <a:extLst>
              <a:ext uri="{FF2B5EF4-FFF2-40B4-BE49-F238E27FC236}">
                <a16:creationId xmlns:a16="http://schemas.microsoft.com/office/drawing/2014/main" id="{5B0562B0-96AF-4FB8-830A-D1E34B5E0D44}"/>
              </a:ext>
            </a:extLst>
          </p:cNvPr>
          <p:cNvPicPr>
            <a:picLocks noChangeAspect="1"/>
          </p:cNvPicPr>
          <p:nvPr/>
        </p:nvPicPr>
        <p:blipFill>
          <a:blip r:embed="rId6"/>
          <a:stretch>
            <a:fillRect/>
          </a:stretch>
        </p:blipFill>
        <p:spPr bwMode="gray">
          <a:xfrm>
            <a:off x="2691984" y="4753718"/>
            <a:ext cx="2116786" cy="401792"/>
          </a:xfrm>
          <a:prstGeom prst="rect">
            <a:avLst/>
          </a:prstGeom>
        </p:spPr>
      </p:pic>
      <p:pic>
        <p:nvPicPr>
          <p:cNvPr id="59" name="Picture 58" descr="http://www.alltrials.net/wp-content/uploads/2014/11/International-Brain-Tumour-Alliance.jpg">
            <a:extLst>
              <a:ext uri="{FF2B5EF4-FFF2-40B4-BE49-F238E27FC236}">
                <a16:creationId xmlns:a16="http://schemas.microsoft.com/office/drawing/2014/main" id="{17D087E1-A67F-4B99-8A49-0B07F1C9FD4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gray">
          <a:xfrm>
            <a:off x="4245472" y="3067361"/>
            <a:ext cx="624970" cy="622952"/>
          </a:xfrm>
          <a:prstGeom prst="rect">
            <a:avLst/>
          </a:prstGeom>
          <a:noFill/>
          <a:extLst>
            <a:ext uri="{909E8E84-426E-40dd-AFC4-6F175D3DCCD1}">
              <a14:hiddenFill xmlns="" xmlns:a14="http://schemas.microsoft.com/office/drawing/2010/main">
                <a:solidFill>
                  <a:srgbClr val="FFFFFF"/>
                </a:solidFill>
              </a14:hiddenFill>
            </a:ext>
          </a:extLst>
        </p:spPr>
      </p:pic>
      <p:pic>
        <p:nvPicPr>
          <p:cNvPr id="60" name="Picture 59" descr="https://tdi.nijz.si/CSS/slike/nijz_logo.jpg">
            <a:extLst>
              <a:ext uri="{FF2B5EF4-FFF2-40B4-BE49-F238E27FC236}">
                <a16:creationId xmlns:a16="http://schemas.microsoft.com/office/drawing/2014/main" id="{E6E4EB07-00ED-4CF6-993C-EFA54F0336EF}"/>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gray">
          <a:xfrm>
            <a:off x="2019134" y="3183552"/>
            <a:ext cx="1373009" cy="359163"/>
          </a:xfrm>
          <a:prstGeom prst="rect">
            <a:avLst/>
          </a:prstGeom>
          <a:noFill/>
          <a:extLst>
            <a:ext uri="{909E8E84-426E-40dd-AFC4-6F175D3DCCD1}">
              <a14:hiddenFill xmlns="" xmlns:a14="http://schemas.microsoft.com/office/drawing/2010/main">
                <a:solidFill>
                  <a:srgbClr val="FFFFFF"/>
                </a:solidFill>
              </a14:hiddenFill>
            </a:ext>
          </a:extLst>
        </p:spPr>
      </p:pic>
      <p:pic>
        <p:nvPicPr>
          <p:cNvPr id="61" name="Picture 60">
            <a:extLst>
              <a:ext uri="{FF2B5EF4-FFF2-40B4-BE49-F238E27FC236}">
                <a16:creationId xmlns:a16="http://schemas.microsoft.com/office/drawing/2014/main" id="{F86A46BE-DC0E-4869-BAAE-27958B63E25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t="29342" b="19090"/>
          <a:stretch/>
        </p:blipFill>
        <p:spPr bwMode="gray">
          <a:xfrm>
            <a:off x="3817217" y="4033145"/>
            <a:ext cx="1540094" cy="390370"/>
          </a:xfrm>
          <a:prstGeom prst="rect">
            <a:avLst/>
          </a:prstGeom>
        </p:spPr>
      </p:pic>
      <p:pic>
        <p:nvPicPr>
          <p:cNvPr id="62" name="Picture 61">
            <a:extLst>
              <a:ext uri="{FF2B5EF4-FFF2-40B4-BE49-F238E27FC236}">
                <a16:creationId xmlns:a16="http://schemas.microsoft.com/office/drawing/2014/main" id="{46A42183-BD25-4BFF-BF1B-B4FCE8F9BCE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bwMode="gray">
          <a:xfrm>
            <a:off x="4077106" y="1618005"/>
            <a:ext cx="793336" cy="568201"/>
          </a:xfrm>
          <a:prstGeom prst="rect">
            <a:avLst/>
          </a:prstGeom>
        </p:spPr>
      </p:pic>
      <p:pic>
        <p:nvPicPr>
          <p:cNvPr id="63" name="Picture 62">
            <a:extLst>
              <a:ext uri="{FF2B5EF4-FFF2-40B4-BE49-F238E27FC236}">
                <a16:creationId xmlns:a16="http://schemas.microsoft.com/office/drawing/2014/main" id="{88CE9D99-77F7-45A7-A098-DA272654137B}"/>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t="6771"/>
          <a:stretch/>
        </p:blipFill>
        <p:spPr>
          <a:xfrm>
            <a:off x="543471" y="1530491"/>
            <a:ext cx="1511797" cy="677955"/>
          </a:xfrm>
          <a:prstGeom prst="rect">
            <a:avLst/>
          </a:prstGeom>
        </p:spPr>
      </p:pic>
      <p:pic>
        <p:nvPicPr>
          <p:cNvPr id="64" name="Picture 63" descr="https://pulseinfoframe.com/app/uploads/2015/04/ICHOM_Logo_green_RGB_200px.png">
            <a:extLst>
              <a:ext uri="{FF2B5EF4-FFF2-40B4-BE49-F238E27FC236}">
                <a16:creationId xmlns:a16="http://schemas.microsoft.com/office/drawing/2014/main" id="{0F5617AA-8D9C-44DD-AA85-65C839BDF357}"/>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gray">
          <a:xfrm>
            <a:off x="2249468" y="2439345"/>
            <a:ext cx="1142675" cy="324163"/>
          </a:xfrm>
          <a:prstGeom prst="rect">
            <a:avLst/>
          </a:prstGeom>
          <a:noFill/>
          <a:extLst>
            <a:ext uri="{909E8E84-426E-40dd-AFC4-6F175D3DCCD1}">
              <a14:hiddenFill xmlns="" xmlns:a14="http://schemas.microsoft.com/office/drawing/2010/main">
                <a:solidFill>
                  <a:srgbClr val="FFFFFF"/>
                </a:solidFill>
              </a14:hiddenFill>
            </a:ext>
          </a:extLst>
        </p:spPr>
      </p:pic>
      <p:pic>
        <p:nvPicPr>
          <p:cNvPr id="65" name="Picture 64">
            <a:extLst>
              <a:ext uri="{FF2B5EF4-FFF2-40B4-BE49-F238E27FC236}">
                <a16:creationId xmlns:a16="http://schemas.microsoft.com/office/drawing/2014/main" id="{C8A7A3FD-48D6-47C3-A6CF-512597565E7A}"/>
              </a:ext>
            </a:extLst>
          </p:cNvPr>
          <p:cNvPicPr>
            <a:picLocks noChangeAspect="1"/>
          </p:cNvPicPr>
          <p:nvPr/>
        </p:nvPicPr>
        <p:blipFill>
          <a:blip r:embed="rId13"/>
          <a:stretch>
            <a:fillRect/>
          </a:stretch>
        </p:blipFill>
        <p:spPr>
          <a:xfrm>
            <a:off x="468844" y="3868454"/>
            <a:ext cx="1644195" cy="665590"/>
          </a:xfrm>
          <a:prstGeom prst="rect">
            <a:avLst/>
          </a:prstGeom>
        </p:spPr>
      </p:pic>
      <p:pic>
        <p:nvPicPr>
          <p:cNvPr id="66" name="Picture 65">
            <a:extLst>
              <a:ext uri="{FF2B5EF4-FFF2-40B4-BE49-F238E27FC236}">
                <a16:creationId xmlns:a16="http://schemas.microsoft.com/office/drawing/2014/main" id="{566AF6A2-1071-47A6-A358-B34D2133A467}"/>
              </a:ext>
            </a:extLst>
          </p:cNvPr>
          <p:cNvPicPr>
            <a:picLocks noChangeAspect="1"/>
          </p:cNvPicPr>
          <p:nvPr/>
        </p:nvPicPr>
        <p:blipFill>
          <a:blip r:embed="rId14"/>
          <a:stretch>
            <a:fillRect/>
          </a:stretch>
        </p:blipFill>
        <p:spPr>
          <a:xfrm>
            <a:off x="5928224" y="1661692"/>
            <a:ext cx="669889" cy="470563"/>
          </a:xfrm>
          <a:prstGeom prst="rect">
            <a:avLst/>
          </a:prstGeom>
        </p:spPr>
      </p:pic>
      <p:pic>
        <p:nvPicPr>
          <p:cNvPr id="67" name="Picture 66">
            <a:extLst>
              <a:ext uri="{FF2B5EF4-FFF2-40B4-BE49-F238E27FC236}">
                <a16:creationId xmlns:a16="http://schemas.microsoft.com/office/drawing/2014/main" id="{93760D05-204F-4577-A7AC-43CE311E7666}"/>
              </a:ext>
            </a:extLst>
          </p:cNvPr>
          <p:cNvPicPr>
            <a:picLocks noChangeAspect="1"/>
          </p:cNvPicPr>
          <p:nvPr/>
        </p:nvPicPr>
        <p:blipFill>
          <a:blip r:embed="rId15"/>
          <a:stretch>
            <a:fillRect/>
          </a:stretch>
        </p:blipFill>
        <p:spPr>
          <a:xfrm>
            <a:off x="5932383" y="3278920"/>
            <a:ext cx="888416" cy="208300"/>
          </a:xfrm>
          <a:prstGeom prst="rect">
            <a:avLst/>
          </a:prstGeom>
        </p:spPr>
      </p:pic>
      <p:pic>
        <p:nvPicPr>
          <p:cNvPr id="68" name="Picture 67">
            <a:extLst>
              <a:ext uri="{FF2B5EF4-FFF2-40B4-BE49-F238E27FC236}">
                <a16:creationId xmlns:a16="http://schemas.microsoft.com/office/drawing/2014/main" id="{21EA3E81-C94B-41FC-AD1C-6CF0C81AF7B9}"/>
              </a:ext>
            </a:extLst>
          </p:cNvPr>
          <p:cNvPicPr>
            <a:picLocks noChangeAspect="1"/>
          </p:cNvPicPr>
          <p:nvPr/>
        </p:nvPicPr>
        <p:blipFill rotWithShape="1">
          <a:blip r:embed="rId16"/>
          <a:srcRect l="24203" t="37834" r="27132" b="37789"/>
          <a:stretch/>
        </p:blipFill>
        <p:spPr>
          <a:xfrm>
            <a:off x="5882238" y="4079027"/>
            <a:ext cx="956125" cy="287364"/>
          </a:xfrm>
          <a:prstGeom prst="rect">
            <a:avLst/>
          </a:prstGeom>
        </p:spPr>
      </p:pic>
      <p:pic>
        <p:nvPicPr>
          <p:cNvPr id="69" name="Picture 68">
            <a:extLst>
              <a:ext uri="{FF2B5EF4-FFF2-40B4-BE49-F238E27FC236}">
                <a16:creationId xmlns:a16="http://schemas.microsoft.com/office/drawing/2014/main" id="{B200D9A9-A4BE-47B0-B337-100535A099CE}"/>
              </a:ext>
            </a:extLst>
          </p:cNvPr>
          <p:cNvPicPr>
            <a:picLocks noChangeAspect="1"/>
          </p:cNvPicPr>
          <p:nvPr/>
        </p:nvPicPr>
        <p:blipFill>
          <a:blip r:embed="rId17"/>
          <a:stretch>
            <a:fillRect/>
          </a:stretch>
        </p:blipFill>
        <p:spPr>
          <a:xfrm>
            <a:off x="2262718" y="3755192"/>
            <a:ext cx="818110" cy="818110"/>
          </a:xfrm>
          <a:prstGeom prst="rect">
            <a:avLst/>
          </a:prstGeom>
        </p:spPr>
      </p:pic>
      <p:pic>
        <p:nvPicPr>
          <p:cNvPr id="70" name="Picture 69" descr="A picture containing object, clock&#10;&#10;Description generated with very high confidence">
            <a:extLst>
              <a:ext uri="{FF2B5EF4-FFF2-40B4-BE49-F238E27FC236}">
                <a16:creationId xmlns:a16="http://schemas.microsoft.com/office/drawing/2014/main" id="{37D55FAB-3F76-42BC-9007-EE1B9495886C}"/>
              </a:ext>
            </a:extLst>
          </p:cNvPr>
          <p:cNvPicPr>
            <a:picLocks noChangeAspect="1"/>
          </p:cNvPicPr>
          <p:nvPr/>
        </p:nvPicPr>
        <p:blipFill>
          <a:blip r:embed="rId18"/>
          <a:stretch>
            <a:fillRect/>
          </a:stretch>
        </p:blipFill>
        <p:spPr>
          <a:xfrm>
            <a:off x="3700113" y="2497962"/>
            <a:ext cx="1724199" cy="223751"/>
          </a:xfrm>
          <a:prstGeom prst="rect">
            <a:avLst/>
          </a:prstGeom>
        </p:spPr>
      </p:pic>
      <p:pic>
        <p:nvPicPr>
          <p:cNvPr id="71" name="Picture 70">
            <a:extLst>
              <a:ext uri="{FF2B5EF4-FFF2-40B4-BE49-F238E27FC236}">
                <a16:creationId xmlns:a16="http://schemas.microsoft.com/office/drawing/2014/main" id="{76A230F7-B3FF-4329-BE22-21ED5BA283FE}"/>
              </a:ext>
            </a:extLst>
          </p:cNvPr>
          <p:cNvPicPr>
            <a:picLocks noChangeAspect="1"/>
          </p:cNvPicPr>
          <p:nvPr/>
        </p:nvPicPr>
        <p:blipFill>
          <a:blip r:embed="rId19"/>
          <a:stretch>
            <a:fillRect/>
          </a:stretch>
        </p:blipFill>
        <p:spPr>
          <a:xfrm>
            <a:off x="5860994" y="2436467"/>
            <a:ext cx="998612" cy="464042"/>
          </a:xfrm>
          <a:prstGeom prst="rect">
            <a:avLst/>
          </a:prstGeom>
        </p:spPr>
      </p:pic>
      <p:pic>
        <p:nvPicPr>
          <p:cNvPr id="72" name="Picture 71" descr="A close up of a sign&#10;&#10;Description generated with high confidence">
            <a:extLst>
              <a:ext uri="{FF2B5EF4-FFF2-40B4-BE49-F238E27FC236}">
                <a16:creationId xmlns:a16="http://schemas.microsoft.com/office/drawing/2014/main" id="{F28487E6-EA0D-4863-8EE8-AC727348124B}"/>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644829" y="3291525"/>
            <a:ext cx="669889" cy="296090"/>
          </a:xfrm>
          <a:prstGeom prst="rect">
            <a:avLst/>
          </a:prstGeom>
        </p:spPr>
      </p:pic>
      <p:pic>
        <p:nvPicPr>
          <p:cNvPr id="73" name="Picture 72">
            <a:extLst>
              <a:ext uri="{FF2B5EF4-FFF2-40B4-BE49-F238E27FC236}">
                <a16:creationId xmlns:a16="http://schemas.microsoft.com/office/drawing/2014/main" id="{6097D9F4-4732-485C-8591-C8AB03A02884}"/>
              </a:ext>
            </a:extLst>
          </p:cNvPr>
          <p:cNvPicPr>
            <a:picLocks noChangeAspect="1"/>
          </p:cNvPicPr>
          <p:nvPr/>
        </p:nvPicPr>
        <p:blipFill>
          <a:blip r:embed="rId21"/>
          <a:stretch>
            <a:fillRect/>
          </a:stretch>
        </p:blipFill>
        <p:spPr>
          <a:xfrm>
            <a:off x="685440" y="2322523"/>
            <a:ext cx="669889" cy="478866"/>
          </a:xfrm>
          <a:prstGeom prst="rect">
            <a:avLst/>
          </a:prstGeom>
        </p:spPr>
      </p:pic>
      <p:pic>
        <p:nvPicPr>
          <p:cNvPr id="74" name="Picture 73">
            <a:extLst>
              <a:ext uri="{FF2B5EF4-FFF2-40B4-BE49-F238E27FC236}">
                <a16:creationId xmlns:a16="http://schemas.microsoft.com/office/drawing/2014/main" id="{8A9DDC75-99DE-433A-96F8-5DB9529F6F45}"/>
              </a:ext>
            </a:extLst>
          </p:cNvPr>
          <p:cNvPicPr>
            <a:picLocks noChangeAspect="1"/>
          </p:cNvPicPr>
          <p:nvPr/>
        </p:nvPicPr>
        <p:blipFill>
          <a:blip r:embed="rId22"/>
          <a:stretch>
            <a:fillRect/>
          </a:stretch>
        </p:blipFill>
        <p:spPr>
          <a:xfrm>
            <a:off x="1968083" y="1530492"/>
            <a:ext cx="1725448" cy="690179"/>
          </a:xfrm>
          <a:prstGeom prst="rect">
            <a:avLst/>
          </a:prstGeom>
        </p:spPr>
      </p:pic>
      <p:pic>
        <p:nvPicPr>
          <p:cNvPr id="75" name="Picture 74" descr="vrn_lg_rgb_blk_pos_0.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046926" y="5460528"/>
            <a:ext cx="1290116" cy="504000"/>
          </a:xfrm>
          <a:prstGeom prst="rect">
            <a:avLst/>
          </a:prstGeom>
        </p:spPr>
      </p:pic>
      <p:pic>
        <p:nvPicPr>
          <p:cNvPr id="76" name="Picture 75" descr="Intacare_logo(no_tag).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623161" y="5604528"/>
            <a:ext cx="1236445" cy="216000"/>
          </a:xfrm>
          <a:prstGeom prst="rect">
            <a:avLst/>
          </a:prstGeom>
        </p:spPr>
      </p:pic>
      <p:pic>
        <p:nvPicPr>
          <p:cNvPr id="77" name="Picture 76" descr="Goings on logo large.jp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366583" y="5342156"/>
            <a:ext cx="460942" cy="648000"/>
          </a:xfrm>
          <a:prstGeom prst="rect">
            <a:avLst/>
          </a:prstGeom>
        </p:spPr>
      </p:pic>
    </p:spTree>
    <p:extLst>
      <p:ext uri="{BB962C8B-B14F-4D97-AF65-F5344CB8AC3E}">
        <p14:creationId xmlns:p14="http://schemas.microsoft.com/office/powerpoint/2010/main" val="1611879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6F99ABA7-E337-48F1-B84C-425BAA301B36}"/>
              </a:ext>
            </a:extLst>
          </p:cNvPr>
          <p:cNvPicPr>
            <a:picLocks noChangeAspect="1"/>
          </p:cNvPicPr>
          <p:nvPr/>
        </p:nvPicPr>
        <p:blipFill>
          <a:blip r:embed="rId2"/>
          <a:stretch>
            <a:fillRect/>
          </a:stretch>
        </p:blipFill>
        <p:spPr bwMode="gray">
          <a:xfrm>
            <a:off x="546423" y="1264793"/>
            <a:ext cx="11229318" cy="4470400"/>
          </a:xfrm>
          <a:prstGeom prst="rect">
            <a:avLst/>
          </a:prstGeom>
        </p:spPr>
      </p:pic>
      <p:sp>
        <p:nvSpPr>
          <p:cNvPr id="2" name="Title 1">
            <a:extLst>
              <a:ext uri="{FF2B5EF4-FFF2-40B4-BE49-F238E27FC236}">
                <a16:creationId xmlns:a16="http://schemas.microsoft.com/office/drawing/2014/main" id="{FF121AC1-5218-41AF-BC06-FF3361D2A591}"/>
              </a:ext>
            </a:extLst>
          </p:cNvPr>
          <p:cNvSpPr>
            <a:spLocks noGrp="1"/>
          </p:cNvSpPr>
          <p:nvPr>
            <p:ph type="title"/>
          </p:nvPr>
        </p:nvSpPr>
        <p:spPr>
          <a:xfrm>
            <a:off x="442912" y="441325"/>
            <a:ext cx="11160824" cy="911225"/>
          </a:xfrm>
        </p:spPr>
        <p:txBody>
          <a:bodyPr/>
          <a:lstStyle/>
          <a:p>
            <a:r>
              <a:rPr lang="en-US" dirty="0"/>
              <a:t>We need to redefine efficiency based on what matters to patients </a:t>
            </a:r>
            <a:endParaRPr lang="en-GB" dirty="0"/>
          </a:p>
        </p:txBody>
      </p:sp>
      <p:sp>
        <p:nvSpPr>
          <p:cNvPr id="3" name="Content Placeholder 2">
            <a:extLst>
              <a:ext uri="{FF2B5EF4-FFF2-40B4-BE49-F238E27FC236}">
                <a16:creationId xmlns:a16="http://schemas.microsoft.com/office/drawing/2014/main" id="{214181E9-08A8-4057-B81F-50402FE80129}"/>
              </a:ext>
            </a:extLst>
          </p:cNvPr>
          <p:cNvSpPr>
            <a:spLocks noGrp="1"/>
          </p:cNvSpPr>
          <p:nvPr>
            <p:ph idx="1"/>
          </p:nvPr>
        </p:nvSpPr>
        <p:spPr bwMode="gray">
          <a:xfrm>
            <a:off x="1766883" y="2347545"/>
            <a:ext cx="7271610" cy="3824653"/>
          </a:xfrm>
        </p:spPr>
        <p:txBody>
          <a:bodyPr lIns="90000" tIns="90000" rIns="90000" bIns="90000" anchor="ctr"/>
          <a:lstStyle/>
          <a:p>
            <a:pPr algn="ctr"/>
            <a:r>
              <a:rPr lang="en-GB" sz="4000" i="1" dirty="0">
                <a:solidFill>
                  <a:schemeClr val="bg1"/>
                </a:solidFill>
              </a:rPr>
              <a:t>Inefficiency is any aspect of</a:t>
            </a:r>
            <a:br>
              <a:rPr lang="en-GB" sz="4000" i="1" dirty="0">
                <a:solidFill>
                  <a:schemeClr val="bg1"/>
                </a:solidFill>
              </a:rPr>
            </a:br>
            <a:r>
              <a:rPr lang="en-GB" sz="4000" i="1" dirty="0">
                <a:solidFill>
                  <a:schemeClr val="bg1"/>
                </a:solidFill>
              </a:rPr>
              <a:t>cancer care that is not focused </a:t>
            </a:r>
            <a:br>
              <a:rPr lang="en-GB" sz="4000" i="1" dirty="0">
                <a:solidFill>
                  <a:schemeClr val="bg1"/>
                </a:solidFill>
              </a:rPr>
            </a:br>
            <a:r>
              <a:rPr lang="en-GB" sz="4000" i="1" dirty="0">
                <a:solidFill>
                  <a:schemeClr val="bg1"/>
                </a:solidFill>
              </a:rPr>
              <a:t>on what matters to patients.</a:t>
            </a:r>
          </a:p>
        </p:txBody>
      </p:sp>
      <p:sp>
        <p:nvSpPr>
          <p:cNvPr id="5" name="Rectangle 4">
            <a:extLst>
              <a:ext uri="{FF2B5EF4-FFF2-40B4-BE49-F238E27FC236}">
                <a16:creationId xmlns:a16="http://schemas.microsoft.com/office/drawing/2014/main" id="{BDAB8593-5A1B-4C67-88DA-7DA98D680665}"/>
              </a:ext>
            </a:extLst>
          </p:cNvPr>
          <p:cNvSpPr/>
          <p:nvPr/>
        </p:nvSpPr>
        <p:spPr bwMode="gray">
          <a:xfrm>
            <a:off x="5486400" y="1611142"/>
            <a:ext cx="6705600" cy="923330"/>
          </a:xfrm>
          <a:prstGeom prst="rect">
            <a:avLst/>
          </a:prstGeom>
        </p:spPr>
        <p:txBody>
          <a:bodyPr wrap="square">
            <a:spAutoFit/>
          </a:bodyPr>
          <a:lstStyle/>
          <a:p>
            <a:r>
              <a:rPr lang="en-GB" b="1" dirty="0">
                <a:solidFill>
                  <a:schemeClr val="bg1"/>
                </a:solidFill>
                <a:latin typeface="Arial" panose="020B0604020202020204" pitchFamily="34" charset="0"/>
                <a:ea typeface="Calibri" panose="020F0502020204030204" pitchFamily="34" charset="0"/>
              </a:rPr>
              <a:t>‘Every euro, every penny not spent on improving outcomes for patients is money wasted.’ </a:t>
            </a:r>
            <a:br>
              <a:rPr lang="en-GB" b="1" dirty="0">
                <a:solidFill>
                  <a:schemeClr val="bg1"/>
                </a:solidFill>
                <a:latin typeface="Arial" panose="020B0604020202020204" pitchFamily="34" charset="0"/>
                <a:ea typeface="Calibri" panose="020F0502020204030204" pitchFamily="34" charset="0"/>
              </a:rPr>
            </a:br>
            <a:r>
              <a:rPr lang="en-GB" dirty="0">
                <a:solidFill>
                  <a:schemeClr val="bg1"/>
                </a:solidFill>
                <a:latin typeface="Arial" panose="020B0604020202020204" pitchFamily="34" charset="0"/>
                <a:ea typeface="Calibri" panose="020F0502020204030204" pitchFamily="34" charset="0"/>
              </a:rPr>
              <a:t>Vivek Muthu, Member of All.Can</a:t>
            </a:r>
            <a:endParaRPr lang="en-GB" dirty="0">
              <a:solidFill>
                <a:schemeClr val="bg1"/>
              </a:solidFill>
            </a:endParaRPr>
          </a:p>
        </p:txBody>
      </p:sp>
    </p:spTree>
    <p:extLst>
      <p:ext uri="{BB962C8B-B14F-4D97-AF65-F5344CB8AC3E}">
        <p14:creationId xmlns:p14="http://schemas.microsoft.com/office/powerpoint/2010/main" val="3240520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6F1B-2538-4B89-90F3-516501F9F404}"/>
              </a:ext>
            </a:extLst>
          </p:cNvPr>
          <p:cNvSpPr>
            <a:spLocks noGrp="1"/>
          </p:cNvSpPr>
          <p:nvPr>
            <p:ph type="title"/>
          </p:nvPr>
        </p:nvSpPr>
        <p:spPr/>
        <p:txBody>
          <a:bodyPr/>
          <a:lstStyle/>
          <a:p>
            <a:r>
              <a:rPr lang="en-GB" dirty="0"/>
              <a:t>Simple solutions can make a real difference to patients and their families </a:t>
            </a:r>
          </a:p>
        </p:txBody>
      </p:sp>
      <p:pic>
        <p:nvPicPr>
          <p:cNvPr id="6" name="Picture 4">
            <a:extLst>
              <a:ext uri="{FF2B5EF4-FFF2-40B4-BE49-F238E27FC236}">
                <a16:creationId xmlns:a16="http://schemas.microsoft.com/office/drawing/2014/main" id="{3166F043-D400-4A86-914D-65E0FE8551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912" y="2108567"/>
            <a:ext cx="4171950" cy="3125787"/>
          </a:xfrm>
          <a:prstGeom prst="roundRect">
            <a:avLst>
              <a:gd name="adj" fmla="val 5728"/>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 descr="Screenshot 2017-11-27 16.37.13.png">
            <a:extLst>
              <a:ext uri="{FF2B5EF4-FFF2-40B4-BE49-F238E27FC236}">
                <a16:creationId xmlns:a16="http://schemas.microsoft.com/office/drawing/2014/main" id="{A9C59972-ECD0-4B8F-9E5E-AF34912C76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23826" y="1254862"/>
            <a:ext cx="4577674" cy="4929708"/>
          </a:xfrm>
          <a:prstGeom prst="rect">
            <a:avLst/>
          </a:prstGeom>
          <a:noFill/>
          <a:ln>
            <a:noFill/>
          </a:ln>
          <a:effectLst>
            <a:outerShdw blurRad="165100" dist="889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Rounded Corners 7">
            <a:extLst>
              <a:ext uri="{FF2B5EF4-FFF2-40B4-BE49-F238E27FC236}">
                <a16:creationId xmlns:a16="http://schemas.microsoft.com/office/drawing/2014/main" id="{6DF2943F-22F0-47AB-816A-60337EE3CFF3}"/>
              </a:ext>
            </a:extLst>
          </p:cNvPr>
          <p:cNvSpPr/>
          <p:nvPr/>
        </p:nvSpPr>
        <p:spPr bwMode="gray">
          <a:xfrm>
            <a:off x="523564" y="2177010"/>
            <a:ext cx="4176000" cy="3132000"/>
          </a:xfrm>
          <a:prstGeom prst="roundRect">
            <a:avLst>
              <a:gd name="adj" fmla="val 3142"/>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72000" tIns="144000" rIns="46800" bIns="46800" rtlCol="0" anchor="t"/>
          <a:lstStyle/>
          <a:p>
            <a:pPr marL="342900" indent="-342900">
              <a:buFont typeface="Arial" panose="020B0604020202020204" pitchFamily="34" charset="0"/>
              <a:buChar char="•"/>
            </a:pPr>
            <a:endParaRPr lang="en-GB" sz="1400" dirty="0">
              <a:solidFill>
                <a:schemeClr val="tx2"/>
              </a:solidFill>
            </a:endParaRPr>
          </a:p>
        </p:txBody>
      </p:sp>
    </p:spTree>
    <p:extLst>
      <p:ext uri="{BB962C8B-B14F-4D97-AF65-F5344CB8AC3E}">
        <p14:creationId xmlns:p14="http://schemas.microsoft.com/office/powerpoint/2010/main" val="2623897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0792E4-7E15-4173-8664-1B143B9E1780}"/>
              </a:ext>
            </a:extLst>
          </p:cNvPr>
          <p:cNvSpPr>
            <a:spLocks noGrp="1"/>
          </p:cNvSpPr>
          <p:nvPr>
            <p:ph type="ctrTitle"/>
          </p:nvPr>
        </p:nvSpPr>
        <p:spPr/>
        <p:txBody>
          <a:bodyPr/>
          <a:lstStyle/>
          <a:p>
            <a:r>
              <a:rPr lang="en-GB" dirty="0"/>
              <a:t>Patient insights driving sustainability </a:t>
            </a:r>
          </a:p>
        </p:txBody>
      </p:sp>
      <p:sp>
        <p:nvSpPr>
          <p:cNvPr id="3" name="Subtitle 2">
            <a:extLst>
              <a:ext uri="{FF2B5EF4-FFF2-40B4-BE49-F238E27FC236}">
                <a16:creationId xmlns:a16="http://schemas.microsoft.com/office/drawing/2014/main" id="{137FD7B4-5939-4A4B-99B8-395EBF952FF6}"/>
              </a:ext>
            </a:extLst>
          </p:cNvPr>
          <p:cNvSpPr>
            <a:spLocks noGrp="1"/>
          </p:cNvSpPr>
          <p:nvPr>
            <p:ph type="subTitle" idx="1"/>
          </p:nvPr>
        </p:nvSpPr>
        <p:spPr/>
        <p:txBody>
          <a:bodyPr/>
          <a:lstStyle/>
          <a:p>
            <a:r>
              <a:rPr lang="en-GB" dirty="0"/>
              <a:t>Daniel Ratchford, Quality Health</a:t>
            </a:r>
          </a:p>
        </p:txBody>
      </p:sp>
    </p:spTree>
    <p:extLst>
      <p:ext uri="{BB962C8B-B14F-4D97-AF65-F5344CB8AC3E}">
        <p14:creationId xmlns:p14="http://schemas.microsoft.com/office/powerpoint/2010/main" val="3710941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21AC1-5218-41AF-BC06-FF3361D2A591}"/>
              </a:ext>
            </a:extLst>
          </p:cNvPr>
          <p:cNvSpPr>
            <a:spLocks noGrp="1"/>
          </p:cNvSpPr>
          <p:nvPr>
            <p:ph type="title"/>
          </p:nvPr>
        </p:nvSpPr>
        <p:spPr>
          <a:xfrm>
            <a:off x="546099" y="441325"/>
            <a:ext cx="7911775" cy="911225"/>
          </a:xfrm>
        </p:spPr>
        <p:txBody>
          <a:bodyPr/>
          <a:lstStyle/>
          <a:p>
            <a:r>
              <a:rPr lang="en-US" dirty="0"/>
              <a:t>The All.Can patient survey – </a:t>
            </a:r>
            <a:br>
              <a:rPr lang="en-US" dirty="0"/>
            </a:br>
            <a:r>
              <a:rPr lang="en-US" dirty="0"/>
              <a:t>helping improve the efficiency of cancer care</a:t>
            </a:r>
            <a:endParaRPr lang="en-GB" dirty="0"/>
          </a:p>
        </p:txBody>
      </p:sp>
      <p:sp>
        <p:nvSpPr>
          <p:cNvPr id="74" name="Content Placeholder 4">
            <a:extLst>
              <a:ext uri="{FF2B5EF4-FFF2-40B4-BE49-F238E27FC236}">
                <a16:creationId xmlns:a16="http://schemas.microsoft.com/office/drawing/2014/main" id="{CD5AF7FE-F302-4EAF-BFD5-69E2D35BD03F}"/>
              </a:ext>
            </a:extLst>
          </p:cNvPr>
          <p:cNvSpPr>
            <a:spLocks noGrp="1"/>
          </p:cNvSpPr>
          <p:nvPr>
            <p:ph idx="1"/>
          </p:nvPr>
        </p:nvSpPr>
        <p:spPr>
          <a:xfrm>
            <a:off x="546100" y="1514475"/>
            <a:ext cx="10198850" cy="4651375"/>
          </a:xfrm>
        </p:spPr>
        <p:txBody>
          <a:bodyPr/>
          <a:lstStyle/>
          <a:p>
            <a:endParaRPr lang="en-GB" dirty="0"/>
          </a:p>
        </p:txBody>
      </p:sp>
      <p:sp>
        <p:nvSpPr>
          <p:cNvPr id="75" name="Rectangle: Rounded Corners 3">
            <a:extLst>
              <a:ext uri="{FF2B5EF4-FFF2-40B4-BE49-F238E27FC236}">
                <a16:creationId xmlns:a16="http://schemas.microsoft.com/office/drawing/2014/main" id="{FF4CCFD8-4D83-4D35-A63E-D30750D6A35D}"/>
              </a:ext>
            </a:extLst>
          </p:cNvPr>
          <p:cNvSpPr/>
          <p:nvPr/>
        </p:nvSpPr>
        <p:spPr bwMode="gray">
          <a:xfrm>
            <a:off x="552209" y="1485900"/>
            <a:ext cx="10198850" cy="4679950"/>
          </a:xfrm>
          <a:prstGeom prst="roundRect">
            <a:avLst>
              <a:gd name="adj" fmla="val 3142"/>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0" rIns="46800" bIns="46800" rtlCol="0" anchor="t"/>
          <a:lstStyle/>
          <a:p>
            <a:pPr>
              <a:spcBef>
                <a:spcPts val="600"/>
              </a:spcBef>
            </a:pPr>
            <a:r>
              <a:rPr lang="en-GB" sz="2400" b="1" dirty="0">
                <a:solidFill>
                  <a:schemeClr val="tx1"/>
                </a:solidFill>
              </a:rPr>
              <a:t>A large-scale international patient survey focused on waste and inefficiency</a:t>
            </a:r>
          </a:p>
          <a:p>
            <a:pPr marL="179388" indent="-179388">
              <a:spcBef>
                <a:spcPts val="600"/>
              </a:spcBef>
              <a:buClr>
                <a:schemeClr val="tx1"/>
              </a:buClr>
              <a:buFont typeface="Arial" panose="020B0604020202020204" pitchFamily="34" charset="0"/>
              <a:buChar char="•"/>
            </a:pPr>
            <a:r>
              <a:rPr lang="en-GB" sz="2000" b="1" dirty="0">
                <a:solidFill>
                  <a:schemeClr val="tx1"/>
                </a:solidFill>
              </a:rPr>
              <a:t>Current and former patients </a:t>
            </a:r>
            <a:r>
              <a:rPr lang="en-GB" sz="2000" dirty="0">
                <a:solidFill>
                  <a:schemeClr val="tx1"/>
                </a:solidFill>
              </a:rPr>
              <a:t>with any type of cancer and their caregivers</a:t>
            </a:r>
          </a:p>
          <a:p>
            <a:pPr marL="179388" indent="-179388">
              <a:spcBef>
                <a:spcPts val="600"/>
              </a:spcBef>
              <a:buClr>
                <a:schemeClr val="tx1"/>
              </a:buClr>
              <a:buFont typeface="Arial" panose="020B0604020202020204" pitchFamily="34" charset="0"/>
              <a:buChar char="•"/>
            </a:pPr>
            <a:r>
              <a:rPr lang="en-GB" sz="2000" dirty="0">
                <a:solidFill>
                  <a:schemeClr val="tx1"/>
                </a:solidFill>
              </a:rPr>
              <a:t>A survey </a:t>
            </a:r>
            <a:r>
              <a:rPr lang="en-GB" sz="2000">
                <a:solidFill>
                  <a:schemeClr val="tx1"/>
                </a:solidFill>
              </a:rPr>
              <a:t>in </a:t>
            </a:r>
            <a:r>
              <a:rPr lang="en-GB" sz="2000" b="1">
                <a:solidFill>
                  <a:schemeClr val="tx1"/>
                </a:solidFill>
              </a:rPr>
              <a:t>10 </a:t>
            </a:r>
            <a:r>
              <a:rPr lang="en-GB" sz="2000" b="1" dirty="0">
                <a:solidFill>
                  <a:schemeClr val="tx1"/>
                </a:solidFill>
              </a:rPr>
              <a:t>individual countries </a:t>
            </a:r>
            <a:r>
              <a:rPr lang="en-GB" sz="2000" dirty="0">
                <a:solidFill>
                  <a:schemeClr val="tx1"/>
                </a:solidFill>
              </a:rPr>
              <a:t>with the </a:t>
            </a:r>
            <a:r>
              <a:rPr lang="en-US" sz="2000" dirty="0">
                <a:solidFill>
                  <a:schemeClr val="tx1"/>
                </a:solidFill>
              </a:rPr>
              <a:t>goal to achieve </a:t>
            </a:r>
            <a:r>
              <a:rPr lang="en-US" sz="2000" b="1" dirty="0">
                <a:solidFill>
                  <a:schemeClr val="tx1"/>
                </a:solidFill>
              </a:rPr>
              <a:t>300–400 responses per country</a:t>
            </a:r>
            <a:endParaRPr lang="en-GB" sz="2000" dirty="0">
              <a:solidFill>
                <a:schemeClr val="tx1"/>
              </a:solidFill>
            </a:endParaRPr>
          </a:p>
          <a:p>
            <a:pPr marL="179388" indent="-179388">
              <a:spcBef>
                <a:spcPts val="600"/>
              </a:spcBef>
              <a:buClr>
                <a:schemeClr val="tx1"/>
              </a:buClr>
              <a:buFont typeface="Arial" panose="020B0604020202020204" pitchFamily="34" charset="0"/>
              <a:buChar char="•"/>
            </a:pPr>
            <a:r>
              <a:rPr lang="en-GB" sz="2000" dirty="0">
                <a:solidFill>
                  <a:schemeClr val="tx1"/>
                </a:solidFill>
              </a:rPr>
              <a:t>Plus a more </a:t>
            </a:r>
            <a:r>
              <a:rPr lang="en-GB" sz="2000" b="1" dirty="0">
                <a:solidFill>
                  <a:schemeClr val="tx1"/>
                </a:solidFill>
              </a:rPr>
              <a:t>generic international version </a:t>
            </a:r>
            <a:r>
              <a:rPr lang="en-GB" sz="2000" dirty="0">
                <a:solidFill>
                  <a:schemeClr val="tx1"/>
                </a:solidFill>
              </a:rPr>
              <a:t>for the rest of the world</a:t>
            </a:r>
          </a:p>
          <a:p>
            <a:pPr marL="179388" indent="-179388">
              <a:spcBef>
                <a:spcPts val="600"/>
              </a:spcBef>
              <a:buClr>
                <a:schemeClr val="tx1"/>
              </a:buClr>
              <a:buFont typeface="Arial" panose="020B0604020202020204" pitchFamily="34" charset="0"/>
              <a:buChar char="•"/>
            </a:pPr>
            <a:r>
              <a:rPr lang="en-GB" sz="2000" dirty="0">
                <a:solidFill>
                  <a:schemeClr val="tx1"/>
                </a:solidFill>
              </a:rPr>
              <a:t>Online survey here: </a:t>
            </a:r>
            <a:r>
              <a:rPr lang="en-GB" sz="2000" b="1" dirty="0">
                <a:solidFill>
                  <a:schemeClr val="tx1"/>
                </a:solidFill>
              </a:rPr>
              <a:t>http://patientsurvey.all-can.org/</a:t>
            </a:r>
          </a:p>
          <a:p>
            <a:pPr marL="179388" indent="-179388">
              <a:spcBef>
                <a:spcPts val="600"/>
              </a:spcBef>
              <a:buClr>
                <a:schemeClr val="tx1"/>
              </a:buClr>
              <a:buFont typeface="Arial" panose="020B0604020202020204" pitchFamily="34" charset="0"/>
              <a:buChar char="•"/>
            </a:pPr>
            <a:r>
              <a:rPr lang="en-US" sz="2000" dirty="0">
                <a:solidFill>
                  <a:schemeClr val="tx1"/>
                </a:solidFill>
              </a:rPr>
              <a:t>Led by </a:t>
            </a:r>
            <a:r>
              <a:rPr lang="en-US" sz="2000" b="1" dirty="0">
                <a:solidFill>
                  <a:schemeClr val="tx1"/>
                </a:solidFill>
              </a:rPr>
              <a:t>Quality Health </a:t>
            </a:r>
            <a:r>
              <a:rPr lang="en-US" sz="2000" dirty="0">
                <a:solidFill>
                  <a:schemeClr val="tx1"/>
                </a:solidFill>
              </a:rPr>
              <a:t>– </a:t>
            </a:r>
            <a:r>
              <a:rPr lang="en-GB" sz="2000" dirty="0">
                <a:solidFill>
                  <a:schemeClr val="tx1"/>
                </a:solidFill>
              </a:rPr>
              <a:t>known for the National Cancer Patient Experience Survey </a:t>
            </a:r>
            <a:br>
              <a:rPr lang="en-GB" sz="2000" dirty="0">
                <a:solidFill>
                  <a:schemeClr val="tx1"/>
                </a:solidFill>
              </a:rPr>
            </a:br>
            <a:r>
              <a:rPr lang="en-GB" sz="2000" dirty="0">
                <a:solidFill>
                  <a:schemeClr val="tx1"/>
                </a:solidFill>
              </a:rPr>
              <a:t>in the UK and internationally </a:t>
            </a:r>
          </a:p>
          <a:p>
            <a:pPr marL="179388" indent="-179388">
              <a:spcBef>
                <a:spcPts val="600"/>
              </a:spcBef>
              <a:buClr>
                <a:schemeClr val="tx1"/>
              </a:buClr>
              <a:buFont typeface="Arial" panose="020B0604020202020204" pitchFamily="34" charset="0"/>
              <a:buChar char="•"/>
            </a:pPr>
            <a:r>
              <a:rPr lang="en-US" sz="2000" dirty="0">
                <a:solidFill>
                  <a:schemeClr val="tx1"/>
                </a:solidFill>
              </a:rPr>
              <a:t>Accompanied by an international </a:t>
            </a:r>
            <a:r>
              <a:rPr lang="en-US" sz="2000" b="1" dirty="0">
                <a:solidFill>
                  <a:schemeClr val="tx1"/>
                </a:solidFill>
              </a:rPr>
              <a:t>literature review</a:t>
            </a:r>
            <a:r>
              <a:rPr lang="en-US" sz="2000" dirty="0">
                <a:solidFill>
                  <a:schemeClr val="tx1"/>
                </a:solidFill>
              </a:rPr>
              <a:t> and in-depth patient </a:t>
            </a:r>
            <a:r>
              <a:rPr lang="en-US" sz="2000" b="1" dirty="0">
                <a:solidFill>
                  <a:schemeClr val="tx1"/>
                </a:solidFill>
              </a:rPr>
              <a:t>interviews </a:t>
            </a:r>
            <a:endParaRPr lang="en-US" sz="2000" dirty="0">
              <a:solidFill>
                <a:schemeClr val="tx1"/>
              </a:solidFill>
            </a:endParaRPr>
          </a:p>
          <a:p>
            <a:pPr marL="179388" indent="-179388">
              <a:spcBef>
                <a:spcPts val="600"/>
              </a:spcBef>
              <a:buClr>
                <a:schemeClr val="tx1"/>
              </a:buClr>
              <a:buFont typeface="Arial" panose="020B0604020202020204" pitchFamily="34" charset="0"/>
              <a:buChar char="•"/>
            </a:pPr>
            <a:r>
              <a:rPr lang="en-US" sz="2000" dirty="0">
                <a:solidFill>
                  <a:schemeClr val="tx1"/>
                </a:solidFill>
              </a:rPr>
              <a:t>A </a:t>
            </a:r>
            <a:r>
              <a:rPr lang="en-US" sz="2000" b="1" dirty="0">
                <a:solidFill>
                  <a:schemeClr val="tx1"/>
                </a:solidFill>
              </a:rPr>
              <a:t>rigorous step-by-step process </a:t>
            </a:r>
            <a:r>
              <a:rPr lang="en-US" sz="2000" dirty="0">
                <a:solidFill>
                  <a:schemeClr val="tx1"/>
                </a:solidFill>
              </a:rPr>
              <a:t>for questionnaire development and distribution</a:t>
            </a:r>
          </a:p>
          <a:p>
            <a:pPr marL="179388" indent="-179388">
              <a:spcBef>
                <a:spcPts val="600"/>
              </a:spcBef>
              <a:buClr>
                <a:schemeClr val="tx1"/>
              </a:buClr>
              <a:buFont typeface="Arial" panose="020B0604020202020204" pitchFamily="34" charset="0"/>
              <a:buChar char="•"/>
            </a:pPr>
            <a:r>
              <a:rPr lang="en-US" sz="2000" dirty="0">
                <a:solidFill>
                  <a:schemeClr val="tx1"/>
                </a:solidFill>
              </a:rPr>
              <a:t>Final </a:t>
            </a:r>
            <a:r>
              <a:rPr lang="en-US" sz="2000" b="1" dirty="0">
                <a:solidFill>
                  <a:schemeClr val="tx1"/>
                </a:solidFill>
              </a:rPr>
              <a:t>results will be published </a:t>
            </a:r>
            <a:r>
              <a:rPr lang="en-US" sz="2000" dirty="0">
                <a:solidFill>
                  <a:schemeClr val="tx1"/>
                </a:solidFill>
              </a:rPr>
              <a:t>internationally, and in each country </a:t>
            </a:r>
          </a:p>
          <a:p>
            <a:pPr marL="179388" indent="-179388">
              <a:spcBef>
                <a:spcPts val="600"/>
              </a:spcBef>
              <a:buClr>
                <a:schemeClr val="tx1"/>
              </a:buClr>
              <a:buFont typeface="Arial" panose="020B0604020202020204" pitchFamily="34" charset="0"/>
              <a:buChar char="•"/>
            </a:pPr>
            <a:r>
              <a:rPr lang="en-GB" dirty="0">
                <a:solidFill>
                  <a:schemeClr val="tx2"/>
                </a:solidFill>
              </a:rPr>
              <a:t>Launch at the European Parliament on 7 February 2019</a:t>
            </a:r>
          </a:p>
        </p:txBody>
      </p:sp>
      <p:sp>
        <p:nvSpPr>
          <p:cNvPr id="76" name="Oval 75">
            <a:extLst>
              <a:ext uri="{FF2B5EF4-FFF2-40B4-BE49-F238E27FC236}">
                <a16:creationId xmlns:a16="http://schemas.microsoft.com/office/drawing/2014/main" id="{C7B70BC6-D373-47AF-8E3F-0D204EFAADFB}"/>
              </a:ext>
            </a:extLst>
          </p:cNvPr>
          <p:cNvSpPr/>
          <p:nvPr/>
        </p:nvSpPr>
        <p:spPr bwMode="gray">
          <a:xfrm rot="20266948">
            <a:off x="8283585" y="919677"/>
            <a:ext cx="890461" cy="890463"/>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 name="Arc 76">
            <a:extLst>
              <a:ext uri="{FF2B5EF4-FFF2-40B4-BE49-F238E27FC236}">
                <a16:creationId xmlns:a16="http://schemas.microsoft.com/office/drawing/2014/main" id="{A52BB2EC-0AA2-46D5-9512-78BF76D7FB00}"/>
              </a:ext>
            </a:extLst>
          </p:cNvPr>
          <p:cNvSpPr/>
          <p:nvPr/>
        </p:nvSpPr>
        <p:spPr bwMode="gray">
          <a:xfrm rot="20266948">
            <a:off x="8283586" y="961644"/>
            <a:ext cx="890461" cy="890463"/>
          </a:xfrm>
          <a:prstGeom prst="arc">
            <a:avLst>
              <a:gd name="adj1" fmla="val 17411517"/>
              <a:gd name="adj2" fmla="val 12169790"/>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8" name="Arc 77">
            <a:extLst>
              <a:ext uri="{FF2B5EF4-FFF2-40B4-BE49-F238E27FC236}">
                <a16:creationId xmlns:a16="http://schemas.microsoft.com/office/drawing/2014/main" id="{63D75AC4-A50C-40E8-9692-D243E1CA4F49}"/>
              </a:ext>
            </a:extLst>
          </p:cNvPr>
          <p:cNvSpPr/>
          <p:nvPr/>
        </p:nvSpPr>
        <p:spPr bwMode="gray">
          <a:xfrm rot="20266948">
            <a:off x="8283586" y="961644"/>
            <a:ext cx="890461" cy="890463"/>
          </a:xfrm>
          <a:prstGeom prst="arc">
            <a:avLst>
              <a:gd name="adj1" fmla="val 12999581"/>
              <a:gd name="adj2" fmla="val 16615108"/>
            </a:avLst>
          </a:prstGeom>
          <a:ln w="28575" cap="rnd">
            <a:solidFill>
              <a:schemeClr val="accent3"/>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nvGrpSpPr>
          <p:cNvPr id="79" name="Group 78">
            <a:extLst>
              <a:ext uri="{FF2B5EF4-FFF2-40B4-BE49-F238E27FC236}">
                <a16:creationId xmlns:a16="http://schemas.microsoft.com/office/drawing/2014/main" id="{A0407112-513C-4AA4-A87B-97447B202F0B}"/>
              </a:ext>
            </a:extLst>
          </p:cNvPr>
          <p:cNvGrpSpPr/>
          <p:nvPr/>
        </p:nvGrpSpPr>
        <p:grpSpPr>
          <a:xfrm>
            <a:off x="8431533" y="1132761"/>
            <a:ext cx="594560" cy="499230"/>
            <a:chOff x="3987801" y="1662730"/>
            <a:chExt cx="641350" cy="538518"/>
          </a:xfrm>
        </p:grpSpPr>
        <p:sp>
          <p:nvSpPr>
            <p:cNvPr id="80" name="Line 5">
              <a:extLst>
                <a:ext uri="{FF2B5EF4-FFF2-40B4-BE49-F238E27FC236}">
                  <a16:creationId xmlns:a16="http://schemas.microsoft.com/office/drawing/2014/main" id="{412EEEF3-ECA1-43A4-AB70-A2AC408F67AB}"/>
                </a:ext>
              </a:extLst>
            </p:cNvPr>
            <p:cNvSpPr>
              <a:spLocks noChangeShapeType="1"/>
            </p:cNvSpPr>
            <p:nvPr/>
          </p:nvSpPr>
          <p:spPr bwMode="auto">
            <a:xfrm>
              <a:off x="4075749" y="2144419"/>
              <a:ext cx="0" cy="31121"/>
            </a:xfrm>
            <a:prstGeom prst="line">
              <a:avLst/>
            </a:prstGeom>
            <a:noFill/>
            <a:ln w="19050" cap="rnd">
              <a:solidFill>
                <a:schemeClr val="accent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1" name="Freeform 6">
              <a:extLst>
                <a:ext uri="{FF2B5EF4-FFF2-40B4-BE49-F238E27FC236}">
                  <a16:creationId xmlns:a16="http://schemas.microsoft.com/office/drawing/2014/main" id="{74382AEE-5779-4B59-A067-6B31C7A5D481}"/>
                </a:ext>
              </a:extLst>
            </p:cNvPr>
            <p:cNvSpPr>
              <a:spLocks/>
            </p:cNvSpPr>
            <p:nvPr/>
          </p:nvSpPr>
          <p:spPr bwMode="auto">
            <a:xfrm>
              <a:off x="3987801" y="1799389"/>
              <a:ext cx="246257" cy="400506"/>
            </a:xfrm>
            <a:custGeom>
              <a:avLst/>
              <a:gdLst>
                <a:gd name="T0" fmla="*/ 106 w 106"/>
                <a:gd name="T1" fmla="*/ 129 h 173"/>
                <a:gd name="T2" fmla="*/ 78 w 106"/>
                <a:gd name="T3" fmla="*/ 139 h 173"/>
                <a:gd name="T4" fmla="*/ 75 w 106"/>
                <a:gd name="T5" fmla="*/ 156 h 173"/>
                <a:gd name="T6" fmla="*/ 58 w 106"/>
                <a:gd name="T7" fmla="*/ 173 h 173"/>
                <a:gd name="T8" fmla="*/ 44 w 106"/>
                <a:gd name="T9" fmla="*/ 173 h 173"/>
                <a:gd name="T10" fmla="*/ 27 w 106"/>
                <a:gd name="T11" fmla="*/ 156 h 173"/>
                <a:gd name="T12" fmla="*/ 27 w 106"/>
                <a:gd name="T13" fmla="*/ 142 h 173"/>
                <a:gd name="T14" fmla="*/ 0 w 106"/>
                <a:gd name="T15" fmla="*/ 129 h 173"/>
                <a:gd name="T16" fmla="*/ 11 w 106"/>
                <a:gd name="T17" fmla="*/ 71 h 173"/>
                <a:gd name="T18" fmla="*/ 11 w 106"/>
                <a:gd name="T19" fmla="*/ 21 h 173"/>
                <a:gd name="T20" fmla="*/ 32 w 106"/>
                <a:gd name="T21" fmla="*/ 0 h 173"/>
                <a:gd name="T22" fmla="*/ 70 w 106"/>
                <a:gd name="T23" fmla="*/ 0 h 173"/>
                <a:gd name="T24" fmla="*/ 91 w 106"/>
                <a:gd name="T25" fmla="*/ 21 h 173"/>
                <a:gd name="T26" fmla="*/ 91 w 106"/>
                <a:gd name="T27" fmla="*/ 71 h 173"/>
                <a:gd name="T28" fmla="*/ 106 w 106"/>
                <a:gd name="T29"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 h="173">
                  <a:moveTo>
                    <a:pt x="106" y="129"/>
                  </a:moveTo>
                  <a:cubicBezTo>
                    <a:pt x="78" y="139"/>
                    <a:pt x="78" y="139"/>
                    <a:pt x="78" y="139"/>
                  </a:cubicBezTo>
                  <a:cubicBezTo>
                    <a:pt x="75" y="156"/>
                    <a:pt x="75" y="156"/>
                    <a:pt x="75" y="156"/>
                  </a:cubicBezTo>
                  <a:cubicBezTo>
                    <a:pt x="75" y="165"/>
                    <a:pt x="67" y="173"/>
                    <a:pt x="58" y="173"/>
                  </a:cubicBezTo>
                  <a:cubicBezTo>
                    <a:pt x="44" y="173"/>
                    <a:pt x="44" y="173"/>
                    <a:pt x="44" y="173"/>
                  </a:cubicBezTo>
                  <a:cubicBezTo>
                    <a:pt x="34" y="173"/>
                    <a:pt x="27" y="165"/>
                    <a:pt x="27" y="156"/>
                  </a:cubicBezTo>
                  <a:cubicBezTo>
                    <a:pt x="27" y="142"/>
                    <a:pt x="27" y="142"/>
                    <a:pt x="27" y="142"/>
                  </a:cubicBezTo>
                  <a:cubicBezTo>
                    <a:pt x="0" y="129"/>
                    <a:pt x="0" y="129"/>
                    <a:pt x="0" y="129"/>
                  </a:cubicBezTo>
                  <a:cubicBezTo>
                    <a:pt x="11" y="71"/>
                    <a:pt x="11" y="71"/>
                    <a:pt x="11" y="71"/>
                  </a:cubicBezTo>
                  <a:cubicBezTo>
                    <a:pt x="11" y="21"/>
                    <a:pt x="11" y="21"/>
                    <a:pt x="11" y="21"/>
                  </a:cubicBezTo>
                  <a:cubicBezTo>
                    <a:pt x="11" y="10"/>
                    <a:pt x="21" y="0"/>
                    <a:pt x="32" y="0"/>
                  </a:cubicBezTo>
                  <a:cubicBezTo>
                    <a:pt x="70" y="0"/>
                    <a:pt x="70" y="0"/>
                    <a:pt x="70" y="0"/>
                  </a:cubicBezTo>
                  <a:cubicBezTo>
                    <a:pt x="81" y="0"/>
                    <a:pt x="91" y="10"/>
                    <a:pt x="91" y="21"/>
                  </a:cubicBezTo>
                  <a:cubicBezTo>
                    <a:pt x="91" y="71"/>
                    <a:pt x="91" y="71"/>
                    <a:pt x="91" y="71"/>
                  </a:cubicBezTo>
                  <a:lnTo>
                    <a:pt x="106" y="129"/>
                  </a:lnTo>
                  <a:close/>
                </a:path>
              </a:pathLst>
            </a:custGeom>
            <a:noFill/>
            <a:ln w="19050" cap="rnd">
              <a:solidFill>
                <a:srgbClr val="140329"/>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2" name="Freeform 7">
              <a:extLst>
                <a:ext uri="{FF2B5EF4-FFF2-40B4-BE49-F238E27FC236}">
                  <a16:creationId xmlns:a16="http://schemas.microsoft.com/office/drawing/2014/main" id="{C8F94CA2-AEE0-4035-85DD-9388CC3C5816}"/>
                </a:ext>
              </a:extLst>
            </p:cNvPr>
            <p:cNvSpPr>
              <a:spLocks/>
            </p:cNvSpPr>
            <p:nvPr/>
          </p:nvSpPr>
          <p:spPr bwMode="auto">
            <a:xfrm>
              <a:off x="4048688" y="1662730"/>
              <a:ext cx="52770" cy="51416"/>
            </a:xfrm>
            <a:custGeom>
              <a:avLst/>
              <a:gdLst>
                <a:gd name="T0" fmla="*/ 23 w 23"/>
                <a:gd name="T1" fmla="*/ 0 h 22"/>
                <a:gd name="T2" fmla="*/ 0 w 23"/>
                <a:gd name="T3" fmla="*/ 22 h 22"/>
              </a:gdLst>
              <a:ahLst/>
              <a:cxnLst>
                <a:cxn ang="0">
                  <a:pos x="T0" y="T1"/>
                </a:cxn>
                <a:cxn ang="0">
                  <a:pos x="T2" y="T3"/>
                </a:cxn>
              </a:cxnLst>
              <a:rect l="0" t="0" r="r" b="b"/>
              <a:pathLst>
                <a:path w="23" h="22">
                  <a:moveTo>
                    <a:pt x="23" y="0"/>
                  </a:moveTo>
                  <a:cubicBezTo>
                    <a:pt x="10" y="0"/>
                    <a:pt x="0" y="10"/>
                    <a:pt x="0" y="22"/>
                  </a:cubicBezTo>
                </a:path>
              </a:pathLst>
            </a:custGeom>
            <a:noFill/>
            <a:ln w="19050" cap="rnd">
              <a:solidFill>
                <a:schemeClr val="accent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3" name="Freeform 8">
              <a:extLst>
                <a:ext uri="{FF2B5EF4-FFF2-40B4-BE49-F238E27FC236}">
                  <a16:creationId xmlns:a16="http://schemas.microsoft.com/office/drawing/2014/main" id="{C1F694BF-B81E-4874-8A21-137B8685C53A}"/>
                </a:ext>
              </a:extLst>
            </p:cNvPr>
            <p:cNvSpPr>
              <a:spLocks/>
            </p:cNvSpPr>
            <p:nvPr/>
          </p:nvSpPr>
          <p:spPr bwMode="auto">
            <a:xfrm>
              <a:off x="4052748" y="1669495"/>
              <a:ext cx="104186" cy="102833"/>
            </a:xfrm>
            <a:custGeom>
              <a:avLst/>
              <a:gdLst>
                <a:gd name="T0" fmla="*/ 0 w 45"/>
                <a:gd name="T1" fmla="*/ 30 h 44"/>
                <a:gd name="T2" fmla="*/ 21 w 45"/>
                <a:gd name="T3" fmla="*/ 44 h 44"/>
                <a:gd name="T4" fmla="*/ 45 w 45"/>
                <a:gd name="T5" fmla="*/ 20 h 44"/>
                <a:gd name="T6" fmla="*/ 34 w 45"/>
                <a:gd name="T7" fmla="*/ 0 h 44"/>
              </a:gdLst>
              <a:ahLst/>
              <a:cxnLst>
                <a:cxn ang="0">
                  <a:pos x="T0" y="T1"/>
                </a:cxn>
                <a:cxn ang="0">
                  <a:pos x="T2" y="T3"/>
                </a:cxn>
                <a:cxn ang="0">
                  <a:pos x="T4" y="T5"/>
                </a:cxn>
                <a:cxn ang="0">
                  <a:pos x="T6" y="T7"/>
                </a:cxn>
              </a:cxnLst>
              <a:rect l="0" t="0" r="r" b="b"/>
              <a:pathLst>
                <a:path w="45" h="44">
                  <a:moveTo>
                    <a:pt x="0" y="30"/>
                  </a:moveTo>
                  <a:cubicBezTo>
                    <a:pt x="4" y="39"/>
                    <a:pt x="12" y="44"/>
                    <a:pt x="21" y="44"/>
                  </a:cubicBezTo>
                  <a:cubicBezTo>
                    <a:pt x="35" y="44"/>
                    <a:pt x="45" y="34"/>
                    <a:pt x="45" y="20"/>
                  </a:cubicBezTo>
                  <a:cubicBezTo>
                    <a:pt x="45" y="12"/>
                    <a:pt x="41" y="4"/>
                    <a:pt x="34" y="0"/>
                  </a:cubicBezTo>
                </a:path>
              </a:pathLst>
            </a:custGeom>
            <a:noFill/>
            <a:ln w="19050" cap="rnd">
              <a:solidFill>
                <a:srgbClr val="140329"/>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4" name="Freeform 9">
              <a:extLst>
                <a:ext uri="{FF2B5EF4-FFF2-40B4-BE49-F238E27FC236}">
                  <a16:creationId xmlns:a16="http://schemas.microsoft.com/office/drawing/2014/main" id="{F4FF3626-3F44-460F-966F-DEFF73C7B079}"/>
                </a:ext>
              </a:extLst>
            </p:cNvPr>
            <p:cNvSpPr>
              <a:spLocks noEditPoints="1"/>
            </p:cNvSpPr>
            <p:nvPr/>
          </p:nvSpPr>
          <p:spPr bwMode="auto">
            <a:xfrm>
              <a:off x="4016215" y="1858923"/>
              <a:ext cx="20296" cy="220549"/>
            </a:xfrm>
            <a:custGeom>
              <a:avLst/>
              <a:gdLst>
                <a:gd name="T0" fmla="*/ 10 w 15"/>
                <a:gd name="T1" fmla="*/ 105 h 163"/>
                <a:gd name="T2" fmla="*/ 0 w 15"/>
                <a:gd name="T3" fmla="*/ 163 h 163"/>
                <a:gd name="T4" fmla="*/ 15 w 15"/>
                <a:gd name="T5" fmla="*/ 79 h 163"/>
                <a:gd name="T6" fmla="*/ 15 w 15"/>
                <a:gd name="T7" fmla="*/ 0 h 163"/>
              </a:gdLst>
              <a:ahLst/>
              <a:cxnLst>
                <a:cxn ang="0">
                  <a:pos x="T0" y="T1"/>
                </a:cxn>
                <a:cxn ang="0">
                  <a:pos x="T2" y="T3"/>
                </a:cxn>
                <a:cxn ang="0">
                  <a:pos x="T4" y="T5"/>
                </a:cxn>
                <a:cxn ang="0">
                  <a:pos x="T6" y="T7"/>
                </a:cxn>
              </a:cxnLst>
              <a:rect l="0" t="0" r="r" b="b"/>
              <a:pathLst>
                <a:path w="15" h="163">
                  <a:moveTo>
                    <a:pt x="10" y="105"/>
                  </a:moveTo>
                  <a:lnTo>
                    <a:pt x="0" y="163"/>
                  </a:lnTo>
                  <a:moveTo>
                    <a:pt x="15" y="79"/>
                  </a:moveTo>
                  <a:lnTo>
                    <a:pt x="15" y="0"/>
                  </a:lnTo>
                </a:path>
              </a:pathLst>
            </a:custGeom>
            <a:noFill/>
            <a:ln w="19050" cap="rnd">
              <a:solidFill>
                <a:schemeClr val="accent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5" name="Freeform 10">
              <a:extLst>
                <a:ext uri="{FF2B5EF4-FFF2-40B4-BE49-F238E27FC236}">
                  <a16:creationId xmlns:a16="http://schemas.microsoft.com/office/drawing/2014/main" id="{31A5F096-36DF-4432-B04F-292B347903DD}"/>
                </a:ext>
              </a:extLst>
            </p:cNvPr>
            <p:cNvSpPr>
              <a:spLocks/>
            </p:cNvSpPr>
            <p:nvPr/>
          </p:nvSpPr>
          <p:spPr bwMode="auto">
            <a:xfrm>
              <a:off x="4446488" y="1799389"/>
              <a:ext cx="182663" cy="400506"/>
            </a:xfrm>
            <a:custGeom>
              <a:avLst/>
              <a:gdLst>
                <a:gd name="T0" fmla="*/ 59 w 79"/>
                <a:gd name="T1" fmla="*/ 0 h 173"/>
                <a:gd name="T2" fmla="*/ 21 w 79"/>
                <a:gd name="T3" fmla="*/ 0 h 173"/>
                <a:gd name="T4" fmla="*/ 0 w 79"/>
                <a:gd name="T5" fmla="*/ 21 h 173"/>
                <a:gd name="T6" fmla="*/ 0 w 79"/>
                <a:gd name="T7" fmla="*/ 90 h 173"/>
                <a:gd name="T8" fmla="*/ 16 w 79"/>
                <a:gd name="T9" fmla="*/ 110 h 173"/>
                <a:gd name="T10" fmla="*/ 16 w 79"/>
                <a:gd name="T11" fmla="*/ 156 h 173"/>
                <a:gd name="T12" fmla="*/ 33 w 79"/>
                <a:gd name="T13" fmla="*/ 173 h 173"/>
                <a:gd name="T14" fmla="*/ 47 w 79"/>
                <a:gd name="T15" fmla="*/ 173 h 173"/>
                <a:gd name="T16" fmla="*/ 64 w 79"/>
                <a:gd name="T17" fmla="*/ 156 h 173"/>
                <a:gd name="T18" fmla="*/ 64 w 79"/>
                <a:gd name="T19" fmla="*/ 110 h 173"/>
                <a:gd name="T20" fmla="*/ 79 w 79"/>
                <a:gd name="T21" fmla="*/ 90 h 173"/>
                <a:gd name="T22" fmla="*/ 79 w 79"/>
                <a:gd name="T23" fmla="*/ 21 h 173"/>
                <a:gd name="T24" fmla="*/ 59 w 79"/>
                <a:gd name="T25"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73">
                  <a:moveTo>
                    <a:pt x="59" y="0"/>
                  </a:moveTo>
                  <a:cubicBezTo>
                    <a:pt x="21" y="0"/>
                    <a:pt x="21" y="0"/>
                    <a:pt x="21" y="0"/>
                  </a:cubicBezTo>
                  <a:cubicBezTo>
                    <a:pt x="9" y="0"/>
                    <a:pt x="0" y="10"/>
                    <a:pt x="0" y="21"/>
                  </a:cubicBezTo>
                  <a:cubicBezTo>
                    <a:pt x="0" y="90"/>
                    <a:pt x="0" y="90"/>
                    <a:pt x="0" y="90"/>
                  </a:cubicBezTo>
                  <a:cubicBezTo>
                    <a:pt x="0" y="100"/>
                    <a:pt x="7" y="108"/>
                    <a:pt x="16" y="110"/>
                  </a:cubicBezTo>
                  <a:cubicBezTo>
                    <a:pt x="16" y="156"/>
                    <a:pt x="16" y="156"/>
                    <a:pt x="16" y="156"/>
                  </a:cubicBezTo>
                  <a:cubicBezTo>
                    <a:pt x="16" y="165"/>
                    <a:pt x="23" y="173"/>
                    <a:pt x="33" y="173"/>
                  </a:cubicBezTo>
                  <a:cubicBezTo>
                    <a:pt x="47" y="173"/>
                    <a:pt x="47" y="173"/>
                    <a:pt x="47" y="173"/>
                  </a:cubicBezTo>
                  <a:cubicBezTo>
                    <a:pt x="56" y="173"/>
                    <a:pt x="64" y="165"/>
                    <a:pt x="64" y="156"/>
                  </a:cubicBezTo>
                  <a:cubicBezTo>
                    <a:pt x="64" y="110"/>
                    <a:pt x="64" y="110"/>
                    <a:pt x="64" y="110"/>
                  </a:cubicBezTo>
                  <a:cubicBezTo>
                    <a:pt x="73" y="108"/>
                    <a:pt x="79" y="100"/>
                    <a:pt x="79" y="90"/>
                  </a:cubicBezTo>
                  <a:cubicBezTo>
                    <a:pt x="79" y="21"/>
                    <a:pt x="79" y="21"/>
                    <a:pt x="79" y="21"/>
                  </a:cubicBezTo>
                  <a:cubicBezTo>
                    <a:pt x="79" y="10"/>
                    <a:pt x="70" y="0"/>
                    <a:pt x="59" y="0"/>
                  </a:cubicBezTo>
                  <a:close/>
                </a:path>
              </a:pathLst>
            </a:custGeom>
            <a:noFill/>
            <a:ln w="19050" cap="rnd">
              <a:solidFill>
                <a:srgbClr val="140329"/>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6" name="Freeform 11">
              <a:extLst>
                <a:ext uri="{FF2B5EF4-FFF2-40B4-BE49-F238E27FC236}">
                  <a16:creationId xmlns:a16="http://schemas.microsoft.com/office/drawing/2014/main" id="{B376B79A-A109-42FE-A39E-4CDE4DCC1425}"/>
                </a:ext>
              </a:extLst>
            </p:cNvPr>
            <p:cNvSpPr>
              <a:spLocks/>
            </p:cNvSpPr>
            <p:nvPr/>
          </p:nvSpPr>
          <p:spPr bwMode="auto">
            <a:xfrm>
              <a:off x="4481667" y="1662730"/>
              <a:ext cx="52770" cy="51416"/>
            </a:xfrm>
            <a:custGeom>
              <a:avLst/>
              <a:gdLst>
                <a:gd name="T0" fmla="*/ 23 w 23"/>
                <a:gd name="T1" fmla="*/ 0 h 22"/>
                <a:gd name="T2" fmla="*/ 0 w 23"/>
                <a:gd name="T3" fmla="*/ 22 h 22"/>
              </a:gdLst>
              <a:ahLst/>
              <a:cxnLst>
                <a:cxn ang="0">
                  <a:pos x="T0" y="T1"/>
                </a:cxn>
                <a:cxn ang="0">
                  <a:pos x="T2" y="T3"/>
                </a:cxn>
              </a:cxnLst>
              <a:rect l="0" t="0" r="r" b="b"/>
              <a:pathLst>
                <a:path w="23" h="22">
                  <a:moveTo>
                    <a:pt x="23" y="0"/>
                  </a:moveTo>
                  <a:cubicBezTo>
                    <a:pt x="10" y="0"/>
                    <a:pt x="0" y="10"/>
                    <a:pt x="0" y="22"/>
                  </a:cubicBezTo>
                </a:path>
              </a:pathLst>
            </a:custGeom>
            <a:noFill/>
            <a:ln w="19050" cap="rnd">
              <a:solidFill>
                <a:schemeClr val="accent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7" name="Freeform 12">
              <a:extLst>
                <a:ext uri="{FF2B5EF4-FFF2-40B4-BE49-F238E27FC236}">
                  <a16:creationId xmlns:a16="http://schemas.microsoft.com/office/drawing/2014/main" id="{8A0D6AC4-D78C-4E37-A9A9-D9ACAF7E55CA}"/>
                </a:ext>
              </a:extLst>
            </p:cNvPr>
            <p:cNvSpPr>
              <a:spLocks/>
            </p:cNvSpPr>
            <p:nvPr/>
          </p:nvSpPr>
          <p:spPr bwMode="auto">
            <a:xfrm>
              <a:off x="4485727" y="1669495"/>
              <a:ext cx="104186" cy="102833"/>
            </a:xfrm>
            <a:custGeom>
              <a:avLst/>
              <a:gdLst>
                <a:gd name="T0" fmla="*/ 0 w 45"/>
                <a:gd name="T1" fmla="*/ 30 h 44"/>
                <a:gd name="T2" fmla="*/ 21 w 45"/>
                <a:gd name="T3" fmla="*/ 44 h 44"/>
                <a:gd name="T4" fmla="*/ 45 w 45"/>
                <a:gd name="T5" fmla="*/ 20 h 44"/>
                <a:gd name="T6" fmla="*/ 34 w 45"/>
                <a:gd name="T7" fmla="*/ 0 h 44"/>
              </a:gdLst>
              <a:ahLst/>
              <a:cxnLst>
                <a:cxn ang="0">
                  <a:pos x="T0" y="T1"/>
                </a:cxn>
                <a:cxn ang="0">
                  <a:pos x="T2" y="T3"/>
                </a:cxn>
                <a:cxn ang="0">
                  <a:pos x="T4" y="T5"/>
                </a:cxn>
                <a:cxn ang="0">
                  <a:pos x="T6" y="T7"/>
                </a:cxn>
              </a:cxnLst>
              <a:rect l="0" t="0" r="r" b="b"/>
              <a:pathLst>
                <a:path w="45" h="44">
                  <a:moveTo>
                    <a:pt x="0" y="30"/>
                  </a:moveTo>
                  <a:cubicBezTo>
                    <a:pt x="3" y="39"/>
                    <a:pt x="12" y="44"/>
                    <a:pt x="21" y="44"/>
                  </a:cubicBezTo>
                  <a:cubicBezTo>
                    <a:pt x="35" y="44"/>
                    <a:pt x="45" y="34"/>
                    <a:pt x="45" y="20"/>
                  </a:cubicBezTo>
                  <a:cubicBezTo>
                    <a:pt x="45" y="12"/>
                    <a:pt x="41" y="4"/>
                    <a:pt x="34" y="0"/>
                  </a:cubicBezTo>
                </a:path>
              </a:pathLst>
            </a:custGeom>
            <a:noFill/>
            <a:ln w="19050" cap="rnd">
              <a:solidFill>
                <a:srgbClr val="140329"/>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8" name="Freeform 13">
              <a:extLst>
                <a:ext uri="{FF2B5EF4-FFF2-40B4-BE49-F238E27FC236}">
                  <a16:creationId xmlns:a16="http://schemas.microsoft.com/office/drawing/2014/main" id="{4963FCE9-9899-44A0-A185-F68D0773C876}"/>
                </a:ext>
              </a:extLst>
            </p:cNvPr>
            <p:cNvSpPr>
              <a:spLocks noEditPoints="1"/>
            </p:cNvSpPr>
            <p:nvPr/>
          </p:nvSpPr>
          <p:spPr bwMode="auto">
            <a:xfrm>
              <a:off x="4473549" y="1858923"/>
              <a:ext cx="32473" cy="293615"/>
            </a:xfrm>
            <a:custGeom>
              <a:avLst/>
              <a:gdLst>
                <a:gd name="T0" fmla="*/ 24 w 24"/>
                <a:gd name="T1" fmla="*/ 163 h 217"/>
                <a:gd name="T2" fmla="*/ 24 w 24"/>
                <a:gd name="T3" fmla="*/ 217 h 217"/>
                <a:gd name="T4" fmla="*/ 0 w 24"/>
                <a:gd name="T5" fmla="*/ 111 h 217"/>
                <a:gd name="T6" fmla="*/ 0 w 24"/>
                <a:gd name="T7" fmla="*/ 0 h 217"/>
              </a:gdLst>
              <a:ahLst/>
              <a:cxnLst>
                <a:cxn ang="0">
                  <a:pos x="T0" y="T1"/>
                </a:cxn>
                <a:cxn ang="0">
                  <a:pos x="T2" y="T3"/>
                </a:cxn>
                <a:cxn ang="0">
                  <a:pos x="T4" y="T5"/>
                </a:cxn>
                <a:cxn ang="0">
                  <a:pos x="T6" y="T7"/>
                </a:cxn>
              </a:cxnLst>
              <a:rect l="0" t="0" r="r" b="b"/>
              <a:pathLst>
                <a:path w="24" h="217">
                  <a:moveTo>
                    <a:pt x="24" y="163"/>
                  </a:moveTo>
                  <a:lnTo>
                    <a:pt x="24" y="217"/>
                  </a:lnTo>
                  <a:moveTo>
                    <a:pt x="0" y="111"/>
                  </a:moveTo>
                  <a:lnTo>
                    <a:pt x="0" y="0"/>
                  </a:lnTo>
                </a:path>
              </a:pathLst>
            </a:custGeom>
            <a:noFill/>
            <a:ln w="19050" cap="rnd">
              <a:solidFill>
                <a:schemeClr val="accent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9" name="Freeform 14">
              <a:extLst>
                <a:ext uri="{FF2B5EF4-FFF2-40B4-BE49-F238E27FC236}">
                  <a16:creationId xmlns:a16="http://schemas.microsoft.com/office/drawing/2014/main" id="{9AEC6A5E-5C2A-4BE8-9386-58D9AAD52202}"/>
                </a:ext>
              </a:extLst>
            </p:cNvPr>
            <p:cNvSpPr>
              <a:spLocks/>
            </p:cNvSpPr>
            <p:nvPr/>
          </p:nvSpPr>
          <p:spPr bwMode="auto">
            <a:xfrm>
              <a:off x="4270590" y="1917105"/>
              <a:ext cx="129894" cy="284143"/>
            </a:xfrm>
            <a:custGeom>
              <a:avLst/>
              <a:gdLst>
                <a:gd name="T0" fmla="*/ 41 w 56"/>
                <a:gd name="T1" fmla="*/ 0 h 123"/>
                <a:gd name="T2" fmla="*/ 15 w 56"/>
                <a:gd name="T3" fmla="*/ 0 h 123"/>
                <a:gd name="T4" fmla="*/ 0 w 56"/>
                <a:gd name="T5" fmla="*/ 14 h 123"/>
                <a:gd name="T6" fmla="*/ 0 w 56"/>
                <a:gd name="T7" fmla="*/ 64 h 123"/>
                <a:gd name="T8" fmla="*/ 11 w 56"/>
                <a:gd name="T9" fmla="*/ 78 h 123"/>
                <a:gd name="T10" fmla="*/ 11 w 56"/>
                <a:gd name="T11" fmla="*/ 110 h 123"/>
                <a:gd name="T12" fmla="*/ 23 w 56"/>
                <a:gd name="T13" fmla="*/ 123 h 123"/>
                <a:gd name="T14" fmla="*/ 33 w 56"/>
                <a:gd name="T15" fmla="*/ 123 h 123"/>
                <a:gd name="T16" fmla="*/ 45 w 56"/>
                <a:gd name="T17" fmla="*/ 110 h 123"/>
                <a:gd name="T18" fmla="*/ 45 w 56"/>
                <a:gd name="T19" fmla="*/ 78 h 123"/>
                <a:gd name="T20" fmla="*/ 56 w 56"/>
                <a:gd name="T21" fmla="*/ 64 h 123"/>
                <a:gd name="T22" fmla="*/ 56 w 56"/>
                <a:gd name="T23" fmla="*/ 14 h 123"/>
                <a:gd name="T24" fmla="*/ 41 w 56"/>
                <a:gd name="T2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123">
                  <a:moveTo>
                    <a:pt x="41" y="0"/>
                  </a:moveTo>
                  <a:cubicBezTo>
                    <a:pt x="15" y="0"/>
                    <a:pt x="15" y="0"/>
                    <a:pt x="15" y="0"/>
                  </a:cubicBezTo>
                  <a:cubicBezTo>
                    <a:pt x="6" y="0"/>
                    <a:pt x="0" y="6"/>
                    <a:pt x="0" y="14"/>
                  </a:cubicBezTo>
                  <a:cubicBezTo>
                    <a:pt x="0" y="64"/>
                    <a:pt x="0" y="64"/>
                    <a:pt x="0" y="64"/>
                  </a:cubicBezTo>
                  <a:cubicBezTo>
                    <a:pt x="0" y="70"/>
                    <a:pt x="5" y="76"/>
                    <a:pt x="11" y="78"/>
                  </a:cubicBezTo>
                  <a:cubicBezTo>
                    <a:pt x="11" y="110"/>
                    <a:pt x="11" y="110"/>
                    <a:pt x="11" y="110"/>
                  </a:cubicBezTo>
                  <a:cubicBezTo>
                    <a:pt x="11" y="117"/>
                    <a:pt x="16" y="123"/>
                    <a:pt x="23" y="123"/>
                  </a:cubicBezTo>
                  <a:cubicBezTo>
                    <a:pt x="33" y="123"/>
                    <a:pt x="33" y="123"/>
                    <a:pt x="33" y="123"/>
                  </a:cubicBezTo>
                  <a:cubicBezTo>
                    <a:pt x="40" y="123"/>
                    <a:pt x="45" y="117"/>
                    <a:pt x="45" y="110"/>
                  </a:cubicBezTo>
                  <a:cubicBezTo>
                    <a:pt x="45" y="78"/>
                    <a:pt x="45" y="78"/>
                    <a:pt x="45" y="78"/>
                  </a:cubicBezTo>
                  <a:cubicBezTo>
                    <a:pt x="51" y="76"/>
                    <a:pt x="56" y="70"/>
                    <a:pt x="56" y="64"/>
                  </a:cubicBezTo>
                  <a:cubicBezTo>
                    <a:pt x="56" y="14"/>
                    <a:pt x="56" y="14"/>
                    <a:pt x="56" y="14"/>
                  </a:cubicBezTo>
                  <a:cubicBezTo>
                    <a:pt x="56" y="6"/>
                    <a:pt x="49" y="0"/>
                    <a:pt x="41" y="0"/>
                  </a:cubicBezTo>
                </a:path>
              </a:pathLst>
            </a:cu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0" name="Freeform 15">
              <a:extLst>
                <a:ext uri="{FF2B5EF4-FFF2-40B4-BE49-F238E27FC236}">
                  <a16:creationId xmlns:a16="http://schemas.microsoft.com/office/drawing/2014/main" id="{7E7EC91D-9B4F-4D63-9D39-5795881E164C}"/>
                </a:ext>
              </a:extLst>
            </p:cNvPr>
            <p:cNvSpPr>
              <a:spLocks/>
            </p:cNvSpPr>
            <p:nvPr/>
          </p:nvSpPr>
          <p:spPr bwMode="auto">
            <a:xfrm>
              <a:off x="4270590" y="1917105"/>
              <a:ext cx="129894" cy="284143"/>
            </a:xfrm>
            <a:custGeom>
              <a:avLst/>
              <a:gdLst>
                <a:gd name="T0" fmla="*/ 41 w 56"/>
                <a:gd name="T1" fmla="*/ 0 h 123"/>
                <a:gd name="T2" fmla="*/ 15 w 56"/>
                <a:gd name="T3" fmla="*/ 0 h 123"/>
                <a:gd name="T4" fmla="*/ 0 w 56"/>
                <a:gd name="T5" fmla="*/ 14 h 123"/>
                <a:gd name="T6" fmla="*/ 0 w 56"/>
                <a:gd name="T7" fmla="*/ 64 h 123"/>
                <a:gd name="T8" fmla="*/ 11 w 56"/>
                <a:gd name="T9" fmla="*/ 78 h 123"/>
                <a:gd name="T10" fmla="*/ 11 w 56"/>
                <a:gd name="T11" fmla="*/ 110 h 123"/>
                <a:gd name="T12" fmla="*/ 23 w 56"/>
                <a:gd name="T13" fmla="*/ 123 h 123"/>
                <a:gd name="T14" fmla="*/ 33 w 56"/>
                <a:gd name="T15" fmla="*/ 123 h 123"/>
                <a:gd name="T16" fmla="*/ 45 w 56"/>
                <a:gd name="T17" fmla="*/ 110 h 123"/>
                <a:gd name="T18" fmla="*/ 45 w 56"/>
                <a:gd name="T19" fmla="*/ 78 h 123"/>
                <a:gd name="T20" fmla="*/ 56 w 56"/>
                <a:gd name="T21" fmla="*/ 64 h 123"/>
                <a:gd name="T22" fmla="*/ 56 w 56"/>
                <a:gd name="T23" fmla="*/ 14 h 123"/>
                <a:gd name="T24" fmla="*/ 41 w 56"/>
                <a:gd name="T2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123">
                  <a:moveTo>
                    <a:pt x="41" y="0"/>
                  </a:moveTo>
                  <a:cubicBezTo>
                    <a:pt x="15" y="0"/>
                    <a:pt x="15" y="0"/>
                    <a:pt x="15" y="0"/>
                  </a:cubicBezTo>
                  <a:cubicBezTo>
                    <a:pt x="6" y="0"/>
                    <a:pt x="0" y="6"/>
                    <a:pt x="0" y="14"/>
                  </a:cubicBezTo>
                  <a:cubicBezTo>
                    <a:pt x="0" y="64"/>
                    <a:pt x="0" y="64"/>
                    <a:pt x="0" y="64"/>
                  </a:cubicBezTo>
                  <a:cubicBezTo>
                    <a:pt x="0" y="70"/>
                    <a:pt x="5" y="76"/>
                    <a:pt x="11" y="78"/>
                  </a:cubicBezTo>
                  <a:cubicBezTo>
                    <a:pt x="11" y="110"/>
                    <a:pt x="11" y="110"/>
                    <a:pt x="11" y="110"/>
                  </a:cubicBezTo>
                  <a:cubicBezTo>
                    <a:pt x="11" y="117"/>
                    <a:pt x="16" y="123"/>
                    <a:pt x="23" y="123"/>
                  </a:cubicBezTo>
                  <a:cubicBezTo>
                    <a:pt x="33" y="123"/>
                    <a:pt x="33" y="123"/>
                    <a:pt x="33" y="123"/>
                  </a:cubicBezTo>
                  <a:cubicBezTo>
                    <a:pt x="40" y="123"/>
                    <a:pt x="45" y="117"/>
                    <a:pt x="45" y="110"/>
                  </a:cubicBezTo>
                  <a:cubicBezTo>
                    <a:pt x="45" y="78"/>
                    <a:pt x="45" y="78"/>
                    <a:pt x="45" y="78"/>
                  </a:cubicBezTo>
                  <a:cubicBezTo>
                    <a:pt x="51" y="76"/>
                    <a:pt x="56" y="70"/>
                    <a:pt x="56" y="64"/>
                  </a:cubicBezTo>
                  <a:cubicBezTo>
                    <a:pt x="56" y="14"/>
                    <a:pt x="56" y="14"/>
                    <a:pt x="56" y="14"/>
                  </a:cubicBezTo>
                  <a:cubicBezTo>
                    <a:pt x="56" y="6"/>
                    <a:pt x="49" y="0"/>
                    <a:pt x="41" y="0"/>
                  </a:cubicBezTo>
                  <a:close/>
                </a:path>
              </a:pathLst>
            </a:custGeom>
            <a:noFill/>
            <a:ln w="19050" cap="rnd">
              <a:solidFill>
                <a:srgbClr val="140329"/>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1" name="Freeform 16">
              <a:extLst>
                <a:ext uri="{FF2B5EF4-FFF2-40B4-BE49-F238E27FC236}">
                  <a16:creationId xmlns:a16="http://schemas.microsoft.com/office/drawing/2014/main" id="{623D45FB-9761-40B5-A484-4E68EB9E5B56}"/>
                </a:ext>
              </a:extLst>
            </p:cNvPr>
            <p:cNvSpPr>
              <a:spLocks/>
            </p:cNvSpPr>
            <p:nvPr/>
          </p:nvSpPr>
          <p:spPr bwMode="auto">
            <a:xfrm>
              <a:off x="4296298" y="1818332"/>
              <a:ext cx="33827" cy="36533"/>
            </a:xfrm>
            <a:custGeom>
              <a:avLst/>
              <a:gdLst>
                <a:gd name="T0" fmla="*/ 15 w 15"/>
                <a:gd name="T1" fmla="*/ 0 h 16"/>
                <a:gd name="T2" fmla="*/ 0 w 15"/>
                <a:gd name="T3" fmla="*/ 16 h 16"/>
              </a:gdLst>
              <a:ahLst/>
              <a:cxnLst>
                <a:cxn ang="0">
                  <a:pos x="T0" y="T1"/>
                </a:cxn>
                <a:cxn ang="0">
                  <a:pos x="T2" y="T3"/>
                </a:cxn>
              </a:cxnLst>
              <a:rect l="0" t="0" r="r" b="b"/>
              <a:pathLst>
                <a:path w="15" h="16">
                  <a:moveTo>
                    <a:pt x="15" y="0"/>
                  </a:moveTo>
                  <a:cubicBezTo>
                    <a:pt x="7" y="0"/>
                    <a:pt x="0" y="7"/>
                    <a:pt x="0" y="16"/>
                  </a:cubicBezTo>
                </a:path>
              </a:pathLst>
            </a:custGeom>
            <a:noFill/>
            <a:ln w="19050" cap="rnd">
              <a:solidFill>
                <a:schemeClr val="accent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2" name="Freeform 17">
              <a:extLst>
                <a:ext uri="{FF2B5EF4-FFF2-40B4-BE49-F238E27FC236}">
                  <a16:creationId xmlns:a16="http://schemas.microsoft.com/office/drawing/2014/main" id="{51440830-C446-417C-8E02-44BB05154A3B}"/>
                </a:ext>
              </a:extLst>
            </p:cNvPr>
            <p:cNvSpPr>
              <a:spLocks/>
            </p:cNvSpPr>
            <p:nvPr/>
          </p:nvSpPr>
          <p:spPr bwMode="auto">
            <a:xfrm>
              <a:off x="4297651" y="1825097"/>
              <a:ext cx="74419" cy="71713"/>
            </a:xfrm>
            <a:custGeom>
              <a:avLst/>
              <a:gdLst>
                <a:gd name="T0" fmla="*/ 0 w 32"/>
                <a:gd name="T1" fmla="*/ 21 h 31"/>
                <a:gd name="T2" fmla="*/ 15 w 32"/>
                <a:gd name="T3" fmla="*/ 31 h 31"/>
                <a:gd name="T4" fmla="*/ 32 w 32"/>
                <a:gd name="T5" fmla="*/ 14 h 31"/>
                <a:gd name="T6" fmla="*/ 24 w 32"/>
                <a:gd name="T7" fmla="*/ 0 h 31"/>
              </a:gdLst>
              <a:ahLst/>
              <a:cxnLst>
                <a:cxn ang="0">
                  <a:pos x="T0" y="T1"/>
                </a:cxn>
                <a:cxn ang="0">
                  <a:pos x="T2" y="T3"/>
                </a:cxn>
                <a:cxn ang="0">
                  <a:pos x="T4" y="T5"/>
                </a:cxn>
                <a:cxn ang="0">
                  <a:pos x="T6" y="T7"/>
                </a:cxn>
              </a:cxnLst>
              <a:rect l="0" t="0" r="r" b="b"/>
              <a:pathLst>
                <a:path w="32" h="31">
                  <a:moveTo>
                    <a:pt x="0" y="21"/>
                  </a:moveTo>
                  <a:cubicBezTo>
                    <a:pt x="2" y="27"/>
                    <a:pt x="8" y="31"/>
                    <a:pt x="15" y="31"/>
                  </a:cubicBezTo>
                  <a:cubicBezTo>
                    <a:pt x="24" y="31"/>
                    <a:pt x="32" y="23"/>
                    <a:pt x="32" y="14"/>
                  </a:cubicBezTo>
                  <a:cubicBezTo>
                    <a:pt x="32" y="8"/>
                    <a:pt x="29" y="2"/>
                    <a:pt x="24" y="0"/>
                  </a:cubicBezTo>
                </a:path>
              </a:pathLst>
            </a:custGeom>
            <a:noFill/>
            <a:ln w="19050" cap="rnd">
              <a:solidFill>
                <a:srgbClr val="140329"/>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3" name="Freeform 18">
              <a:extLst>
                <a:ext uri="{FF2B5EF4-FFF2-40B4-BE49-F238E27FC236}">
                  <a16:creationId xmlns:a16="http://schemas.microsoft.com/office/drawing/2014/main" id="{95031BDC-9B60-436E-B202-DBF161FAC9B6}"/>
                </a:ext>
              </a:extLst>
            </p:cNvPr>
            <p:cNvSpPr>
              <a:spLocks noEditPoints="1"/>
            </p:cNvSpPr>
            <p:nvPr/>
          </p:nvSpPr>
          <p:spPr bwMode="auto">
            <a:xfrm>
              <a:off x="4296009" y="1958418"/>
              <a:ext cx="23002" cy="208371"/>
            </a:xfrm>
            <a:custGeom>
              <a:avLst/>
              <a:gdLst>
                <a:gd name="T0" fmla="*/ 17 w 17"/>
                <a:gd name="T1" fmla="*/ 116 h 154"/>
                <a:gd name="T2" fmla="*/ 17 w 17"/>
                <a:gd name="T3" fmla="*/ 154 h 154"/>
                <a:gd name="T4" fmla="*/ 0 w 17"/>
                <a:gd name="T5" fmla="*/ 78 h 154"/>
                <a:gd name="T6" fmla="*/ 0 w 17"/>
                <a:gd name="T7" fmla="*/ 0 h 154"/>
              </a:gdLst>
              <a:ahLst/>
              <a:cxnLst>
                <a:cxn ang="0">
                  <a:pos x="T0" y="T1"/>
                </a:cxn>
                <a:cxn ang="0">
                  <a:pos x="T2" y="T3"/>
                </a:cxn>
                <a:cxn ang="0">
                  <a:pos x="T4" y="T5"/>
                </a:cxn>
                <a:cxn ang="0">
                  <a:pos x="T6" y="T7"/>
                </a:cxn>
              </a:cxnLst>
              <a:rect l="0" t="0" r="r" b="b"/>
              <a:pathLst>
                <a:path w="17" h="154">
                  <a:moveTo>
                    <a:pt x="17" y="116"/>
                  </a:moveTo>
                  <a:lnTo>
                    <a:pt x="17" y="154"/>
                  </a:lnTo>
                  <a:moveTo>
                    <a:pt x="0" y="78"/>
                  </a:moveTo>
                  <a:lnTo>
                    <a:pt x="0" y="0"/>
                  </a:lnTo>
                </a:path>
              </a:pathLst>
            </a:custGeom>
            <a:noFill/>
            <a:ln w="19050" cap="rnd">
              <a:solidFill>
                <a:schemeClr val="accent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94" name="Group 93">
            <a:extLst>
              <a:ext uri="{FF2B5EF4-FFF2-40B4-BE49-F238E27FC236}">
                <a16:creationId xmlns:a16="http://schemas.microsoft.com/office/drawing/2014/main" id="{3AF3E644-0201-4F0E-8DBE-66DB062BDCFF}"/>
              </a:ext>
            </a:extLst>
          </p:cNvPr>
          <p:cNvGrpSpPr/>
          <p:nvPr/>
        </p:nvGrpSpPr>
        <p:grpSpPr bwMode="gray">
          <a:xfrm>
            <a:off x="7236757" y="1643721"/>
            <a:ext cx="972000" cy="0"/>
            <a:chOff x="1955414" y="1705109"/>
            <a:chExt cx="1039246" cy="0"/>
          </a:xfrm>
        </p:grpSpPr>
        <p:cxnSp>
          <p:nvCxnSpPr>
            <p:cNvPr id="95" name="Straight Connector 94">
              <a:extLst>
                <a:ext uri="{FF2B5EF4-FFF2-40B4-BE49-F238E27FC236}">
                  <a16:creationId xmlns:a16="http://schemas.microsoft.com/office/drawing/2014/main" id="{C8FA7283-7090-41FD-BF7F-9A92E5BE3EAC}"/>
                </a:ext>
              </a:extLst>
            </p:cNvPr>
            <p:cNvCxnSpPr>
              <a:cxnSpLocks/>
            </p:cNvCxnSpPr>
            <p:nvPr/>
          </p:nvCxnSpPr>
          <p:spPr bwMode="gray">
            <a:xfrm>
              <a:off x="2622982" y="1705109"/>
              <a:ext cx="371678"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9476495-644E-400A-8FEA-AF462228E557}"/>
                </a:ext>
              </a:extLst>
            </p:cNvPr>
            <p:cNvCxnSpPr>
              <a:cxnSpLocks/>
            </p:cNvCxnSpPr>
            <p:nvPr/>
          </p:nvCxnSpPr>
          <p:spPr bwMode="gray">
            <a:xfrm>
              <a:off x="2395391" y="1705109"/>
              <a:ext cx="159291"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D9C4E537-A59A-42A7-8A5A-8C8883B47B74}"/>
                </a:ext>
              </a:extLst>
            </p:cNvPr>
            <p:cNvCxnSpPr>
              <a:cxnSpLocks/>
            </p:cNvCxnSpPr>
            <p:nvPr/>
          </p:nvCxnSpPr>
          <p:spPr bwMode="gray">
            <a:xfrm>
              <a:off x="1955414" y="1705109"/>
              <a:ext cx="371678"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39058296"/>
      </p:ext>
    </p:extLst>
  </p:cSld>
  <p:clrMapOvr>
    <a:masterClrMapping/>
  </p:clrMapOvr>
</p:sld>
</file>

<file path=ppt/theme/theme1.xml><?xml version="1.0" encoding="utf-8"?>
<a:theme xmlns:a="http://schemas.openxmlformats.org/drawingml/2006/main" name="Office Theme">
  <a:themeElements>
    <a:clrScheme name="AllCan">
      <a:dk1>
        <a:srgbClr val="150328"/>
      </a:dk1>
      <a:lt1>
        <a:sysClr val="window" lastClr="FFFFFF"/>
      </a:lt1>
      <a:dk2>
        <a:srgbClr val="150328"/>
      </a:dk2>
      <a:lt2>
        <a:srgbClr val="E7E6E6"/>
      </a:lt2>
      <a:accent1>
        <a:srgbClr val="4BBECF"/>
      </a:accent1>
      <a:accent2>
        <a:srgbClr val="006997"/>
      </a:accent2>
      <a:accent3>
        <a:srgbClr val="150328"/>
      </a:accent3>
      <a:accent4>
        <a:srgbClr val="FBBE5E"/>
      </a:accent4>
      <a:accent5>
        <a:srgbClr val="BEE0E7"/>
      </a:accent5>
      <a:accent6>
        <a:srgbClr val="4BBECF"/>
      </a:accent6>
      <a:hlink>
        <a:srgbClr val="4BBECF"/>
      </a:hlink>
      <a:folHlink>
        <a:srgbClr val="006997"/>
      </a:folHlink>
    </a:clrScheme>
    <a:fontScheme name="AllCa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28575" cap="rnd">
          <a:round/>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lnDef>
      <a:spPr>
        <a:ln w="28575" cap="rnd"/>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b="1" dirty="0"/>
        </a:defPPr>
      </a:lstStyle>
    </a:txDef>
  </a:objectDefaults>
  <a:extraClrSchemeLst/>
  <a:extLst>
    <a:ext uri="{05A4C25C-085E-4340-85A3-A5531E510DB2}">
      <thm15:themeFamily xmlns:thm15="http://schemas.microsoft.com/office/thememl/2012/main" name="AllCan_Funders_Meeting_Draft1" id="{0F459E0C-4058-4E82-B493-AE1FB18D431E}" vid="{1150D0A2-981D-4F7D-92DD-961DCA0208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1112"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B9A6DA1-6D30-4E5A-9659-E187C3D7F43D}">
  <we:reference id="wa104380902" version="1.0.0.0" store="en-GB"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BC6C07D6DC3340B2C02A7D98ADA636" ma:contentTypeVersion="367" ma:contentTypeDescription="Create a new document." ma:contentTypeScope="" ma:versionID="27c7d1a2b7d7516acf52b0f940103791">
  <xsd:schema xmlns:xsd="http://www.w3.org/2001/XMLSchema" xmlns:xs="http://www.w3.org/2001/XMLSchema" xmlns:p="http://schemas.microsoft.com/office/2006/metadata/properties" xmlns:ns2="7aa0645b-3505-4e36-b468-8a8e50e264ac" xmlns:ns3="ca7a4d8e-7162-43e4-9eda-c171c43e193d" xmlns:ns4="http://schemas.microsoft.com/sharepoint/v4" targetNamespace="http://schemas.microsoft.com/office/2006/metadata/properties" ma:root="true" ma:fieldsID="34e04c9f2990798b98dcb8e6a97090d4" ns2:_="" ns3:_="" ns4:_="">
    <xsd:import namespace="7aa0645b-3505-4e36-b468-8a8e50e264ac"/>
    <xsd:import namespace="ca7a4d8e-7162-43e4-9eda-c171c43e193d"/>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IconOverlay"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a0645b-3505-4e36-b468-8a8e50e264a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7a4d8e-7162-43e4-9eda-c171c43e193d"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MediaServiceLocation" ma:internalName="MediaServiceLocation"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7aa0645b-3505-4e36-b468-8a8e50e264ac">ZQAJV34P2EU3-41302979-153052</_dlc_DocId>
    <_dlc_DocIdUrl xmlns="7aa0645b-3505-4e36-b468-8a8e50e264ac">
      <Url>https://shwhealth.sharepoint.com/sites/Documents/_layouts/15/DocIdRedir.aspx?ID=ZQAJV34P2EU3-41302979-153052</Url>
      <Description>ZQAJV34P2EU3-41302979-153052</Description>
    </_dlc_DocIdUrl>
    <IconOverlay xmlns="http://schemas.microsoft.com/sharepoint/v4" xsi:nil="true"/>
  </documentManagement>
</p:properties>
</file>

<file path=customXml/itemProps1.xml><?xml version="1.0" encoding="utf-8"?>
<ds:datastoreItem xmlns:ds="http://schemas.openxmlformats.org/officeDocument/2006/customXml" ds:itemID="{D01AFA84-AB66-4CE9-B1A6-3F005545B7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a0645b-3505-4e36-b468-8a8e50e264ac"/>
    <ds:schemaRef ds:uri="ca7a4d8e-7162-43e4-9eda-c171c43e193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45999C-3175-46B7-9EDB-1DF02F089990}">
  <ds:schemaRefs>
    <ds:schemaRef ds:uri="http://schemas.microsoft.com/sharepoint/events"/>
  </ds:schemaRefs>
</ds:datastoreItem>
</file>

<file path=customXml/itemProps3.xml><?xml version="1.0" encoding="utf-8"?>
<ds:datastoreItem xmlns:ds="http://schemas.openxmlformats.org/officeDocument/2006/customXml" ds:itemID="{20809617-AE0E-4800-B42B-5503BD1B7898}">
  <ds:schemaRefs>
    <ds:schemaRef ds:uri="http://schemas.microsoft.com/sharepoint/v3/contenttype/forms"/>
  </ds:schemaRefs>
</ds:datastoreItem>
</file>

<file path=customXml/itemProps4.xml><?xml version="1.0" encoding="utf-8"?>
<ds:datastoreItem xmlns:ds="http://schemas.openxmlformats.org/officeDocument/2006/customXml" ds:itemID="{019C43EB-FD11-460E-AEDE-4923F62F333C}">
  <ds:schemaRefs>
    <ds:schemaRef ds:uri="http://schemas.microsoft.com/office/2006/documentManagement/types"/>
    <ds:schemaRef ds:uri="ca7a4d8e-7162-43e4-9eda-c171c43e193d"/>
    <ds:schemaRef ds:uri="http://purl.org/dc/terms/"/>
    <ds:schemaRef ds:uri="http://schemas.openxmlformats.org/package/2006/metadata/core-properties"/>
    <ds:schemaRef ds:uri="http://purl.org/dc/dcmitype/"/>
    <ds:schemaRef ds:uri="7aa0645b-3505-4e36-b468-8a8e50e264ac"/>
    <ds:schemaRef ds:uri="http://purl.org/dc/elements/1.1/"/>
    <ds:schemaRef ds:uri="http://schemas.microsoft.com/office/2006/metadata/properties"/>
    <ds:schemaRef ds:uri="http://schemas.microsoft.com/office/infopath/2007/PartnerControls"/>
    <ds:schemaRef ds:uri="http://schemas.microsoft.com/sharepoint/v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AllCan_Funders_Meeting_Draft1</Template>
  <TotalTime>5732</TotalTime>
  <Words>698</Words>
  <Application>Microsoft Office PowerPoint</Application>
  <PresentationFormat>Widescreen</PresentationFormat>
  <Paragraphs>179</Paragraphs>
  <Slides>27</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All.Can at European Health Forum Gastein </vt:lpstr>
      <vt:lpstr>Welcome address</vt:lpstr>
      <vt:lpstr>Welcome address, Lieve Wierinck MEP </vt:lpstr>
      <vt:lpstr>PowerPoint Presentation</vt:lpstr>
      <vt:lpstr>All.Can is an international, multi-stakeholder initiative committed to improving efficiency in cancer care </vt:lpstr>
      <vt:lpstr>We need to redefine efficiency based on what matters to patients </vt:lpstr>
      <vt:lpstr>Simple solutions can make a real difference to patients and their families </vt:lpstr>
      <vt:lpstr>Patient insights driving sustainability </vt:lpstr>
      <vt:lpstr>The All.Can patient survey –  helping improve the efficiency of cancer care</vt:lpstr>
      <vt:lpstr>Real quotes collected in the All.Can patient survey </vt:lpstr>
      <vt:lpstr>Interim findings Where does inefficiency occur most for patients? </vt:lpstr>
      <vt:lpstr>Interim findings Diagnosis</vt:lpstr>
      <vt:lpstr>Interim findings Lack of psychological support</vt:lpstr>
      <vt:lpstr>Interim findings Time and timing</vt:lpstr>
      <vt:lpstr>Interim findings Financial toxicity</vt:lpstr>
      <vt:lpstr>Our goal: use patient insights to drive meaningful policy change</vt:lpstr>
      <vt:lpstr>Workshop session</vt:lpstr>
      <vt:lpstr>Work in tables: prepare your elevator pitch!</vt:lpstr>
      <vt:lpstr>Coffee break</vt:lpstr>
      <vt:lpstr>Introduction to the panel</vt:lpstr>
      <vt:lpstr>PowerPoint Presentation</vt:lpstr>
      <vt:lpstr>Reactions from the panel</vt:lpstr>
      <vt:lpstr>Q&amp;A</vt:lpstr>
      <vt:lpstr>Concluding remarks</vt:lpstr>
      <vt:lpstr>Our goal: patient-centred policy change</vt:lpstr>
      <vt:lpstr>Please help us reach our goal of 4000 respondents before the All.Can patient survey closes on 31 October!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All.Can funders meeting</dc:title>
  <dc:creator>Suzanne HP</dc:creator>
  <cp:lastModifiedBy>Shannon Boldon</cp:lastModifiedBy>
  <cp:revision>447</cp:revision>
  <cp:lastPrinted>2017-09-06T07:47:24Z</cp:lastPrinted>
  <dcterms:created xsi:type="dcterms:W3CDTF">2017-05-15T16:49:26Z</dcterms:created>
  <dcterms:modified xsi:type="dcterms:W3CDTF">2018-10-03T20:14:58Z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0x010100D6BC6C07D6DC3340B2C02A7D98ADA636</vt:lpwstr>
  </property>
  <property fmtid="{D5CDD505-2E9C-101B-9397-08002B2CF9AE}" pid="3" name="Order">
    <vt:r8>4865600</vt:r8>
  </property>
  <property fmtid="{D5CDD505-2E9C-101B-9397-08002B2CF9AE}" pid="4" name="_dlc_DocIdItemGuid">
    <vt:lpwstr>13283128-5623-4320-99bc-0827cd13c1fc</vt:lpwstr>
  </property>
</Properties>
</file>