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5"/>
    <p:sldMasterId id="2147483671" r:id="rId6"/>
    <p:sldMasterId id="2147483681" r:id="rId7"/>
    <p:sldMasterId id="2147483693" r:id="rId8"/>
  </p:sldMasterIdLst>
  <p:notesMasterIdLst>
    <p:notesMasterId r:id="rId44"/>
  </p:notesMasterIdLst>
  <p:sldIdLst>
    <p:sldId id="256" r:id="rId9"/>
    <p:sldId id="257" r:id="rId10"/>
    <p:sldId id="286" r:id="rId11"/>
    <p:sldId id="268" r:id="rId12"/>
    <p:sldId id="336" r:id="rId13"/>
    <p:sldId id="341" r:id="rId14"/>
    <p:sldId id="350" r:id="rId15"/>
    <p:sldId id="352" r:id="rId16"/>
    <p:sldId id="353" r:id="rId17"/>
    <p:sldId id="354" r:id="rId18"/>
    <p:sldId id="347" r:id="rId19"/>
    <p:sldId id="348" r:id="rId20"/>
    <p:sldId id="337" r:id="rId21"/>
    <p:sldId id="288" r:id="rId22"/>
    <p:sldId id="258" r:id="rId23"/>
    <p:sldId id="260" r:id="rId24"/>
    <p:sldId id="267" r:id="rId25"/>
    <p:sldId id="293" r:id="rId26"/>
    <p:sldId id="294" r:id="rId27"/>
    <p:sldId id="259" r:id="rId28"/>
    <p:sldId id="263" r:id="rId29"/>
    <p:sldId id="264" r:id="rId30"/>
    <p:sldId id="266" r:id="rId31"/>
    <p:sldId id="269" r:id="rId32"/>
    <p:sldId id="277" r:id="rId33"/>
    <p:sldId id="289" r:id="rId34"/>
    <p:sldId id="290" r:id="rId35"/>
    <p:sldId id="291" r:id="rId36"/>
    <p:sldId id="261" r:id="rId37"/>
    <p:sldId id="272" r:id="rId38"/>
    <p:sldId id="271" r:id="rId39"/>
    <p:sldId id="282" r:id="rId40"/>
    <p:sldId id="273" r:id="rId41"/>
    <p:sldId id="292" r:id="rId42"/>
    <p:sldId id="287" r:id="rId4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userDrawn="1">
          <p15:clr>
            <a:srgbClr val="A4A3A4"/>
          </p15:clr>
        </p15:guide>
        <p15:guide id="2" pos="384" userDrawn="1">
          <p15:clr>
            <a:srgbClr val="A4A3A4"/>
          </p15:clr>
        </p15:guide>
        <p15:guide id="4" orient="horz" pos="1200" userDrawn="1">
          <p15:clr>
            <a:srgbClr val="A4A3A4"/>
          </p15:clr>
        </p15:guide>
        <p15:guide id="5" pos="6605" userDrawn="1">
          <p15:clr>
            <a:srgbClr val="A4A3A4"/>
          </p15:clr>
        </p15:guide>
        <p15:guide id="6" pos="25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Evans" initials="SE" lastIdx="8" clrIdx="0">
    <p:extLst>
      <p:ext uri="{19B8F6BF-5375-455C-9EA6-DF929625EA0E}">
        <p15:presenceInfo xmlns:p15="http://schemas.microsoft.com/office/powerpoint/2012/main" userId="S-1-12-1-1490618459-1172829149-406504338-2785499623" providerId="AD"/>
      </p:ext>
    </p:extLst>
  </p:cmAuthor>
  <p:cmAuthor id="2" name="Suzanne Wait - HPolicy" initials="SW-H" lastIdx="11" clrIdx="1">
    <p:extLst>
      <p:ext uri="{19B8F6BF-5375-455C-9EA6-DF929625EA0E}">
        <p15:presenceInfo xmlns:p15="http://schemas.microsoft.com/office/powerpoint/2012/main" userId="S-1-12-1-4167124241-1332671397-2706536861-428860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2E87"/>
    <a:srgbClr val="00A7B7"/>
    <a:srgbClr val="499DD6"/>
    <a:srgbClr val="606465"/>
    <a:srgbClr val="ECECEB"/>
    <a:srgbClr val="F2F2F2"/>
    <a:srgbClr val="E7E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0C869-627E-4F1D-90A0-ED076F5F98CE}" v="43" dt="2018-09-25T09:28:00.9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6147" autoAdjust="0"/>
  </p:normalViewPr>
  <p:slideViewPr>
    <p:cSldViewPr>
      <p:cViewPr varScale="1">
        <p:scale>
          <a:sx n="80" d="100"/>
          <a:sy n="80" d="100"/>
        </p:scale>
        <p:origin x="132" y="126"/>
      </p:cViewPr>
      <p:guideLst>
        <p:guide orient="horz" pos="1056"/>
        <p:guide pos="384"/>
        <p:guide orient="horz" pos="1200"/>
        <p:guide pos="6605"/>
        <p:guide pos="2512"/>
      </p:guideLst>
    </p:cSldViewPr>
  </p:slideViewPr>
  <p:outlineViewPr>
    <p:cViewPr>
      <p:scale>
        <a:sx n="33" d="100"/>
        <a:sy n="33" d="100"/>
      </p:scale>
      <p:origin x="0" y="-399"/>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E8F36C0-3274-4C46-BBBD-7FF96FE357B4}" type="datetimeFigureOut">
              <a:rPr lang="en-GB" smtClean="0"/>
              <a:t>12/11/2018</a:t>
            </a:fld>
            <a:endParaRPr lang="en-GB"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319CEE6-22AB-4F44-BC95-893FA1540068}" type="slidenum">
              <a:rPr lang="en-GB" smtClean="0"/>
              <a:t>‹Nr.›</a:t>
            </a:fld>
            <a:endParaRPr lang="en-GB" dirty="0"/>
          </a:p>
        </p:txBody>
      </p:sp>
    </p:spTree>
    <p:extLst>
      <p:ext uri="{BB962C8B-B14F-4D97-AF65-F5344CB8AC3E}">
        <p14:creationId xmlns:p14="http://schemas.microsoft.com/office/powerpoint/2010/main" val="324927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F85699-0867-4E24-8DFB-2453771BF0C4}"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8559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472DE-EBF6-6243-BE41-00EE1FFA55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5453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472DE-EBF6-6243-BE41-00EE1FFA55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6382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050" dirty="0">
              <a:latin typeface="Helvetica"/>
              <a:cs typeface="Helvetic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050" dirty="0">
              <a:latin typeface="Helvetica"/>
              <a:cs typeface="Helvetica"/>
            </a:endParaRPr>
          </a:p>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472DE-EBF6-6243-BE41-00EE1FFA55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631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472DE-EBF6-6243-BE41-00EE1FFA55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8487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472DE-EBF6-6243-BE41-00EE1FFA55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346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F85699-0867-4E24-8DFB-2453771BF0C4}"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855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F85699-0867-4E24-8DFB-2453771BF0C4}"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8559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F85699-0867-4E24-8DFB-2453771BF0C4}"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855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F85699-0867-4E24-8DFB-2453771BF0C4}" type="slidenum">
              <a:rPr kumimoji="0" lang="en-GB"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855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32903" indent="-281886" eaLnBrk="0" hangingPunct="0">
              <a:spcBef>
                <a:spcPct val="30000"/>
              </a:spcBef>
              <a:defRPr sz="1200">
                <a:solidFill>
                  <a:schemeClr val="tx1"/>
                </a:solidFill>
                <a:latin typeface="Arial" charset="0"/>
                <a:ea typeface="MS PGothic" pitchFamily="34" charset="-128"/>
              </a:defRPr>
            </a:lvl2pPr>
            <a:lvl3pPr marL="1127544" indent="-225509" eaLnBrk="0" hangingPunct="0">
              <a:spcBef>
                <a:spcPct val="30000"/>
              </a:spcBef>
              <a:defRPr sz="1200">
                <a:solidFill>
                  <a:schemeClr val="tx1"/>
                </a:solidFill>
                <a:latin typeface="Arial" charset="0"/>
                <a:ea typeface="MS PGothic" pitchFamily="34" charset="-128"/>
              </a:defRPr>
            </a:lvl3pPr>
            <a:lvl4pPr marL="1578561" indent="-225509" eaLnBrk="0" hangingPunct="0">
              <a:spcBef>
                <a:spcPct val="30000"/>
              </a:spcBef>
              <a:defRPr sz="1200">
                <a:solidFill>
                  <a:schemeClr val="tx1"/>
                </a:solidFill>
                <a:latin typeface="Arial" charset="0"/>
                <a:ea typeface="MS PGothic" pitchFamily="34" charset="-128"/>
              </a:defRPr>
            </a:lvl4pPr>
            <a:lvl5pPr marL="2029579" indent="-225509" eaLnBrk="0" hangingPunct="0">
              <a:spcBef>
                <a:spcPct val="30000"/>
              </a:spcBef>
              <a:defRPr sz="1200">
                <a:solidFill>
                  <a:schemeClr val="tx1"/>
                </a:solidFill>
                <a:latin typeface="Arial" charset="0"/>
                <a:ea typeface="MS PGothic" pitchFamily="34" charset="-128"/>
              </a:defRPr>
            </a:lvl5pPr>
            <a:lvl6pPr marL="2480596" indent="-225509" eaLnBrk="0" fontAlgn="base" hangingPunct="0">
              <a:spcBef>
                <a:spcPct val="30000"/>
              </a:spcBef>
              <a:spcAft>
                <a:spcPct val="0"/>
              </a:spcAft>
              <a:defRPr sz="1200">
                <a:solidFill>
                  <a:schemeClr val="tx1"/>
                </a:solidFill>
                <a:latin typeface="Arial" charset="0"/>
                <a:ea typeface="MS PGothic" pitchFamily="34" charset="-128"/>
              </a:defRPr>
            </a:lvl6pPr>
            <a:lvl7pPr marL="2931614" indent="-225509" eaLnBrk="0" fontAlgn="base" hangingPunct="0">
              <a:spcBef>
                <a:spcPct val="30000"/>
              </a:spcBef>
              <a:spcAft>
                <a:spcPct val="0"/>
              </a:spcAft>
              <a:defRPr sz="1200">
                <a:solidFill>
                  <a:schemeClr val="tx1"/>
                </a:solidFill>
                <a:latin typeface="Arial" charset="0"/>
                <a:ea typeface="MS PGothic" pitchFamily="34" charset="-128"/>
              </a:defRPr>
            </a:lvl7pPr>
            <a:lvl8pPr marL="3382632" indent="-225509" eaLnBrk="0" fontAlgn="base" hangingPunct="0">
              <a:spcBef>
                <a:spcPct val="30000"/>
              </a:spcBef>
              <a:spcAft>
                <a:spcPct val="0"/>
              </a:spcAft>
              <a:defRPr sz="1200">
                <a:solidFill>
                  <a:schemeClr val="tx1"/>
                </a:solidFill>
                <a:latin typeface="Arial" charset="0"/>
                <a:ea typeface="MS PGothic" pitchFamily="34" charset="-128"/>
              </a:defRPr>
            </a:lvl8pPr>
            <a:lvl9pPr marL="3833649" indent="-225509" eaLnBrk="0" fontAlgn="base" hangingPunct="0">
              <a:spcBef>
                <a:spcPct val="30000"/>
              </a:spcBef>
              <a:spcAft>
                <a:spcPct val="0"/>
              </a:spcAft>
              <a:defRPr sz="1200">
                <a:solidFill>
                  <a:schemeClr val="tx1"/>
                </a:solidFill>
                <a:latin typeface="Arial"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A767E8-5949-4D77-B839-FD98E918D71C}" type="slidenum">
              <a:rPr kumimoji="0" lang="en-GB"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dirty="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116855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9CEE6-22AB-4F44-BC95-893FA1540068}" type="slidenum">
              <a:rPr lang="en-GB" smtClean="0"/>
              <a:t>13</a:t>
            </a:fld>
            <a:endParaRPr lang="en-GB" dirty="0"/>
          </a:p>
        </p:txBody>
      </p:sp>
    </p:spTree>
    <p:extLst>
      <p:ext uri="{BB962C8B-B14F-4D97-AF65-F5344CB8AC3E}">
        <p14:creationId xmlns:p14="http://schemas.microsoft.com/office/powerpoint/2010/main" val="3100816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2472DE-EBF6-6243-BE41-00EE1FFA55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564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9CEE6-22AB-4F44-BC95-893FA1540068}" type="slidenum">
              <a:rPr lang="en-GB" smtClean="0"/>
              <a:t>16</a:t>
            </a:fld>
            <a:endParaRPr lang="en-GB" dirty="0"/>
          </a:p>
        </p:txBody>
      </p:sp>
    </p:spTree>
    <p:extLst>
      <p:ext uri="{BB962C8B-B14F-4D97-AF65-F5344CB8AC3E}">
        <p14:creationId xmlns:p14="http://schemas.microsoft.com/office/powerpoint/2010/main" val="3369101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Holder 2"/>
          <p:cNvSpPr>
            <a:spLocks noGrp="1"/>
          </p:cNvSpPr>
          <p:nvPr userDrawn="1">
            <p:ph type="ctrTitle"/>
          </p:nvPr>
        </p:nvSpPr>
        <p:spPr>
          <a:xfrm>
            <a:off x="2419350" y="1905000"/>
            <a:ext cx="5334000" cy="805041"/>
          </a:xfrm>
          <a:prstGeom prst="rect">
            <a:avLst/>
          </a:prstGeom>
        </p:spPr>
        <p:txBody>
          <a:bodyPr wrap="square" lIns="0" tIns="0" rIns="0" bIns="0">
            <a:noAutofit/>
          </a:bodyPr>
          <a:lstStyle>
            <a:lvl1pPr>
              <a:defRPr sz="3200">
                <a:solidFill>
                  <a:srgbClr val="00A7B7"/>
                </a:solidFill>
              </a:defRPr>
            </a:lvl1pPr>
          </a:lstStyle>
          <a:p>
            <a:endParaRPr dirty="0"/>
          </a:p>
        </p:txBody>
      </p:sp>
      <p:sp>
        <p:nvSpPr>
          <p:cNvPr id="3" name="Holder 3"/>
          <p:cNvSpPr>
            <a:spLocks noGrp="1"/>
          </p:cNvSpPr>
          <p:nvPr userDrawn="1">
            <p:ph type="subTitle" idx="4"/>
          </p:nvPr>
        </p:nvSpPr>
        <p:spPr>
          <a:xfrm>
            <a:off x="2419350" y="2895600"/>
            <a:ext cx="4038600" cy="276999"/>
          </a:xfrm>
          <a:prstGeom prst="rect">
            <a:avLst/>
          </a:prstGeom>
        </p:spPr>
        <p:txBody>
          <a:bodyPr wrap="square" lIns="0" tIns="0" rIns="0" bIns="0">
            <a:spAutoFit/>
          </a:bodyPr>
          <a:lstStyle>
            <a:lvl1pPr>
              <a:defRPr sz="1800"/>
            </a:lvl1pPr>
          </a:lstStyle>
          <a:p>
            <a:endParaRPr dirty="0"/>
          </a:p>
        </p:txBody>
      </p:sp>
      <p:sp>
        <p:nvSpPr>
          <p:cNvPr id="11" name="Rectangle: Rounded Corners 10">
            <a:extLst>
              <a:ext uri="{FF2B5EF4-FFF2-40B4-BE49-F238E27FC236}">
                <a16:creationId xmlns:a16="http://schemas.microsoft.com/office/drawing/2014/main" id="{16DCA1E1-A8CF-47E1-AEBD-0F3186054FE9}"/>
              </a:ext>
            </a:extLst>
          </p:cNvPr>
          <p:cNvSpPr/>
          <p:nvPr userDrawn="1"/>
        </p:nvSpPr>
        <p:spPr>
          <a:xfrm>
            <a:off x="-2" y="481916"/>
            <a:ext cx="10591802" cy="955034"/>
          </a:xfrm>
          <a:prstGeom prst="roundRect">
            <a:avLst>
              <a:gd name="adj" fmla="val 411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Group 5">
            <a:extLst>
              <a:ext uri="{FF2B5EF4-FFF2-40B4-BE49-F238E27FC236}">
                <a16:creationId xmlns:a16="http://schemas.microsoft.com/office/drawing/2014/main" id="{0D0EF09C-99F9-4C83-8BC4-BD216F44598C}"/>
              </a:ext>
            </a:extLst>
          </p:cNvPr>
          <p:cNvGrpSpPr/>
          <p:nvPr userDrawn="1"/>
        </p:nvGrpSpPr>
        <p:grpSpPr>
          <a:xfrm>
            <a:off x="2289084" y="457649"/>
            <a:ext cx="7852688" cy="1003568"/>
            <a:chOff x="2289084" y="457649"/>
            <a:chExt cx="7852688" cy="1003568"/>
          </a:xfrm>
        </p:grpSpPr>
        <p:pic>
          <p:nvPicPr>
            <p:cNvPr id="12" name="Picture 11">
              <a:extLst>
                <a:ext uri="{FF2B5EF4-FFF2-40B4-BE49-F238E27FC236}">
                  <a16:creationId xmlns:a16="http://schemas.microsoft.com/office/drawing/2014/main" id="{BF10940A-4551-4A6F-948D-115BE443ED7C}"/>
                </a:ext>
              </a:extLst>
            </p:cNvPr>
            <p:cNvPicPr>
              <a:picLocks noChangeAspect="1"/>
            </p:cNvPicPr>
            <p:nvPr userDrawn="1"/>
          </p:nvPicPr>
          <p:blipFill>
            <a:blip r:embed="rId2"/>
            <a:stretch>
              <a:fillRect/>
            </a:stretch>
          </p:blipFill>
          <p:spPr>
            <a:xfrm>
              <a:off x="2289084" y="457649"/>
              <a:ext cx="1894648" cy="1003568"/>
            </a:xfrm>
            <a:prstGeom prst="rect">
              <a:avLst/>
            </a:prstGeom>
          </p:spPr>
        </p:pic>
        <p:pic>
          <p:nvPicPr>
            <p:cNvPr id="13" name="Picture 12">
              <a:extLst>
                <a:ext uri="{FF2B5EF4-FFF2-40B4-BE49-F238E27FC236}">
                  <a16:creationId xmlns:a16="http://schemas.microsoft.com/office/drawing/2014/main" id="{99BE49C3-BB4C-4039-A65C-03C6A6A5F6F9}"/>
                </a:ext>
              </a:extLst>
            </p:cNvPr>
            <p:cNvPicPr>
              <a:picLocks noChangeAspect="1"/>
            </p:cNvPicPr>
            <p:nvPr userDrawn="1"/>
          </p:nvPicPr>
          <p:blipFill>
            <a:blip r:embed="rId3"/>
            <a:stretch>
              <a:fillRect/>
            </a:stretch>
          </p:blipFill>
          <p:spPr>
            <a:xfrm>
              <a:off x="8000984" y="526124"/>
              <a:ext cx="2140788" cy="866618"/>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0C8D1E69-073A-4C15-8662-39161553A2D7}"/>
                </a:ext>
              </a:extLst>
            </p:cNvPr>
            <p:cNvPicPr>
              <a:picLocks noChangeAspect="1"/>
            </p:cNvPicPr>
            <p:nvPr userDrawn="1"/>
          </p:nvPicPr>
          <p:blipFill>
            <a:blip r:embed="rId4"/>
            <a:stretch>
              <a:fillRect/>
            </a:stretch>
          </p:blipFill>
          <p:spPr>
            <a:xfrm>
              <a:off x="5509778" y="627123"/>
              <a:ext cx="1317576" cy="664620"/>
            </a:xfrm>
            <a:prstGeom prst="rect">
              <a:avLst/>
            </a:prstGeom>
          </p:spPr>
        </p:pic>
        <p:cxnSp>
          <p:nvCxnSpPr>
            <p:cNvPr id="15" name="Straight Connector 14">
              <a:extLst>
                <a:ext uri="{FF2B5EF4-FFF2-40B4-BE49-F238E27FC236}">
                  <a16:creationId xmlns:a16="http://schemas.microsoft.com/office/drawing/2014/main" id="{3177E79D-BEAF-418D-8A6C-2685AC74CA9D}"/>
                </a:ext>
              </a:extLst>
            </p:cNvPr>
            <p:cNvCxnSpPr/>
            <p:nvPr userDrawn="1"/>
          </p:nvCxnSpPr>
          <p:spPr>
            <a:xfrm>
              <a:off x="7490377" y="554433"/>
              <a:ext cx="0" cy="81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E31291-A814-4F76-8059-C27F08F26419}"/>
                </a:ext>
              </a:extLst>
            </p:cNvPr>
            <p:cNvCxnSpPr/>
            <p:nvPr userDrawn="1"/>
          </p:nvCxnSpPr>
          <p:spPr>
            <a:xfrm>
              <a:off x="4846755" y="554433"/>
              <a:ext cx="0" cy="81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Content Placeholder 15">
            <a:extLst>
              <a:ext uri="{FF2B5EF4-FFF2-40B4-BE49-F238E27FC236}">
                <a16:creationId xmlns:a16="http://schemas.microsoft.com/office/drawing/2014/main" id="{B37B90C4-C7F0-4B25-A7F8-000EE7C31AAE}"/>
              </a:ext>
            </a:extLst>
          </p:cNvPr>
          <p:cNvSpPr>
            <a:spLocks noGrp="1"/>
          </p:cNvSpPr>
          <p:nvPr userDrawn="1">
            <p:ph sz="quarter" idx="10"/>
          </p:nvPr>
        </p:nvSpPr>
        <p:spPr>
          <a:xfrm>
            <a:off x="2419350" y="5029200"/>
            <a:ext cx="4114800" cy="215444"/>
          </a:xfrm>
        </p:spPr>
        <p:txBody>
          <a:bodyPr/>
          <a:lstStyle>
            <a:lvl1pPr>
              <a:defRPr sz="1400">
                <a:solidFill>
                  <a:schemeClr val="bg1"/>
                </a:solidFill>
              </a:defRPr>
            </a:lvl1pPr>
          </a:lstStyle>
          <a:p>
            <a:pPr lvl="0"/>
            <a:r>
              <a:rPr lang="en-US" dirty="0"/>
              <a:t>Edit Master text styles</a:t>
            </a:r>
          </a:p>
        </p:txBody>
      </p:sp>
      <p:pic>
        <p:nvPicPr>
          <p:cNvPr id="23" name="Picture 22">
            <a:extLst>
              <a:ext uri="{FF2B5EF4-FFF2-40B4-BE49-F238E27FC236}">
                <a16:creationId xmlns:a16="http://schemas.microsoft.com/office/drawing/2014/main" id="{A252D23C-0AAA-452D-A481-A4A1BDC378E2}"/>
              </a:ext>
            </a:extLst>
          </p:cNvPr>
          <p:cNvPicPr>
            <a:picLocks noChangeAspect="1"/>
          </p:cNvPicPr>
          <p:nvPr userDrawn="1"/>
        </p:nvPicPr>
        <p:blipFill rotWithShape="1">
          <a:blip r:embed="rId5"/>
          <a:srcRect l="41435" b="8757"/>
          <a:stretch/>
        </p:blipFill>
        <p:spPr>
          <a:xfrm rot="16200000" flipH="1">
            <a:off x="3546688" y="-2937087"/>
            <a:ext cx="5708225" cy="11582400"/>
          </a:xfrm>
          <a:prstGeom prst="rect">
            <a:avLst/>
          </a:prstGeom>
        </p:spPr>
      </p:pic>
    </p:spTree>
  </p:cSld>
  <p:clrMapOvr>
    <a:masterClrMapping/>
  </p:clrMapOvr>
  <p:extLst mod="1">
    <p:ext uri="{DCECCB84-F9BA-43D5-87BE-67443E8EF086}">
      <p15:sldGuideLst xmlns:p15="http://schemas.microsoft.com/office/powerpoint/2012/main">
        <p15:guide id="1" orient="horz" pos="3504" userDrawn="1">
          <p15:clr>
            <a:srgbClr val="FBAE40"/>
          </p15:clr>
        </p15:guide>
        <p15:guide id="2" pos="15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C81A-0A1E-480E-A09F-7B01EEA8DF55}"/>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F4B5C44-C164-49CB-BA34-3063975C8895}"/>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2567D47-CA97-4D55-98E8-B15A8A8D2442}"/>
              </a:ext>
            </a:extLst>
          </p:cNvPr>
          <p:cNvSpPr>
            <a:spLocks noGrp="1"/>
          </p:cNvSpPr>
          <p:nvPr>
            <p:ph type="dt" sz="half" idx="10"/>
          </p:nvPr>
        </p:nvSpPr>
        <p:spPr>
          <a:xfrm>
            <a:off x="838200" y="6356350"/>
            <a:ext cx="2743200" cy="365125"/>
          </a:xfrm>
          <a:prstGeom prst="rect">
            <a:avLst/>
          </a:prstGeom>
        </p:spPr>
        <p:txBody>
          <a:bodyPr/>
          <a:lstStyle/>
          <a:p>
            <a:fld id="{51E68EF4-1B75-4D13-9059-14C223122DF5}" type="datetime1">
              <a:rPr lang="en-GB" smtClean="0"/>
              <a:t>12/11/2018</a:t>
            </a:fld>
            <a:endParaRPr lang="en-GB" dirty="0"/>
          </a:p>
        </p:txBody>
      </p:sp>
      <p:sp>
        <p:nvSpPr>
          <p:cNvPr id="5" name="Footer Placeholder 4">
            <a:extLst>
              <a:ext uri="{FF2B5EF4-FFF2-40B4-BE49-F238E27FC236}">
                <a16:creationId xmlns:a16="http://schemas.microsoft.com/office/drawing/2014/main" id="{1C06ED02-2154-4EE1-A2B5-AAE8933E09B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pic>
        <p:nvPicPr>
          <p:cNvPr id="7" name="Graphic 6">
            <a:extLst>
              <a:ext uri="{FF2B5EF4-FFF2-40B4-BE49-F238E27FC236}">
                <a16:creationId xmlns:a16="http://schemas.microsoft.com/office/drawing/2014/main" id="{798851AD-2FBE-4735-904B-D78022FBF4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9779" b="18749"/>
          <a:stretch/>
        </p:blipFill>
        <p:spPr>
          <a:xfrm>
            <a:off x="7040879" y="2449563"/>
            <a:ext cx="5151121" cy="4408438"/>
          </a:xfrm>
          <a:prstGeom prst="rect">
            <a:avLst/>
          </a:prstGeom>
        </p:spPr>
      </p:pic>
      <p:sp>
        <p:nvSpPr>
          <p:cNvPr id="8" name="TextBox 7">
            <a:extLst>
              <a:ext uri="{FF2B5EF4-FFF2-40B4-BE49-F238E27FC236}">
                <a16:creationId xmlns:a16="http://schemas.microsoft.com/office/drawing/2014/main" id="{7719A852-6F0B-4FE8-A82B-C3C7979558C1}"/>
              </a:ext>
            </a:extLst>
          </p:cNvPr>
          <p:cNvSpPr txBox="1"/>
          <p:nvPr userDrawn="1"/>
        </p:nvSpPr>
        <p:spPr>
          <a:xfrm>
            <a:off x="8997951" y="76200"/>
            <a:ext cx="2362198" cy="646331"/>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499DD6"/>
                </a:solidFill>
                <a:effectLst/>
                <a:latin typeface="+mn-lt"/>
                <a:ea typeface="+mn-ea"/>
                <a:cs typeface="+mn-cs"/>
              </a:rPr>
              <a:t>#</a:t>
            </a:r>
            <a:r>
              <a:rPr lang="en-GB" sz="1800" b="1" kern="1200" dirty="0" err="1">
                <a:solidFill>
                  <a:srgbClr val="499DD6"/>
                </a:solidFill>
                <a:effectLst/>
                <a:latin typeface="+mn-lt"/>
                <a:ea typeface="+mn-ea"/>
                <a:cs typeface="+mn-cs"/>
              </a:rPr>
              <a:t>VaccinesForAll</a:t>
            </a:r>
            <a:br>
              <a:rPr lang="en-GB" sz="1800" b="1" kern="1200" dirty="0">
                <a:solidFill>
                  <a:srgbClr val="499DD6"/>
                </a:solidFill>
                <a:effectLst/>
                <a:latin typeface="+mn-lt"/>
                <a:ea typeface="+mn-ea"/>
                <a:cs typeface="+mn-cs"/>
              </a:rPr>
            </a:br>
            <a:r>
              <a:rPr lang="en-GB" sz="1800" b="1" kern="1200" dirty="0">
                <a:solidFill>
                  <a:srgbClr val="499DD6"/>
                </a:solidFill>
                <a:effectLst/>
                <a:latin typeface="+mn-lt"/>
                <a:ea typeface="+mn-ea"/>
                <a:cs typeface="+mn-cs"/>
              </a:rPr>
              <a:t>#EHFG2018</a:t>
            </a:r>
          </a:p>
        </p:txBody>
      </p:sp>
    </p:spTree>
    <p:extLst>
      <p:ext uri="{BB962C8B-B14F-4D97-AF65-F5344CB8AC3E}">
        <p14:creationId xmlns:p14="http://schemas.microsoft.com/office/powerpoint/2010/main" val="106013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1CBD0E-6511-439D-B098-C99EFFCBAED1}"/>
              </a:ext>
            </a:extLst>
          </p:cNvPr>
          <p:cNvSpPr txBox="1"/>
          <p:nvPr userDrawn="1"/>
        </p:nvSpPr>
        <p:spPr>
          <a:xfrm>
            <a:off x="8997951" y="76200"/>
            <a:ext cx="2362198" cy="646331"/>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499DD6"/>
                </a:solidFill>
                <a:effectLst/>
                <a:latin typeface="+mn-lt"/>
                <a:ea typeface="+mn-ea"/>
                <a:cs typeface="+mn-cs"/>
              </a:rPr>
              <a:t>#</a:t>
            </a:r>
            <a:r>
              <a:rPr lang="en-GB" sz="1800" b="1" kern="1200" dirty="0" err="1">
                <a:solidFill>
                  <a:srgbClr val="499DD6"/>
                </a:solidFill>
                <a:effectLst/>
                <a:latin typeface="+mn-lt"/>
                <a:ea typeface="+mn-ea"/>
                <a:cs typeface="+mn-cs"/>
              </a:rPr>
              <a:t>VaccinesForAll</a:t>
            </a:r>
            <a:br>
              <a:rPr lang="en-GB" sz="1800" b="1" kern="1200" dirty="0">
                <a:solidFill>
                  <a:srgbClr val="499DD6"/>
                </a:solidFill>
                <a:effectLst/>
                <a:latin typeface="+mn-lt"/>
                <a:ea typeface="+mn-ea"/>
                <a:cs typeface="+mn-cs"/>
              </a:rPr>
            </a:br>
            <a:r>
              <a:rPr lang="en-GB" sz="1800" b="1" kern="1200" dirty="0">
                <a:solidFill>
                  <a:srgbClr val="499DD6"/>
                </a:solidFill>
                <a:effectLst/>
                <a:latin typeface="+mn-lt"/>
                <a:ea typeface="+mn-ea"/>
                <a:cs typeface="+mn-cs"/>
              </a:rPr>
              <a:t>#EHFG2018</a:t>
            </a:r>
          </a:p>
        </p:txBody>
      </p:sp>
    </p:spTree>
    <p:extLst>
      <p:ext uri="{BB962C8B-B14F-4D97-AF65-F5344CB8AC3E}">
        <p14:creationId xmlns:p14="http://schemas.microsoft.com/office/powerpoint/2010/main" val="2803723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935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12192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dirty="0">
              <a:solidFill>
                <a:srgbClr val="FFFFFF"/>
              </a:solidFill>
              <a:latin typeface="Verdana"/>
              <a:cs typeface="+mn-cs"/>
            </a:endParaRPr>
          </a:p>
        </p:txBody>
      </p:sp>
      <p:pic>
        <p:nvPicPr>
          <p:cNvPr id="5" name="Picture 6" descr="LOGO CE-EN-quadri.eps"/>
          <p:cNvPicPr>
            <a:picLocks noChangeAspect="1"/>
          </p:cNvPicPr>
          <p:nvPr userDrawn="1"/>
        </p:nvPicPr>
        <p:blipFill>
          <a:blip r:embed="rId2" cstate="print"/>
          <a:srcRect/>
          <a:stretch>
            <a:fillRect/>
          </a:stretch>
        </p:blipFill>
        <p:spPr bwMode="auto">
          <a:xfrm>
            <a:off x="5208001" y="309600"/>
            <a:ext cx="2112433" cy="1100138"/>
          </a:xfrm>
          <a:prstGeom prst="rect">
            <a:avLst/>
          </a:prstGeom>
          <a:noFill/>
          <a:ln w="9525">
            <a:noFill/>
            <a:miter lim="800000"/>
            <a:headEnd/>
            <a:tailEnd/>
          </a:ln>
        </p:spPr>
      </p:pic>
      <p:sp>
        <p:nvSpPr>
          <p:cNvPr id="6" name="Rectangle 5"/>
          <p:cNvSpPr/>
          <p:nvPr userDrawn="1"/>
        </p:nvSpPr>
        <p:spPr>
          <a:xfrm>
            <a:off x="5640001" y="6669360"/>
            <a:ext cx="912284"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hasCustomPrompt="1"/>
          </p:nvPr>
        </p:nvSpPr>
        <p:spPr>
          <a:xfrm>
            <a:off x="5519936" y="1641600"/>
            <a:ext cx="6048672" cy="2088232"/>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623392" y="3933056"/>
            <a:ext cx="4992555"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‹Nr.›</a:t>
            </a:fld>
            <a:endParaRPr lang="en-GB" dirty="0">
              <a:solidFill>
                <a:srgbClr val="FFFFFF"/>
              </a:solidFill>
            </a:endParaRPr>
          </a:p>
        </p:txBody>
      </p:sp>
    </p:spTree>
    <p:extLst>
      <p:ext uri="{BB962C8B-B14F-4D97-AF65-F5344CB8AC3E}">
        <p14:creationId xmlns:p14="http://schemas.microsoft.com/office/powerpoint/2010/main" val="230213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pic>
        <p:nvPicPr>
          <p:cNvPr id="5" name="Picture 5" descr="LOGO CE-EN-NEG-quadri.ai"/>
          <p:cNvPicPr>
            <a:picLocks noChangeAspect="1"/>
          </p:cNvPicPr>
          <p:nvPr userDrawn="1"/>
        </p:nvPicPr>
        <p:blipFill>
          <a:blip r:embed="rId2" cstate="print"/>
          <a:srcRect/>
          <a:stretch>
            <a:fillRect/>
          </a:stretch>
        </p:blipFill>
        <p:spPr bwMode="auto">
          <a:xfrm>
            <a:off x="5227200" y="3600"/>
            <a:ext cx="2015067" cy="1511300"/>
          </a:xfrm>
          <a:prstGeom prst="rect">
            <a:avLst/>
          </a:prstGeom>
          <a:noFill/>
          <a:ln w="9525">
            <a:noFill/>
            <a:miter lim="800000"/>
            <a:headEnd/>
            <a:tailEnd/>
          </a:ln>
        </p:spPr>
      </p:pic>
      <p:sp>
        <p:nvSpPr>
          <p:cNvPr id="6" name="Rectangle 5"/>
          <p:cNvSpPr/>
          <p:nvPr userDrawn="1"/>
        </p:nvSpPr>
        <p:spPr>
          <a:xfrm>
            <a:off x="5683251" y="6669360"/>
            <a:ext cx="795867"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dirty="0">
              <a:solidFill>
                <a:srgbClr val="FFFFFF"/>
              </a:solidFill>
            </a:endParaRPr>
          </a:p>
        </p:txBody>
      </p:sp>
      <p:sp>
        <p:nvSpPr>
          <p:cNvPr id="2" name="Title 1"/>
          <p:cNvSpPr>
            <a:spLocks noGrp="1"/>
          </p:cNvSpPr>
          <p:nvPr>
            <p:ph type="title"/>
          </p:nvPr>
        </p:nvSpPr>
        <p:spPr>
          <a:xfrm>
            <a:off x="624417" y="1556272"/>
            <a:ext cx="109728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‹Nr.›</a:t>
            </a:fld>
            <a:endParaRPr lang="en-GB" dirty="0">
              <a:solidFill>
                <a:srgbClr val="000000"/>
              </a:solidFill>
            </a:endParaRPr>
          </a:p>
        </p:txBody>
      </p:sp>
      <p:sp>
        <p:nvSpPr>
          <p:cNvPr id="10" name="Content Placeholder 2"/>
          <p:cNvSpPr>
            <a:spLocks noGrp="1"/>
          </p:cNvSpPr>
          <p:nvPr>
            <p:ph idx="1"/>
          </p:nvPr>
        </p:nvSpPr>
        <p:spPr>
          <a:xfrm>
            <a:off x="609600" y="2564904"/>
            <a:ext cx="109728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73733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349333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994673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751406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969242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329088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7E2F0"/>
        </a:solidFill>
        <a:effectLst/>
      </p:bgPr>
    </p:bg>
    <p:spTree>
      <p:nvGrpSpPr>
        <p:cNvPr id="1" name=""/>
        <p:cNvGrpSpPr/>
        <p:nvPr/>
      </p:nvGrpSpPr>
      <p:grpSpPr>
        <a:xfrm>
          <a:off x="0" y="0"/>
          <a:ext cx="0" cy="0"/>
          <a:chOff x="0" y="0"/>
          <a:chExt cx="0" cy="0"/>
        </a:xfrm>
      </p:grpSpPr>
      <p:sp>
        <p:nvSpPr>
          <p:cNvPr id="2" name="Holder 2"/>
          <p:cNvSpPr>
            <a:spLocks noGrp="1"/>
          </p:cNvSpPr>
          <p:nvPr userDrawn="1">
            <p:ph type="ctrTitle"/>
          </p:nvPr>
        </p:nvSpPr>
        <p:spPr>
          <a:xfrm>
            <a:off x="2133600" y="1828800"/>
            <a:ext cx="5334000" cy="805041"/>
          </a:xfrm>
          <a:prstGeom prst="rect">
            <a:avLst/>
          </a:prstGeom>
        </p:spPr>
        <p:txBody>
          <a:bodyPr wrap="square" lIns="0" tIns="0" rIns="0" bIns="0">
            <a:noAutofit/>
          </a:bodyPr>
          <a:lstStyle>
            <a:lvl1pPr>
              <a:defRPr sz="3200">
                <a:solidFill>
                  <a:srgbClr val="00A7B7"/>
                </a:solidFill>
              </a:defRPr>
            </a:lvl1pPr>
          </a:lstStyle>
          <a:p>
            <a:endParaRPr dirty="0"/>
          </a:p>
        </p:txBody>
      </p:sp>
      <p:pic>
        <p:nvPicPr>
          <p:cNvPr id="21" name="Picture 20">
            <a:extLst>
              <a:ext uri="{FF2B5EF4-FFF2-40B4-BE49-F238E27FC236}">
                <a16:creationId xmlns:a16="http://schemas.microsoft.com/office/drawing/2014/main" id="{1BE3741C-9C28-4EF2-92AB-324733F890A8}"/>
              </a:ext>
            </a:extLst>
          </p:cNvPr>
          <p:cNvPicPr>
            <a:picLocks noChangeAspect="1"/>
          </p:cNvPicPr>
          <p:nvPr userDrawn="1"/>
        </p:nvPicPr>
        <p:blipFill rotWithShape="1">
          <a:blip r:embed="rId2"/>
          <a:srcRect l="38666" t="1" r="-1" b="57942"/>
          <a:stretch/>
        </p:blipFill>
        <p:spPr>
          <a:xfrm rot="2700000">
            <a:off x="3717337" y="489944"/>
            <a:ext cx="5976526" cy="5338598"/>
          </a:xfrm>
          <a:prstGeom prst="rect">
            <a:avLst/>
          </a:prstGeom>
        </p:spPr>
      </p:pic>
      <p:pic>
        <p:nvPicPr>
          <p:cNvPr id="27" name="Picture 26">
            <a:extLst>
              <a:ext uri="{FF2B5EF4-FFF2-40B4-BE49-F238E27FC236}">
                <a16:creationId xmlns:a16="http://schemas.microsoft.com/office/drawing/2014/main" id="{CB230000-79B6-4757-B463-0D8B17A1C46E}"/>
              </a:ext>
            </a:extLst>
          </p:cNvPr>
          <p:cNvPicPr>
            <a:picLocks noChangeAspect="1"/>
          </p:cNvPicPr>
          <p:nvPr userDrawn="1"/>
        </p:nvPicPr>
        <p:blipFill rotWithShape="1">
          <a:blip r:embed="rId3"/>
          <a:srcRect b="49677"/>
          <a:stretch/>
        </p:blipFill>
        <p:spPr>
          <a:xfrm>
            <a:off x="1066800" y="2931992"/>
            <a:ext cx="7932740" cy="3926008"/>
          </a:xfrm>
          <a:prstGeom prst="rect">
            <a:avLst/>
          </a:prstGeom>
        </p:spPr>
      </p:pic>
      <p:sp>
        <p:nvSpPr>
          <p:cNvPr id="6" name="Rectangle 5">
            <a:extLst>
              <a:ext uri="{FF2B5EF4-FFF2-40B4-BE49-F238E27FC236}">
                <a16:creationId xmlns:a16="http://schemas.microsoft.com/office/drawing/2014/main" id="{950B0D62-5D25-4EE0-9A90-39DFF43848F2}"/>
              </a:ext>
            </a:extLst>
          </p:cNvPr>
          <p:cNvSpPr/>
          <p:nvPr userDrawn="1"/>
        </p:nvSpPr>
        <p:spPr>
          <a:xfrm>
            <a:off x="0" y="63246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8400" rIns="608400" rtlCol="0" anchor="ctr"/>
          <a:lstStyle/>
          <a:p>
            <a:pPr marL="12700" algn="l">
              <a:lnSpc>
                <a:spcPct val="100000"/>
              </a:lnSpc>
              <a:spcBef>
                <a:spcPts val="870"/>
              </a:spcBef>
            </a:pPr>
            <a:r>
              <a:rPr lang="en-GB" sz="800" b="1" spc="0" dirty="0">
                <a:solidFill>
                  <a:srgbClr val="00A7B7"/>
                </a:solidFill>
                <a:latin typeface="+mn-lt"/>
                <a:cs typeface="Arial"/>
              </a:rPr>
              <a:t>Disclaimer:</a:t>
            </a:r>
            <a:r>
              <a:rPr lang="en-GB" sz="800" b="1" spc="0" dirty="0">
                <a:solidFill>
                  <a:schemeClr val="tx1"/>
                </a:solidFill>
                <a:latin typeface="+mn-lt"/>
                <a:cs typeface="Arial"/>
              </a:rPr>
              <a:t> </a:t>
            </a:r>
            <a:r>
              <a:rPr lang="en-GB" sz="800" spc="-10" dirty="0">
                <a:solidFill>
                  <a:srgbClr val="606465"/>
                </a:solidFill>
                <a:latin typeface="+mn-lt"/>
                <a:cs typeface="Arial"/>
              </a:rPr>
              <a:t>This presentation was developed by The Health Policy Partnership. Some elements are based on findings of a report developed by The Health Policy Partnership. The development of this presentation and the report </a:t>
            </a:r>
            <a:br>
              <a:rPr lang="en-GB" sz="800" spc="-10" dirty="0">
                <a:solidFill>
                  <a:srgbClr val="606465"/>
                </a:solidFill>
                <a:latin typeface="+mn-lt"/>
                <a:cs typeface="Arial"/>
              </a:rPr>
            </a:br>
            <a:r>
              <a:rPr lang="en-GB" sz="800" spc="-10" dirty="0">
                <a:solidFill>
                  <a:srgbClr val="606465"/>
                </a:solidFill>
                <a:latin typeface="+mn-lt"/>
                <a:cs typeface="Arial"/>
              </a:rPr>
              <a:t>was initiated and funded by MSD. Experts involved in this project were not paid for their time. This session has been organised by The Health Policy Partnership on behalf of MSD and CLCI, with funding from MSD.</a:t>
            </a:r>
            <a:endParaRPr lang="en-GB" sz="800" dirty="0">
              <a:latin typeface="+mn-lt"/>
              <a:cs typeface="Arial"/>
            </a:endParaRPr>
          </a:p>
        </p:txBody>
      </p:sp>
      <p:sp>
        <p:nvSpPr>
          <p:cNvPr id="13" name="TextBox 12">
            <a:extLst>
              <a:ext uri="{FF2B5EF4-FFF2-40B4-BE49-F238E27FC236}">
                <a16:creationId xmlns:a16="http://schemas.microsoft.com/office/drawing/2014/main" id="{43B1A865-A93A-41BB-BE57-7F35A607688E}"/>
              </a:ext>
            </a:extLst>
          </p:cNvPr>
          <p:cNvSpPr txBox="1"/>
          <p:nvPr userDrawn="1"/>
        </p:nvSpPr>
        <p:spPr>
          <a:xfrm>
            <a:off x="10896599" y="6324600"/>
            <a:ext cx="685799" cy="532800"/>
          </a:xfrm>
          <a:prstGeom prst="rect">
            <a:avLst/>
          </a:prstGeom>
          <a:noFill/>
        </p:spPr>
        <p:txBody>
          <a:bodyPr wrap="square" lIns="0" tIns="0" rIns="0" bIns="0" rtlCol="0" anchor="ctr" anchorCtr="0">
            <a:noAutofit/>
          </a:bodyPr>
          <a:lstStyle/>
          <a:p>
            <a:pPr algn="r"/>
            <a:fld id="{FBB67C8F-AA3E-40FC-98FB-2D61945489CA}" type="slidenum">
              <a:rPr lang="en-GB" sz="1000" smtClean="0">
                <a:solidFill>
                  <a:schemeClr val="tx1">
                    <a:lumMod val="50000"/>
                    <a:lumOff val="50000"/>
                  </a:schemeClr>
                </a:solidFill>
              </a:rPr>
              <a:t>‹Nr.›</a:t>
            </a:fld>
            <a:endParaRPr lang="en-GB" sz="1000" dirty="0">
              <a:solidFill>
                <a:schemeClr val="tx1">
                  <a:lumMod val="50000"/>
                  <a:lumOff val="50000"/>
                </a:schemeClr>
              </a:solidFill>
            </a:endParaRPr>
          </a:p>
        </p:txBody>
      </p:sp>
      <p:cxnSp>
        <p:nvCxnSpPr>
          <p:cNvPr id="4" name="Straight Connector 3">
            <a:extLst>
              <a:ext uri="{FF2B5EF4-FFF2-40B4-BE49-F238E27FC236}">
                <a16:creationId xmlns:a16="http://schemas.microsoft.com/office/drawing/2014/main" id="{27A5CD42-C8BD-47A0-85CA-24D3D4604FE0}"/>
              </a:ext>
            </a:extLst>
          </p:cNvPr>
          <p:cNvCxnSpPr/>
          <p:nvPr userDrawn="1"/>
        </p:nvCxnSpPr>
        <p:spPr>
          <a:xfrm flipH="1">
            <a:off x="11049000" y="6705600"/>
            <a:ext cx="533398" cy="0"/>
          </a:xfrm>
          <a:prstGeom prst="line">
            <a:avLst/>
          </a:prstGeom>
          <a:ln>
            <a:solidFill>
              <a:srgbClr val="00A7B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FCF8353-2DE2-4703-83DA-C81A3B64FD88}"/>
              </a:ext>
            </a:extLst>
          </p:cNvPr>
          <p:cNvSpPr txBox="1"/>
          <p:nvPr userDrawn="1"/>
        </p:nvSpPr>
        <p:spPr>
          <a:xfrm>
            <a:off x="9220200" y="76200"/>
            <a:ext cx="2362198" cy="646331"/>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652E87"/>
                </a:solidFill>
                <a:effectLst/>
                <a:latin typeface="+mn-lt"/>
                <a:ea typeface="+mn-ea"/>
                <a:cs typeface="+mn-cs"/>
              </a:rPr>
              <a:t>#</a:t>
            </a:r>
            <a:r>
              <a:rPr lang="en-GB" sz="1800" b="1" kern="1200" dirty="0" err="1">
                <a:solidFill>
                  <a:srgbClr val="652E87"/>
                </a:solidFill>
                <a:effectLst/>
                <a:latin typeface="+mn-lt"/>
                <a:ea typeface="+mn-ea"/>
                <a:cs typeface="+mn-cs"/>
              </a:rPr>
              <a:t>VaccinesForAll</a:t>
            </a:r>
            <a:r>
              <a:rPr lang="en-GB" sz="1800" b="1" kern="1200" dirty="0">
                <a:solidFill>
                  <a:srgbClr val="652E87"/>
                </a:solidFill>
                <a:effectLst/>
                <a:latin typeface="+mn-lt"/>
                <a:ea typeface="+mn-ea"/>
                <a:cs typeface="+mn-cs"/>
              </a:rPr>
              <a:t> #EHFG2018</a:t>
            </a:r>
          </a:p>
        </p:txBody>
      </p:sp>
    </p:spTree>
    <p:extLst>
      <p:ext uri="{BB962C8B-B14F-4D97-AF65-F5344CB8AC3E}">
        <p14:creationId xmlns:p14="http://schemas.microsoft.com/office/powerpoint/2010/main" val="25729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1655165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555964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282233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‹Nr.›</a:t>
            </a:fld>
            <a:endParaRPr lang="en-GB" dirty="0">
              <a:solidFill>
                <a:srgbClr val="000000"/>
              </a:solidFill>
            </a:endParaRPr>
          </a:p>
        </p:txBody>
      </p:sp>
    </p:spTree>
    <p:extLst>
      <p:ext uri="{BB962C8B-B14F-4D97-AF65-F5344CB8AC3E}">
        <p14:creationId xmlns:p14="http://schemas.microsoft.com/office/powerpoint/2010/main" val="4175076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1" y="981075"/>
            <a:ext cx="12240684"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1200">
                <a:solidFill>
                  <a:srgbClr val="0F5494"/>
                </a:solidFill>
                <a:latin typeface="Verdana" charset="0"/>
              </a:defRPr>
            </a:lvl1pPr>
            <a:lvl2pPr marL="742950" indent="-285750" defTabSz="457200" eaLnBrk="0" hangingPunct="0">
              <a:defRPr sz="1200">
                <a:solidFill>
                  <a:srgbClr val="0F5494"/>
                </a:solidFill>
                <a:latin typeface="Verdana" charset="0"/>
              </a:defRPr>
            </a:lvl2pPr>
            <a:lvl3pPr marL="1143000" indent="-228600" defTabSz="457200" eaLnBrk="0" hangingPunct="0">
              <a:defRPr sz="1200">
                <a:solidFill>
                  <a:srgbClr val="0F5494"/>
                </a:solidFill>
                <a:latin typeface="Verdana" charset="0"/>
              </a:defRPr>
            </a:lvl3pPr>
            <a:lvl4pPr marL="1600200" indent="-228600" defTabSz="457200" eaLnBrk="0" hangingPunct="0">
              <a:defRPr sz="1200">
                <a:solidFill>
                  <a:srgbClr val="0F5494"/>
                </a:solidFill>
                <a:latin typeface="Verdana" charset="0"/>
              </a:defRPr>
            </a:lvl4pPr>
            <a:lvl5pPr marL="2057400" indent="-228600" defTabSz="457200" eaLnBrk="0" hangingPunct="0">
              <a:defRPr sz="1200">
                <a:solidFill>
                  <a:srgbClr val="0F5494"/>
                </a:solidFill>
                <a:latin typeface="Verdana" charset="0"/>
              </a:defRPr>
            </a:lvl5pPr>
            <a:lvl6pPr marL="2514600" indent="-228600" defTabSz="457200" eaLnBrk="0" fontAlgn="base" hangingPunct="0">
              <a:spcBef>
                <a:spcPct val="0"/>
              </a:spcBef>
              <a:spcAft>
                <a:spcPct val="0"/>
              </a:spcAft>
              <a:defRPr sz="1200">
                <a:solidFill>
                  <a:srgbClr val="0F5494"/>
                </a:solidFill>
                <a:latin typeface="Verdana" charset="0"/>
              </a:defRPr>
            </a:lvl6pPr>
            <a:lvl7pPr marL="2971800" indent="-228600" defTabSz="457200" eaLnBrk="0" fontAlgn="base" hangingPunct="0">
              <a:spcBef>
                <a:spcPct val="0"/>
              </a:spcBef>
              <a:spcAft>
                <a:spcPct val="0"/>
              </a:spcAft>
              <a:defRPr sz="1200">
                <a:solidFill>
                  <a:srgbClr val="0F5494"/>
                </a:solidFill>
                <a:latin typeface="Verdana" charset="0"/>
              </a:defRPr>
            </a:lvl7pPr>
            <a:lvl8pPr marL="3429000" indent="-228600" defTabSz="457200" eaLnBrk="0" fontAlgn="base" hangingPunct="0">
              <a:spcBef>
                <a:spcPct val="0"/>
              </a:spcBef>
              <a:spcAft>
                <a:spcPct val="0"/>
              </a:spcAft>
              <a:defRPr sz="1200">
                <a:solidFill>
                  <a:srgbClr val="0F5494"/>
                </a:solidFill>
                <a:latin typeface="Verdana" charset="0"/>
              </a:defRPr>
            </a:lvl8pPr>
            <a:lvl9pPr marL="3886200" indent="-228600" defTabSz="457200" eaLnBrk="0" fontAlgn="base" hangingPunct="0">
              <a:spcBef>
                <a:spcPct val="0"/>
              </a:spcBef>
              <a:spcAft>
                <a:spcPct val="0"/>
              </a:spcAft>
              <a:defRPr sz="1200">
                <a:solidFill>
                  <a:srgbClr val="0F5494"/>
                </a:solidFill>
                <a:latin typeface="Verdana" charset="0"/>
              </a:defRPr>
            </a:lvl9pPr>
          </a:lstStyle>
          <a:p>
            <a:pPr algn="ctr" eaLnBrk="1" hangingPunct="1"/>
            <a:endParaRPr lang="en-US" altLang="nl-NL" sz="1800">
              <a:solidFill>
                <a:srgbClr val="FFFFFF"/>
              </a:solidFill>
              <a:cs typeface="+mn-cs"/>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1" y="258764"/>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userDrawn="1"/>
        </p:nvSpPr>
        <p:spPr bwMode="auto">
          <a:xfrm>
            <a:off x="5689600" y="6659563"/>
            <a:ext cx="814917" cy="215900"/>
          </a:xfrm>
          <a:prstGeom prst="rect">
            <a:avLst/>
          </a:prstGeom>
          <a:solidFill>
            <a:srgbClr val="133176"/>
          </a:solidFill>
          <a:ln w="9525">
            <a:solidFill>
              <a:srgbClr val="133176"/>
            </a:solidFill>
            <a:miter lim="800000"/>
            <a:headEnd/>
            <a:tailEnd/>
          </a:ln>
          <a:effectLst>
            <a:outerShdw blurRad="40000" dist="23000" dir="5400000" rotWithShape="0">
              <a:srgbClr val="000000">
                <a:alpha val="34999"/>
              </a:srgbClr>
            </a:outerShdw>
          </a:effectLst>
        </p:spPr>
        <p:txBody>
          <a:bodyPr anchor="ctr"/>
          <a:lstStyle>
            <a:lvl1pPr defTabSz="457200" eaLnBrk="0" hangingPunct="0">
              <a:defRPr sz="1200">
                <a:solidFill>
                  <a:srgbClr val="0F5494"/>
                </a:solidFill>
                <a:latin typeface="Verdana" charset="0"/>
              </a:defRPr>
            </a:lvl1pPr>
            <a:lvl2pPr marL="742950" indent="-285750" defTabSz="457200" eaLnBrk="0" hangingPunct="0">
              <a:defRPr sz="1200">
                <a:solidFill>
                  <a:srgbClr val="0F5494"/>
                </a:solidFill>
                <a:latin typeface="Verdana" charset="0"/>
              </a:defRPr>
            </a:lvl2pPr>
            <a:lvl3pPr marL="1143000" indent="-228600" defTabSz="457200" eaLnBrk="0" hangingPunct="0">
              <a:defRPr sz="1200">
                <a:solidFill>
                  <a:srgbClr val="0F5494"/>
                </a:solidFill>
                <a:latin typeface="Verdana" charset="0"/>
              </a:defRPr>
            </a:lvl3pPr>
            <a:lvl4pPr marL="1600200" indent="-228600" defTabSz="457200" eaLnBrk="0" hangingPunct="0">
              <a:defRPr sz="1200">
                <a:solidFill>
                  <a:srgbClr val="0F5494"/>
                </a:solidFill>
                <a:latin typeface="Verdana" charset="0"/>
              </a:defRPr>
            </a:lvl4pPr>
            <a:lvl5pPr marL="2057400" indent="-228600" defTabSz="457200" eaLnBrk="0" hangingPunct="0">
              <a:defRPr sz="1200">
                <a:solidFill>
                  <a:srgbClr val="0F5494"/>
                </a:solidFill>
                <a:latin typeface="Verdana" charset="0"/>
              </a:defRPr>
            </a:lvl5pPr>
            <a:lvl6pPr marL="2514600" indent="-228600" defTabSz="457200" eaLnBrk="0" fontAlgn="base" hangingPunct="0">
              <a:spcBef>
                <a:spcPct val="0"/>
              </a:spcBef>
              <a:spcAft>
                <a:spcPct val="0"/>
              </a:spcAft>
              <a:defRPr sz="1200">
                <a:solidFill>
                  <a:srgbClr val="0F5494"/>
                </a:solidFill>
                <a:latin typeface="Verdana" charset="0"/>
              </a:defRPr>
            </a:lvl6pPr>
            <a:lvl7pPr marL="2971800" indent="-228600" defTabSz="457200" eaLnBrk="0" fontAlgn="base" hangingPunct="0">
              <a:spcBef>
                <a:spcPct val="0"/>
              </a:spcBef>
              <a:spcAft>
                <a:spcPct val="0"/>
              </a:spcAft>
              <a:defRPr sz="1200">
                <a:solidFill>
                  <a:srgbClr val="0F5494"/>
                </a:solidFill>
                <a:latin typeface="Verdana" charset="0"/>
              </a:defRPr>
            </a:lvl7pPr>
            <a:lvl8pPr marL="3429000" indent="-228600" defTabSz="457200" eaLnBrk="0" fontAlgn="base" hangingPunct="0">
              <a:spcBef>
                <a:spcPct val="0"/>
              </a:spcBef>
              <a:spcAft>
                <a:spcPct val="0"/>
              </a:spcAft>
              <a:defRPr sz="1200">
                <a:solidFill>
                  <a:srgbClr val="0F5494"/>
                </a:solidFill>
                <a:latin typeface="Verdana" charset="0"/>
              </a:defRPr>
            </a:lvl8pPr>
            <a:lvl9pPr marL="3886200" indent="-228600" defTabSz="457200" eaLnBrk="0" fontAlgn="base" hangingPunct="0">
              <a:spcBef>
                <a:spcPct val="0"/>
              </a:spcBef>
              <a:spcAft>
                <a:spcPct val="0"/>
              </a:spcAft>
              <a:defRPr sz="1200">
                <a:solidFill>
                  <a:srgbClr val="0F5494"/>
                </a:solidFill>
                <a:latin typeface="Verdana" charset="0"/>
              </a:defRPr>
            </a:lvl9pPr>
          </a:lstStyle>
          <a:p>
            <a:pPr algn="ctr" eaLnBrk="1" hangingPunct="1"/>
            <a:endParaRPr lang="en-US" altLang="nl-NL" sz="1800">
              <a:solidFill>
                <a:srgbClr val="FFFFFF"/>
              </a:solidFill>
              <a:cs typeface="+mn-cs"/>
            </a:endParaRPr>
          </a:p>
        </p:txBody>
      </p:sp>
      <p:sp>
        <p:nvSpPr>
          <p:cNvPr id="3076" name="Rectangle 4"/>
          <p:cNvSpPr>
            <a:spLocks noGrp="1" noChangeArrowheads="1"/>
          </p:cNvSpPr>
          <p:nvPr>
            <p:ph type="ctrTitle"/>
          </p:nvPr>
        </p:nvSpPr>
        <p:spPr>
          <a:xfrm>
            <a:off x="5327651" y="2565401"/>
            <a:ext cx="6720416" cy="790575"/>
          </a:xfrm>
        </p:spPr>
        <p:txBody>
          <a:bodyPr/>
          <a:lstStyle>
            <a:lvl1pPr marL="3175">
              <a:defRPr sz="7600">
                <a:solidFill>
                  <a:srgbClr val="FFD624"/>
                </a:solidFill>
              </a:defRPr>
            </a:lvl1pPr>
          </a:lstStyle>
          <a:p>
            <a:pPr lvl="0"/>
            <a:r>
              <a:rPr lang="en-US" noProof="0"/>
              <a:t>Click to edit Master title style</a:t>
            </a:r>
            <a:endParaRPr lang="en-GB" noProof="0"/>
          </a:p>
        </p:txBody>
      </p:sp>
      <p:sp>
        <p:nvSpPr>
          <p:cNvPr id="3077" name="Rectangle 5"/>
          <p:cNvSpPr>
            <a:spLocks noGrp="1" noChangeArrowheads="1"/>
          </p:cNvSpPr>
          <p:nvPr>
            <p:ph type="subTitle" idx="1"/>
          </p:nvPr>
        </p:nvSpPr>
        <p:spPr>
          <a:xfrm>
            <a:off x="814917" y="3716339"/>
            <a:ext cx="11377083" cy="1728787"/>
          </a:xfrm>
        </p:spPr>
        <p:txBody>
          <a:bodyPr/>
          <a:lstStyle>
            <a:lvl1pPr marL="0" indent="0">
              <a:buFontTx/>
              <a:buNone/>
              <a:defRPr sz="3000" b="1" i="0">
                <a:solidFill>
                  <a:schemeClr val="bg1"/>
                </a:solidFill>
              </a:defRPr>
            </a:lvl1pPr>
          </a:lstStyle>
          <a:p>
            <a:pPr lvl="0"/>
            <a:r>
              <a:rPr lang="en-US" noProof="0"/>
              <a:t>Click to edit Master subtitle style</a:t>
            </a:r>
            <a:endParaRPr lang="en-GB" noProof="0"/>
          </a:p>
        </p:txBody>
      </p:sp>
      <p:sp>
        <p:nvSpPr>
          <p:cNvPr id="7" name="Rectangle 12"/>
          <p:cNvSpPr>
            <a:spLocks noGrp="1" noChangeArrowheads="1"/>
          </p:cNvSpPr>
          <p:nvPr>
            <p:ph type="dt" sz="half" idx="10"/>
          </p:nvPr>
        </p:nvSpPr>
        <p:spPr/>
        <p:txBody>
          <a:bodyPr/>
          <a:lstStyle>
            <a:lvl1pPr>
              <a:defRPr sz="1200" b="1">
                <a:solidFill>
                  <a:schemeClr val="bg1"/>
                </a:solidFill>
                <a:latin typeface="Verdana" charset="0"/>
              </a:defRPr>
            </a:lvl1pPr>
          </a:lstStyle>
          <a:p>
            <a:endParaRPr lang="nl-NL" altLang="nl-NL">
              <a:solidFill>
                <a:srgbClr val="FFFFFF"/>
              </a:solidFill>
            </a:endParaRPr>
          </a:p>
        </p:txBody>
      </p:sp>
      <p:sp>
        <p:nvSpPr>
          <p:cNvPr id="8" name="Rectangle 13"/>
          <p:cNvSpPr>
            <a:spLocks noGrp="1" noChangeArrowheads="1"/>
          </p:cNvSpPr>
          <p:nvPr>
            <p:ph type="ftr" sz="quarter" idx="11"/>
          </p:nvPr>
        </p:nvSpPr>
        <p:spPr/>
        <p:txBody>
          <a:bodyPr/>
          <a:lstStyle>
            <a:lvl1pPr>
              <a:defRPr>
                <a:solidFill>
                  <a:schemeClr val="bg1"/>
                </a:solidFill>
                <a:latin typeface="Verdana" charset="0"/>
              </a:defRPr>
            </a:lvl1pPr>
          </a:lstStyle>
          <a:p>
            <a:endParaRPr lang="nl-NL" altLang="nl-NL">
              <a:solidFill>
                <a:srgbClr val="FFFFFF"/>
              </a:solidFill>
            </a:endParaRPr>
          </a:p>
        </p:txBody>
      </p:sp>
      <p:sp>
        <p:nvSpPr>
          <p:cNvPr id="9" name="Rectangle 15"/>
          <p:cNvSpPr>
            <a:spLocks noGrp="1" noChangeArrowheads="1"/>
          </p:cNvSpPr>
          <p:nvPr>
            <p:ph type="sldNum" sz="quarter" idx="12"/>
          </p:nvPr>
        </p:nvSpPr>
        <p:spPr/>
        <p:txBody>
          <a:bodyPr/>
          <a:lstStyle>
            <a:lvl1pPr>
              <a:defRPr>
                <a:solidFill>
                  <a:schemeClr val="bg1"/>
                </a:solidFill>
                <a:latin typeface="Verdana" charset="0"/>
              </a:defRPr>
            </a:lvl1pPr>
          </a:lstStyle>
          <a:p>
            <a:fld id="{FCD874D5-296A-694E-AAFB-EF1D08389320}" type="slidenum">
              <a:rPr lang="en-GB" altLang="nl-NL">
                <a:solidFill>
                  <a:srgbClr val="FFFFFF"/>
                </a:solidFill>
              </a:rPr>
              <a:pPr/>
              <a:t>‹Nr.›</a:t>
            </a:fld>
            <a:endParaRPr lang="en-GB" altLang="nl-NL">
              <a:solidFill>
                <a:srgbClr val="FFFFFF"/>
              </a:solidFill>
            </a:endParaRPr>
          </a:p>
        </p:txBody>
      </p:sp>
    </p:spTree>
    <p:extLst>
      <p:ext uri="{BB962C8B-B14F-4D97-AF65-F5344CB8AC3E}">
        <p14:creationId xmlns:p14="http://schemas.microsoft.com/office/powerpoint/2010/main" val="1328930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9D9F206-9D8F-0449-BECD-211D896D699E}" type="slidenum">
              <a:rPr lang="en-GB" altLang="nl-NL">
                <a:solidFill>
                  <a:srgbClr val="000000"/>
                </a:solidFill>
              </a:rPr>
              <a:pPr/>
              <a:t>‹Nr.›</a:t>
            </a:fld>
            <a:endParaRPr lang="en-GB" altLang="nl-NL">
              <a:solidFill>
                <a:srgbClr val="000000"/>
              </a:solidFill>
            </a:endParaRPr>
          </a:p>
        </p:txBody>
      </p:sp>
    </p:spTree>
    <p:extLst>
      <p:ext uri="{BB962C8B-B14F-4D97-AF65-F5344CB8AC3E}">
        <p14:creationId xmlns:p14="http://schemas.microsoft.com/office/powerpoint/2010/main" val="511092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2294DD-CA7A-B345-B701-B89C16FAD3DD}" type="slidenum">
              <a:rPr lang="en-GB" altLang="nl-NL">
                <a:solidFill>
                  <a:srgbClr val="000000"/>
                </a:solidFill>
              </a:rPr>
              <a:pPr/>
              <a:t>‹Nr.›</a:t>
            </a:fld>
            <a:endParaRPr lang="en-GB" altLang="nl-NL">
              <a:solidFill>
                <a:srgbClr val="000000"/>
              </a:solidFill>
            </a:endParaRPr>
          </a:p>
        </p:txBody>
      </p:sp>
    </p:spTree>
    <p:extLst>
      <p:ext uri="{BB962C8B-B14F-4D97-AF65-F5344CB8AC3E}">
        <p14:creationId xmlns:p14="http://schemas.microsoft.com/office/powerpoint/2010/main" val="959453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6"/>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AD0EA52-2D76-724E-A6A9-389A0B2D6AB4}" type="slidenum">
              <a:rPr lang="en-GB" altLang="nl-NL">
                <a:solidFill>
                  <a:srgbClr val="000000"/>
                </a:solidFill>
              </a:rPr>
              <a:pPr/>
              <a:t>‹Nr.›</a:t>
            </a:fld>
            <a:endParaRPr lang="en-GB" altLang="nl-NL">
              <a:solidFill>
                <a:srgbClr val="000000"/>
              </a:solidFill>
            </a:endParaRPr>
          </a:p>
        </p:txBody>
      </p:sp>
    </p:spTree>
    <p:extLst>
      <p:ext uri="{BB962C8B-B14F-4D97-AF65-F5344CB8AC3E}">
        <p14:creationId xmlns:p14="http://schemas.microsoft.com/office/powerpoint/2010/main" val="2898285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1D2EB08-4D34-1C49-B7B5-48155E6D70BF}" type="slidenum">
              <a:rPr lang="en-GB" altLang="nl-NL">
                <a:solidFill>
                  <a:srgbClr val="000000"/>
                </a:solidFill>
              </a:rPr>
              <a:pPr/>
              <a:t>‹Nr.›</a:t>
            </a:fld>
            <a:endParaRPr lang="en-GB" altLang="nl-NL">
              <a:solidFill>
                <a:srgbClr val="000000"/>
              </a:solidFill>
            </a:endParaRPr>
          </a:p>
        </p:txBody>
      </p:sp>
    </p:spTree>
    <p:extLst>
      <p:ext uri="{BB962C8B-B14F-4D97-AF65-F5344CB8AC3E}">
        <p14:creationId xmlns:p14="http://schemas.microsoft.com/office/powerpoint/2010/main" val="3056913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21EAC3C-58EA-CA49-9934-22DDF0DC9ED4}" type="slidenum">
              <a:rPr lang="en-GB" altLang="nl-NL">
                <a:solidFill>
                  <a:srgbClr val="000000"/>
                </a:solidFill>
              </a:rPr>
              <a:pPr/>
              <a:t>‹Nr.›</a:t>
            </a:fld>
            <a:endParaRPr lang="en-GB" altLang="nl-NL">
              <a:solidFill>
                <a:srgbClr val="000000"/>
              </a:solidFill>
            </a:endParaRPr>
          </a:p>
        </p:txBody>
      </p:sp>
    </p:spTree>
    <p:extLst>
      <p:ext uri="{BB962C8B-B14F-4D97-AF65-F5344CB8AC3E}">
        <p14:creationId xmlns:p14="http://schemas.microsoft.com/office/powerpoint/2010/main" val="289076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7E2F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A35CE1-9DCB-422B-9E5D-67BD08ECEFA4}"/>
              </a:ext>
            </a:extLst>
          </p:cNvPr>
          <p:cNvPicPr>
            <a:picLocks noChangeAspect="1"/>
          </p:cNvPicPr>
          <p:nvPr userDrawn="1"/>
        </p:nvPicPr>
        <p:blipFill rotWithShape="1">
          <a:blip r:embed="rId2"/>
          <a:srcRect l="53373" b="75399"/>
          <a:stretch/>
        </p:blipFill>
        <p:spPr>
          <a:xfrm rot="14123378">
            <a:off x="9858884" y="2379733"/>
            <a:ext cx="4847672" cy="3331899"/>
          </a:xfrm>
          <a:prstGeom prst="rect">
            <a:avLst/>
          </a:prstGeom>
        </p:spPr>
      </p:pic>
      <p:sp>
        <p:nvSpPr>
          <p:cNvPr id="18" name="Rectangle 17">
            <a:extLst>
              <a:ext uri="{FF2B5EF4-FFF2-40B4-BE49-F238E27FC236}">
                <a16:creationId xmlns:a16="http://schemas.microsoft.com/office/drawing/2014/main" id="{9DED88E4-8884-491B-9608-6833E528EB32}"/>
              </a:ext>
            </a:extLst>
          </p:cNvPr>
          <p:cNvSpPr/>
          <p:nvPr userDrawn="1"/>
        </p:nvSpPr>
        <p:spPr>
          <a:xfrm>
            <a:off x="0" y="63246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8400" rIns="608400" rtlCol="0" anchor="ctr"/>
          <a:lstStyle/>
          <a:p>
            <a:pPr marL="12700" algn="l">
              <a:lnSpc>
                <a:spcPct val="100000"/>
              </a:lnSpc>
              <a:spcBef>
                <a:spcPts val="870"/>
              </a:spcBef>
            </a:pPr>
            <a:r>
              <a:rPr lang="en-GB" sz="800" b="1" spc="0" dirty="0">
                <a:solidFill>
                  <a:srgbClr val="00A7B7"/>
                </a:solidFill>
                <a:latin typeface="+mn-lt"/>
                <a:cs typeface="Arial"/>
              </a:rPr>
              <a:t>Disclaimer:</a:t>
            </a:r>
            <a:r>
              <a:rPr lang="en-GB" sz="800" b="1" spc="0" dirty="0">
                <a:solidFill>
                  <a:schemeClr val="tx1"/>
                </a:solidFill>
                <a:latin typeface="+mn-lt"/>
                <a:cs typeface="Arial"/>
              </a:rPr>
              <a:t> </a:t>
            </a:r>
            <a:r>
              <a:rPr lang="en-GB" sz="800" spc="-10" dirty="0">
                <a:solidFill>
                  <a:srgbClr val="606465"/>
                </a:solidFill>
                <a:latin typeface="+mn-lt"/>
                <a:cs typeface="Arial"/>
              </a:rPr>
              <a:t>This presentation was developed by The Health Policy Partnership. Some elements are based on findings of a report developed by The Health Policy Partnership. The development of this presentation and the report </a:t>
            </a:r>
            <a:br>
              <a:rPr lang="en-GB" sz="800" spc="-10" dirty="0">
                <a:solidFill>
                  <a:srgbClr val="606465"/>
                </a:solidFill>
                <a:latin typeface="+mn-lt"/>
                <a:cs typeface="Arial"/>
              </a:rPr>
            </a:br>
            <a:r>
              <a:rPr lang="en-GB" sz="800" spc="-10" dirty="0">
                <a:solidFill>
                  <a:srgbClr val="606465"/>
                </a:solidFill>
                <a:latin typeface="+mn-lt"/>
                <a:cs typeface="Arial"/>
              </a:rPr>
              <a:t>was initiated and funded by MSD. Experts involved in this project were not paid for their time. This session has been organised by The Health Policy Partnership on behalf of MSD and CLCI, with funding from MSD.</a:t>
            </a:r>
            <a:endParaRPr lang="en-GB" sz="800" dirty="0">
              <a:latin typeface="+mn-lt"/>
              <a:cs typeface="Arial"/>
            </a:endParaRPr>
          </a:p>
        </p:txBody>
      </p:sp>
      <p:sp>
        <p:nvSpPr>
          <p:cNvPr id="11" name="object 7">
            <a:extLst>
              <a:ext uri="{FF2B5EF4-FFF2-40B4-BE49-F238E27FC236}">
                <a16:creationId xmlns:a16="http://schemas.microsoft.com/office/drawing/2014/main" id="{D172280F-76F2-4FCD-BCF2-D68485EB0FCA}"/>
              </a:ext>
            </a:extLst>
          </p:cNvPr>
          <p:cNvSpPr/>
          <p:nvPr userDrawn="1"/>
        </p:nvSpPr>
        <p:spPr>
          <a:xfrm>
            <a:off x="0" y="609601"/>
            <a:ext cx="6116578" cy="838200"/>
          </a:xfrm>
          <a:custGeom>
            <a:avLst/>
            <a:gdLst/>
            <a:ahLst/>
            <a:cxnLst/>
            <a:rect l="l" t="t" r="r" b="b"/>
            <a:pathLst>
              <a:path w="5097145" h="639444">
                <a:moveTo>
                  <a:pt x="0" y="0"/>
                </a:moveTo>
                <a:lnTo>
                  <a:pt x="0" y="639012"/>
                </a:lnTo>
                <a:lnTo>
                  <a:pt x="5096951" y="639012"/>
                </a:lnTo>
                <a:lnTo>
                  <a:pt x="4770001" y="4"/>
                </a:lnTo>
                <a:lnTo>
                  <a:pt x="0" y="0"/>
                </a:lnTo>
                <a:close/>
              </a:path>
            </a:pathLst>
          </a:custGeom>
          <a:solidFill>
            <a:srgbClr val="652E87"/>
          </a:solidFill>
          <a:ln>
            <a:noFill/>
          </a:ln>
        </p:spPr>
        <p:txBody>
          <a:bodyPr wrap="square" lIns="0" tIns="0" rIns="0" bIns="0" rtlCol="0"/>
          <a:lstStyle/>
          <a:p>
            <a:endParaRPr dirty="0"/>
          </a:p>
        </p:txBody>
      </p:sp>
      <p:sp>
        <p:nvSpPr>
          <p:cNvPr id="2" name="Holder 2"/>
          <p:cNvSpPr>
            <a:spLocks noGrp="1"/>
          </p:cNvSpPr>
          <p:nvPr>
            <p:ph type="title"/>
          </p:nvPr>
        </p:nvSpPr>
        <p:spPr>
          <a:xfrm>
            <a:off x="603569" y="609601"/>
            <a:ext cx="5340032" cy="838200"/>
          </a:xfrm>
        </p:spPr>
        <p:txBody>
          <a:bodyPr lIns="0" tIns="46800" rIns="0" bIns="46800" anchor="ctr">
            <a:noAutofit/>
          </a:bodyPr>
          <a:lstStyle>
            <a:lvl1pPr>
              <a:lnSpc>
                <a:spcPts val="2600"/>
              </a:lnSpc>
              <a:defRPr sz="2400" b="1" i="0">
                <a:solidFill>
                  <a:schemeClr val="bg1"/>
                </a:solidFill>
                <a:latin typeface="Arial"/>
                <a:cs typeface="Arial"/>
              </a:defRPr>
            </a:lvl1pPr>
          </a:lstStyle>
          <a:p>
            <a:endParaRPr dirty="0"/>
          </a:p>
        </p:txBody>
      </p:sp>
      <p:sp>
        <p:nvSpPr>
          <p:cNvPr id="10" name="Holder 3">
            <a:extLst>
              <a:ext uri="{FF2B5EF4-FFF2-40B4-BE49-F238E27FC236}">
                <a16:creationId xmlns:a16="http://schemas.microsoft.com/office/drawing/2014/main" id="{1442F0FA-E5CE-450A-84F8-01B5381D10DD}"/>
              </a:ext>
            </a:extLst>
          </p:cNvPr>
          <p:cNvSpPr>
            <a:spLocks noGrp="1"/>
          </p:cNvSpPr>
          <p:nvPr>
            <p:ph type="body" idx="1"/>
          </p:nvPr>
        </p:nvSpPr>
        <p:spPr>
          <a:xfrm>
            <a:off x="609600" y="1752600"/>
            <a:ext cx="8922913" cy="276999"/>
          </a:xfrm>
        </p:spPr>
        <p:txBody>
          <a:bodyPr lIns="0" tIns="0" rIns="0" bIns="0">
            <a:noAutofit/>
          </a:bodyPr>
          <a:lstStyle>
            <a:lvl1pPr>
              <a:defRPr sz="1600" b="0" i="0">
                <a:solidFill>
                  <a:srgbClr val="606465"/>
                </a:solidFill>
                <a:latin typeface="Arial"/>
                <a:cs typeface="Arial"/>
              </a:defRPr>
            </a:lvl1pPr>
          </a:lstStyle>
          <a:p>
            <a:endParaRPr dirty="0"/>
          </a:p>
        </p:txBody>
      </p:sp>
      <p:sp>
        <p:nvSpPr>
          <p:cNvPr id="16" name="TextBox 15">
            <a:extLst>
              <a:ext uri="{FF2B5EF4-FFF2-40B4-BE49-F238E27FC236}">
                <a16:creationId xmlns:a16="http://schemas.microsoft.com/office/drawing/2014/main" id="{466B0AF4-F43C-4C54-A91C-F623423414E4}"/>
              </a:ext>
            </a:extLst>
          </p:cNvPr>
          <p:cNvSpPr txBox="1"/>
          <p:nvPr userDrawn="1"/>
        </p:nvSpPr>
        <p:spPr>
          <a:xfrm>
            <a:off x="10896599" y="6324600"/>
            <a:ext cx="685799" cy="532800"/>
          </a:xfrm>
          <a:prstGeom prst="rect">
            <a:avLst/>
          </a:prstGeom>
          <a:noFill/>
        </p:spPr>
        <p:txBody>
          <a:bodyPr wrap="square" lIns="0" tIns="0" rIns="0" bIns="0" rtlCol="0" anchor="ctr" anchorCtr="0">
            <a:noAutofit/>
          </a:bodyPr>
          <a:lstStyle/>
          <a:p>
            <a:pPr algn="r"/>
            <a:fld id="{FBB67C8F-AA3E-40FC-98FB-2D61945489CA}" type="slidenum">
              <a:rPr lang="en-GB" sz="1000" smtClean="0">
                <a:solidFill>
                  <a:schemeClr val="tx1">
                    <a:lumMod val="50000"/>
                    <a:lumOff val="50000"/>
                  </a:schemeClr>
                </a:solidFill>
              </a:rPr>
              <a:t>‹Nr.›</a:t>
            </a:fld>
            <a:endParaRPr lang="en-GB" sz="1000" dirty="0">
              <a:solidFill>
                <a:schemeClr val="tx1">
                  <a:lumMod val="50000"/>
                  <a:lumOff val="50000"/>
                </a:schemeClr>
              </a:solidFill>
            </a:endParaRPr>
          </a:p>
        </p:txBody>
      </p:sp>
      <p:cxnSp>
        <p:nvCxnSpPr>
          <p:cNvPr id="8" name="Straight Connector 7">
            <a:extLst>
              <a:ext uri="{FF2B5EF4-FFF2-40B4-BE49-F238E27FC236}">
                <a16:creationId xmlns:a16="http://schemas.microsoft.com/office/drawing/2014/main" id="{43950455-9EEC-4B60-8158-39B7459B3891}"/>
              </a:ext>
            </a:extLst>
          </p:cNvPr>
          <p:cNvCxnSpPr/>
          <p:nvPr userDrawn="1"/>
        </p:nvCxnSpPr>
        <p:spPr>
          <a:xfrm flipH="1">
            <a:off x="11049000" y="6705600"/>
            <a:ext cx="533398" cy="0"/>
          </a:xfrm>
          <a:prstGeom prst="line">
            <a:avLst/>
          </a:prstGeom>
          <a:ln>
            <a:solidFill>
              <a:srgbClr val="00A7B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82DFF5A-04F2-4657-ACDC-B04F49EB18A6}"/>
              </a:ext>
            </a:extLst>
          </p:cNvPr>
          <p:cNvSpPr txBox="1"/>
          <p:nvPr userDrawn="1"/>
        </p:nvSpPr>
        <p:spPr>
          <a:xfrm>
            <a:off x="9220200" y="76200"/>
            <a:ext cx="2362198" cy="646331"/>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652E87"/>
                </a:solidFill>
                <a:effectLst/>
                <a:latin typeface="+mn-lt"/>
                <a:ea typeface="+mn-ea"/>
                <a:cs typeface="+mn-cs"/>
              </a:rPr>
              <a:t>#</a:t>
            </a:r>
            <a:r>
              <a:rPr lang="en-GB" sz="1800" b="1" kern="1200" dirty="0" err="1">
                <a:solidFill>
                  <a:srgbClr val="652E87"/>
                </a:solidFill>
                <a:effectLst/>
                <a:latin typeface="+mn-lt"/>
                <a:ea typeface="+mn-ea"/>
                <a:cs typeface="+mn-cs"/>
              </a:rPr>
              <a:t>VaccinesForAll</a:t>
            </a:r>
            <a:r>
              <a:rPr lang="en-GB" sz="1800" b="1" kern="1200" dirty="0">
                <a:solidFill>
                  <a:srgbClr val="652E87"/>
                </a:solidFill>
                <a:effectLst/>
                <a:latin typeface="+mn-lt"/>
                <a:ea typeface="+mn-ea"/>
                <a:cs typeface="+mn-cs"/>
              </a:rPr>
              <a:t> #EHFG2018</a:t>
            </a:r>
          </a:p>
        </p:txBody>
      </p:sp>
    </p:spTree>
  </p:cSld>
  <p:clrMapOvr>
    <a:masterClrMapping/>
  </p:clrMapOvr>
  <p:extLst mod="1">
    <p:ext uri="{DCECCB84-F9BA-43D5-87BE-67443E8EF086}">
      <p15:sldGuideLst xmlns:p15="http://schemas.microsoft.com/office/powerpoint/2012/main">
        <p15:guide id="1" pos="660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FCEE9EB-707C-744E-B758-F8A1DAE836C7}" type="slidenum">
              <a:rPr lang="en-GB" altLang="nl-NL">
                <a:solidFill>
                  <a:srgbClr val="000000"/>
                </a:solidFill>
              </a:rPr>
              <a:pPr/>
              <a:t>‹Nr.›</a:t>
            </a:fld>
            <a:endParaRPr lang="en-GB" altLang="nl-NL">
              <a:solidFill>
                <a:srgbClr val="000000"/>
              </a:solidFill>
            </a:endParaRPr>
          </a:p>
        </p:txBody>
      </p:sp>
    </p:spTree>
    <p:extLst>
      <p:ext uri="{BB962C8B-B14F-4D97-AF65-F5344CB8AC3E}">
        <p14:creationId xmlns:p14="http://schemas.microsoft.com/office/powerpoint/2010/main" val="3050036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54EBB2C-9CD6-8F45-A5D3-85A26A4EC02C}" type="slidenum">
              <a:rPr lang="en-GB" altLang="nl-NL">
                <a:solidFill>
                  <a:srgbClr val="000000"/>
                </a:solidFill>
              </a:rPr>
              <a:pPr/>
              <a:t>‹Nr.›</a:t>
            </a:fld>
            <a:endParaRPr lang="en-GB" altLang="nl-NL">
              <a:solidFill>
                <a:srgbClr val="000000"/>
              </a:solidFill>
            </a:endParaRPr>
          </a:p>
        </p:txBody>
      </p:sp>
    </p:spTree>
    <p:extLst>
      <p:ext uri="{BB962C8B-B14F-4D97-AF65-F5344CB8AC3E}">
        <p14:creationId xmlns:p14="http://schemas.microsoft.com/office/powerpoint/2010/main" val="111047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5E94F47-7238-C140-BFEA-13569357F036}" type="slidenum">
              <a:rPr lang="en-GB" altLang="nl-NL">
                <a:solidFill>
                  <a:srgbClr val="000000"/>
                </a:solidFill>
              </a:rPr>
              <a:pPr/>
              <a:t>‹Nr.›</a:t>
            </a:fld>
            <a:endParaRPr lang="en-GB" altLang="nl-NL">
              <a:solidFill>
                <a:srgbClr val="000000"/>
              </a:solidFill>
            </a:endParaRPr>
          </a:p>
        </p:txBody>
      </p:sp>
    </p:spTree>
    <p:extLst>
      <p:ext uri="{BB962C8B-B14F-4D97-AF65-F5344CB8AC3E}">
        <p14:creationId xmlns:p14="http://schemas.microsoft.com/office/powerpoint/2010/main" val="1833904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830528-D9D2-1046-99B0-E4088F94EA0A}" type="slidenum">
              <a:rPr lang="en-GB" altLang="nl-NL">
                <a:solidFill>
                  <a:srgbClr val="000000"/>
                </a:solidFill>
              </a:rPr>
              <a:pPr/>
              <a:t>‹Nr.›</a:t>
            </a:fld>
            <a:endParaRPr lang="en-GB" altLang="nl-NL">
              <a:solidFill>
                <a:srgbClr val="000000"/>
              </a:solidFill>
            </a:endParaRPr>
          </a:p>
        </p:txBody>
      </p:sp>
    </p:spTree>
    <p:extLst>
      <p:ext uri="{BB962C8B-B14F-4D97-AF65-F5344CB8AC3E}">
        <p14:creationId xmlns:p14="http://schemas.microsoft.com/office/powerpoint/2010/main" val="2190293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2"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nl-NL" alt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nl-NL" altLang="nl-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EA4BEA0-BC9B-BE49-9784-24886D9EEFF4}" type="slidenum">
              <a:rPr lang="en-GB" altLang="nl-NL">
                <a:solidFill>
                  <a:srgbClr val="000000"/>
                </a:solidFill>
              </a:rPr>
              <a:pPr/>
              <a:t>‹Nr.›</a:t>
            </a:fld>
            <a:endParaRPr lang="en-GB" altLang="nl-NL">
              <a:solidFill>
                <a:srgbClr val="000000"/>
              </a:solidFill>
            </a:endParaRPr>
          </a:p>
        </p:txBody>
      </p:sp>
    </p:spTree>
    <p:extLst>
      <p:ext uri="{BB962C8B-B14F-4D97-AF65-F5344CB8AC3E}">
        <p14:creationId xmlns:p14="http://schemas.microsoft.com/office/powerpoint/2010/main" val="244260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A63CADC-8483-4DEE-9F06-4FF9A7137C8B}"/>
              </a:ext>
            </a:extLst>
          </p:cNvPr>
          <p:cNvSpPr/>
          <p:nvPr userDrawn="1"/>
        </p:nvSpPr>
        <p:spPr>
          <a:xfrm>
            <a:off x="0" y="63246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8400" rIns="608400" rtlCol="0" anchor="ctr"/>
          <a:lstStyle/>
          <a:p>
            <a:pPr marL="12700" algn="l">
              <a:lnSpc>
                <a:spcPct val="100000"/>
              </a:lnSpc>
              <a:spcBef>
                <a:spcPts val="870"/>
              </a:spcBef>
            </a:pPr>
            <a:r>
              <a:rPr lang="en-GB" sz="800" b="1" spc="0" dirty="0">
                <a:solidFill>
                  <a:srgbClr val="00A7B7"/>
                </a:solidFill>
                <a:latin typeface="+mn-lt"/>
                <a:cs typeface="Arial"/>
              </a:rPr>
              <a:t>Disclaimer:</a:t>
            </a:r>
            <a:r>
              <a:rPr lang="en-GB" sz="800" b="1" spc="0" dirty="0">
                <a:solidFill>
                  <a:schemeClr val="tx1"/>
                </a:solidFill>
                <a:latin typeface="+mn-lt"/>
                <a:cs typeface="Arial"/>
              </a:rPr>
              <a:t> </a:t>
            </a:r>
            <a:r>
              <a:rPr lang="en-GB" sz="800" spc="-10" dirty="0">
                <a:solidFill>
                  <a:srgbClr val="606465"/>
                </a:solidFill>
                <a:latin typeface="+mn-lt"/>
                <a:cs typeface="Arial"/>
              </a:rPr>
              <a:t>This presentation was developed by The Health Policy Partnership. Some elements are based on findings of a report developed by The Health Policy Partnership. The development of this presentation and the report </a:t>
            </a:r>
            <a:br>
              <a:rPr lang="en-GB" sz="800" spc="-10" dirty="0">
                <a:solidFill>
                  <a:srgbClr val="606465"/>
                </a:solidFill>
                <a:latin typeface="+mn-lt"/>
                <a:cs typeface="Arial"/>
              </a:rPr>
            </a:br>
            <a:r>
              <a:rPr lang="en-GB" sz="800" spc="-10" dirty="0">
                <a:solidFill>
                  <a:srgbClr val="606465"/>
                </a:solidFill>
                <a:latin typeface="+mn-lt"/>
                <a:cs typeface="Arial"/>
              </a:rPr>
              <a:t>was initiated and funded by MSD. Experts involved in this project were not paid for their time. This session has been organised by The Health Policy Partnership on behalf of MSD and CLCI, with funding from MSD.</a:t>
            </a:r>
            <a:endParaRPr lang="en-GB" sz="800" dirty="0">
              <a:latin typeface="+mn-lt"/>
              <a:cs typeface="Arial"/>
            </a:endParaRPr>
          </a:p>
        </p:txBody>
      </p:sp>
      <p:sp>
        <p:nvSpPr>
          <p:cNvPr id="11" name="object 7">
            <a:extLst>
              <a:ext uri="{FF2B5EF4-FFF2-40B4-BE49-F238E27FC236}">
                <a16:creationId xmlns:a16="http://schemas.microsoft.com/office/drawing/2014/main" id="{D172280F-76F2-4FCD-BCF2-D68485EB0FCA}"/>
              </a:ext>
            </a:extLst>
          </p:cNvPr>
          <p:cNvSpPr/>
          <p:nvPr userDrawn="1"/>
        </p:nvSpPr>
        <p:spPr>
          <a:xfrm>
            <a:off x="0" y="609601"/>
            <a:ext cx="6116578" cy="838200"/>
          </a:xfrm>
          <a:custGeom>
            <a:avLst/>
            <a:gdLst/>
            <a:ahLst/>
            <a:cxnLst/>
            <a:rect l="l" t="t" r="r" b="b"/>
            <a:pathLst>
              <a:path w="5097145" h="639444">
                <a:moveTo>
                  <a:pt x="0" y="0"/>
                </a:moveTo>
                <a:lnTo>
                  <a:pt x="0" y="639012"/>
                </a:lnTo>
                <a:lnTo>
                  <a:pt x="5096951" y="639012"/>
                </a:lnTo>
                <a:lnTo>
                  <a:pt x="4770001" y="4"/>
                </a:lnTo>
                <a:lnTo>
                  <a:pt x="0" y="0"/>
                </a:lnTo>
                <a:close/>
              </a:path>
            </a:pathLst>
          </a:custGeom>
          <a:solidFill>
            <a:srgbClr val="652E87"/>
          </a:solidFill>
          <a:ln>
            <a:noFill/>
          </a:ln>
        </p:spPr>
        <p:txBody>
          <a:bodyPr wrap="square" lIns="0" tIns="0" rIns="0" bIns="0" rtlCol="0"/>
          <a:lstStyle/>
          <a:p>
            <a:endParaRPr dirty="0"/>
          </a:p>
        </p:txBody>
      </p:sp>
      <p:sp>
        <p:nvSpPr>
          <p:cNvPr id="2" name="Holder 2"/>
          <p:cNvSpPr>
            <a:spLocks noGrp="1"/>
          </p:cNvSpPr>
          <p:nvPr>
            <p:ph type="title"/>
          </p:nvPr>
        </p:nvSpPr>
        <p:spPr>
          <a:xfrm>
            <a:off x="603569" y="609601"/>
            <a:ext cx="5340032" cy="838200"/>
          </a:xfrm>
        </p:spPr>
        <p:txBody>
          <a:bodyPr lIns="0" tIns="46800" rIns="0" bIns="46800" anchor="ctr">
            <a:noAutofit/>
          </a:bodyPr>
          <a:lstStyle>
            <a:lvl1pPr>
              <a:lnSpc>
                <a:spcPts val="2600"/>
              </a:lnSpc>
              <a:defRPr sz="2400" b="1" i="0">
                <a:solidFill>
                  <a:schemeClr val="bg1"/>
                </a:solidFill>
                <a:latin typeface="Arial"/>
                <a:cs typeface="Arial"/>
              </a:defRPr>
            </a:lvl1pPr>
          </a:lstStyle>
          <a:p>
            <a:endParaRPr dirty="0"/>
          </a:p>
        </p:txBody>
      </p:sp>
      <p:sp>
        <p:nvSpPr>
          <p:cNvPr id="10" name="Holder 3">
            <a:extLst>
              <a:ext uri="{FF2B5EF4-FFF2-40B4-BE49-F238E27FC236}">
                <a16:creationId xmlns:a16="http://schemas.microsoft.com/office/drawing/2014/main" id="{1442F0FA-E5CE-450A-84F8-01B5381D10DD}"/>
              </a:ext>
            </a:extLst>
          </p:cNvPr>
          <p:cNvSpPr>
            <a:spLocks noGrp="1"/>
          </p:cNvSpPr>
          <p:nvPr>
            <p:ph type="body" idx="1"/>
          </p:nvPr>
        </p:nvSpPr>
        <p:spPr>
          <a:xfrm>
            <a:off x="609600" y="1752600"/>
            <a:ext cx="8922913" cy="276999"/>
          </a:xfrm>
        </p:spPr>
        <p:txBody>
          <a:bodyPr lIns="0" tIns="0" rIns="0" bIns="0">
            <a:noAutofit/>
          </a:bodyPr>
          <a:lstStyle>
            <a:lvl1pPr>
              <a:defRPr sz="1600" b="0" i="0">
                <a:solidFill>
                  <a:srgbClr val="606465"/>
                </a:solidFill>
                <a:latin typeface="Arial"/>
                <a:cs typeface="Arial"/>
              </a:defRPr>
            </a:lvl1pPr>
          </a:lstStyle>
          <a:p>
            <a:endParaRPr dirty="0"/>
          </a:p>
        </p:txBody>
      </p:sp>
      <p:sp>
        <p:nvSpPr>
          <p:cNvPr id="17" name="TextBox 16">
            <a:extLst>
              <a:ext uri="{FF2B5EF4-FFF2-40B4-BE49-F238E27FC236}">
                <a16:creationId xmlns:a16="http://schemas.microsoft.com/office/drawing/2014/main" id="{E2916E9E-4D6B-482F-A48A-53A5A83A0395}"/>
              </a:ext>
            </a:extLst>
          </p:cNvPr>
          <p:cNvSpPr txBox="1"/>
          <p:nvPr userDrawn="1"/>
        </p:nvSpPr>
        <p:spPr>
          <a:xfrm>
            <a:off x="10896599" y="6324600"/>
            <a:ext cx="685799" cy="532800"/>
          </a:xfrm>
          <a:prstGeom prst="rect">
            <a:avLst/>
          </a:prstGeom>
          <a:noFill/>
        </p:spPr>
        <p:txBody>
          <a:bodyPr wrap="square" lIns="0" tIns="0" rIns="0" bIns="0" rtlCol="0" anchor="ctr" anchorCtr="0">
            <a:noAutofit/>
          </a:bodyPr>
          <a:lstStyle/>
          <a:p>
            <a:pPr algn="r"/>
            <a:fld id="{FBB67C8F-AA3E-40FC-98FB-2D61945489CA}" type="slidenum">
              <a:rPr lang="en-GB" sz="1000" smtClean="0">
                <a:solidFill>
                  <a:schemeClr val="tx1">
                    <a:lumMod val="50000"/>
                    <a:lumOff val="50000"/>
                  </a:schemeClr>
                </a:solidFill>
              </a:rPr>
              <a:t>‹Nr.›</a:t>
            </a:fld>
            <a:endParaRPr lang="en-GB" sz="1000" dirty="0">
              <a:solidFill>
                <a:schemeClr val="tx1">
                  <a:lumMod val="50000"/>
                  <a:lumOff val="50000"/>
                </a:schemeClr>
              </a:solidFill>
            </a:endParaRPr>
          </a:p>
        </p:txBody>
      </p:sp>
      <p:cxnSp>
        <p:nvCxnSpPr>
          <p:cNvPr id="7" name="Straight Connector 6">
            <a:extLst>
              <a:ext uri="{FF2B5EF4-FFF2-40B4-BE49-F238E27FC236}">
                <a16:creationId xmlns:a16="http://schemas.microsoft.com/office/drawing/2014/main" id="{B1A69383-F6FA-43A2-8F4D-BE5EDC839180}"/>
              </a:ext>
            </a:extLst>
          </p:cNvPr>
          <p:cNvCxnSpPr/>
          <p:nvPr userDrawn="1"/>
        </p:nvCxnSpPr>
        <p:spPr>
          <a:xfrm flipH="1">
            <a:off x="11049000" y="6705600"/>
            <a:ext cx="533398" cy="0"/>
          </a:xfrm>
          <a:prstGeom prst="line">
            <a:avLst/>
          </a:prstGeom>
          <a:ln>
            <a:solidFill>
              <a:srgbClr val="00A7B7"/>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C969C98-6982-4AC3-8010-CFAE87A78D44}"/>
              </a:ext>
            </a:extLst>
          </p:cNvPr>
          <p:cNvSpPr txBox="1"/>
          <p:nvPr userDrawn="1"/>
        </p:nvSpPr>
        <p:spPr>
          <a:xfrm>
            <a:off x="9220200" y="76200"/>
            <a:ext cx="2362198" cy="646331"/>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652E87"/>
                </a:solidFill>
                <a:effectLst/>
                <a:latin typeface="+mn-lt"/>
                <a:ea typeface="+mn-ea"/>
                <a:cs typeface="+mn-cs"/>
              </a:rPr>
              <a:t>#</a:t>
            </a:r>
            <a:r>
              <a:rPr lang="en-GB" sz="1800" b="1" kern="1200" dirty="0" err="1">
                <a:solidFill>
                  <a:srgbClr val="652E87"/>
                </a:solidFill>
                <a:effectLst/>
                <a:latin typeface="+mn-lt"/>
                <a:ea typeface="+mn-ea"/>
                <a:cs typeface="+mn-cs"/>
              </a:rPr>
              <a:t>VaccinesForAll</a:t>
            </a:r>
            <a:r>
              <a:rPr lang="en-GB" sz="1800" b="1" kern="1200" dirty="0">
                <a:solidFill>
                  <a:srgbClr val="652E87"/>
                </a:solidFill>
                <a:effectLst/>
                <a:latin typeface="+mn-lt"/>
                <a:ea typeface="+mn-ea"/>
                <a:cs typeface="+mn-cs"/>
              </a:rPr>
              <a:t> #EHFG2018</a:t>
            </a:r>
          </a:p>
        </p:txBody>
      </p:sp>
    </p:spTree>
    <p:extLst>
      <p:ext uri="{BB962C8B-B14F-4D97-AF65-F5344CB8AC3E}">
        <p14:creationId xmlns:p14="http://schemas.microsoft.com/office/powerpoint/2010/main" val="388044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0A7B7">
            <a:alpha val="10000"/>
          </a:srgb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68DA4B-27A1-42AB-947F-2404E547F390}"/>
              </a:ext>
            </a:extLst>
          </p:cNvPr>
          <p:cNvPicPr>
            <a:picLocks noChangeAspect="1"/>
          </p:cNvPicPr>
          <p:nvPr userDrawn="1"/>
        </p:nvPicPr>
        <p:blipFill rotWithShape="1">
          <a:blip r:embed="rId2"/>
          <a:srcRect l="52216" b="74895"/>
          <a:stretch/>
        </p:blipFill>
        <p:spPr>
          <a:xfrm rot="14123378">
            <a:off x="9858401" y="2374938"/>
            <a:ext cx="4969257" cy="3400263"/>
          </a:xfrm>
          <a:prstGeom prst="rect">
            <a:avLst/>
          </a:prstGeom>
        </p:spPr>
      </p:pic>
      <p:sp>
        <p:nvSpPr>
          <p:cNvPr id="11" name="Rectangle 10">
            <a:extLst>
              <a:ext uri="{FF2B5EF4-FFF2-40B4-BE49-F238E27FC236}">
                <a16:creationId xmlns:a16="http://schemas.microsoft.com/office/drawing/2014/main" id="{9FB104F2-2618-4808-B37E-7513E04D3649}"/>
              </a:ext>
            </a:extLst>
          </p:cNvPr>
          <p:cNvSpPr/>
          <p:nvPr userDrawn="1"/>
        </p:nvSpPr>
        <p:spPr>
          <a:xfrm>
            <a:off x="0" y="63246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8400" rIns="608400" rtlCol="0" anchor="ctr"/>
          <a:lstStyle/>
          <a:p>
            <a:pPr marL="12700" algn="l">
              <a:lnSpc>
                <a:spcPct val="100000"/>
              </a:lnSpc>
              <a:spcBef>
                <a:spcPts val="870"/>
              </a:spcBef>
            </a:pPr>
            <a:r>
              <a:rPr lang="en-GB" sz="800" b="1" spc="0" dirty="0">
                <a:solidFill>
                  <a:srgbClr val="00A7B7"/>
                </a:solidFill>
                <a:latin typeface="+mn-lt"/>
                <a:cs typeface="Arial"/>
              </a:rPr>
              <a:t>Disclaimer:</a:t>
            </a:r>
            <a:r>
              <a:rPr lang="en-GB" sz="800" b="1" spc="0" dirty="0">
                <a:solidFill>
                  <a:schemeClr val="tx1"/>
                </a:solidFill>
                <a:latin typeface="+mn-lt"/>
                <a:cs typeface="Arial"/>
              </a:rPr>
              <a:t> </a:t>
            </a:r>
            <a:r>
              <a:rPr lang="en-GB" sz="800" spc="-10" dirty="0">
                <a:solidFill>
                  <a:srgbClr val="606465"/>
                </a:solidFill>
                <a:latin typeface="+mn-lt"/>
                <a:cs typeface="Arial"/>
              </a:rPr>
              <a:t>This presentation was developed by The Health Policy Partnership. Some elements are based on findings of a report developed by The Health Policy Partnership. The development of this presentation and the report </a:t>
            </a:r>
            <a:br>
              <a:rPr lang="en-GB" sz="800" spc="-10" dirty="0">
                <a:solidFill>
                  <a:srgbClr val="606465"/>
                </a:solidFill>
                <a:latin typeface="+mn-lt"/>
                <a:cs typeface="Arial"/>
              </a:rPr>
            </a:br>
            <a:r>
              <a:rPr lang="en-GB" sz="800" spc="-10" dirty="0">
                <a:solidFill>
                  <a:srgbClr val="606465"/>
                </a:solidFill>
                <a:latin typeface="+mn-lt"/>
                <a:cs typeface="Arial"/>
              </a:rPr>
              <a:t>was initiated and funded by MSD. Experts involved in this project were not paid for their time. This session has been organised by The Health Policy Partnership on behalf of MSD and CLCI, with funding from MSD.</a:t>
            </a:r>
            <a:endParaRPr lang="en-GB" sz="800" dirty="0">
              <a:latin typeface="+mn-lt"/>
              <a:cs typeface="Arial"/>
            </a:endParaRPr>
          </a:p>
        </p:txBody>
      </p:sp>
      <p:sp>
        <p:nvSpPr>
          <p:cNvPr id="3" name="Holder 3"/>
          <p:cNvSpPr>
            <a:spLocks noGrp="1"/>
          </p:cNvSpPr>
          <p:nvPr>
            <p:ph type="body" idx="1"/>
          </p:nvPr>
        </p:nvSpPr>
        <p:spPr>
          <a:xfrm>
            <a:off x="609600" y="1752600"/>
            <a:ext cx="8922913" cy="276999"/>
          </a:xfrm>
        </p:spPr>
        <p:txBody>
          <a:bodyPr lIns="0" tIns="0" rIns="0" bIns="0">
            <a:noAutofit/>
          </a:bodyPr>
          <a:lstStyle>
            <a:lvl1pPr>
              <a:defRPr sz="1600" b="0" i="0">
                <a:solidFill>
                  <a:srgbClr val="606465"/>
                </a:solidFill>
                <a:latin typeface="Arial"/>
                <a:cs typeface="Arial"/>
              </a:defRPr>
            </a:lvl1pPr>
          </a:lstStyle>
          <a:p>
            <a:endParaRPr dirty="0"/>
          </a:p>
        </p:txBody>
      </p:sp>
      <p:sp>
        <p:nvSpPr>
          <p:cNvPr id="6" name="object 7">
            <a:extLst>
              <a:ext uri="{FF2B5EF4-FFF2-40B4-BE49-F238E27FC236}">
                <a16:creationId xmlns:a16="http://schemas.microsoft.com/office/drawing/2014/main" id="{5B9484FC-2893-4B2D-8EA3-B589D2CCF4AF}"/>
              </a:ext>
            </a:extLst>
          </p:cNvPr>
          <p:cNvSpPr/>
          <p:nvPr userDrawn="1"/>
        </p:nvSpPr>
        <p:spPr>
          <a:xfrm>
            <a:off x="0" y="609601"/>
            <a:ext cx="6116578" cy="838200"/>
          </a:xfrm>
          <a:custGeom>
            <a:avLst/>
            <a:gdLst/>
            <a:ahLst/>
            <a:cxnLst/>
            <a:rect l="l" t="t" r="r" b="b"/>
            <a:pathLst>
              <a:path w="5097145" h="639444">
                <a:moveTo>
                  <a:pt x="0" y="0"/>
                </a:moveTo>
                <a:lnTo>
                  <a:pt x="0" y="639012"/>
                </a:lnTo>
                <a:lnTo>
                  <a:pt x="5096951" y="639012"/>
                </a:lnTo>
                <a:lnTo>
                  <a:pt x="4770001" y="4"/>
                </a:lnTo>
                <a:lnTo>
                  <a:pt x="0" y="0"/>
                </a:lnTo>
                <a:close/>
              </a:path>
            </a:pathLst>
          </a:custGeom>
          <a:solidFill>
            <a:srgbClr val="00A7B7"/>
          </a:solidFill>
          <a:ln>
            <a:noFill/>
          </a:ln>
        </p:spPr>
        <p:txBody>
          <a:bodyPr wrap="square" lIns="0" tIns="0" rIns="0" bIns="0" rtlCol="0"/>
          <a:lstStyle/>
          <a:p>
            <a:endParaRPr dirty="0"/>
          </a:p>
        </p:txBody>
      </p:sp>
      <p:sp>
        <p:nvSpPr>
          <p:cNvPr id="7" name="Holder 2">
            <a:extLst>
              <a:ext uri="{FF2B5EF4-FFF2-40B4-BE49-F238E27FC236}">
                <a16:creationId xmlns:a16="http://schemas.microsoft.com/office/drawing/2014/main" id="{0FFCB5EC-F39F-4E5F-9316-8F393095464A}"/>
              </a:ext>
            </a:extLst>
          </p:cNvPr>
          <p:cNvSpPr>
            <a:spLocks noGrp="1"/>
          </p:cNvSpPr>
          <p:nvPr>
            <p:ph type="title"/>
          </p:nvPr>
        </p:nvSpPr>
        <p:spPr>
          <a:xfrm>
            <a:off x="603569" y="609601"/>
            <a:ext cx="5340032" cy="838200"/>
          </a:xfrm>
        </p:spPr>
        <p:txBody>
          <a:bodyPr lIns="0" tIns="46800" rIns="0" bIns="46800" anchor="ctr">
            <a:noAutofit/>
          </a:bodyPr>
          <a:lstStyle>
            <a:lvl1pPr>
              <a:lnSpc>
                <a:spcPts val="2600"/>
              </a:lnSpc>
              <a:defRPr sz="2400" b="1" i="0">
                <a:solidFill>
                  <a:schemeClr val="bg1"/>
                </a:solidFill>
                <a:latin typeface="Arial"/>
                <a:cs typeface="Arial"/>
              </a:defRPr>
            </a:lvl1pPr>
          </a:lstStyle>
          <a:p>
            <a:endParaRPr dirty="0"/>
          </a:p>
        </p:txBody>
      </p:sp>
      <p:sp>
        <p:nvSpPr>
          <p:cNvPr id="9" name="TextBox 8">
            <a:extLst>
              <a:ext uri="{FF2B5EF4-FFF2-40B4-BE49-F238E27FC236}">
                <a16:creationId xmlns:a16="http://schemas.microsoft.com/office/drawing/2014/main" id="{DC56E312-1F1C-42F1-B26C-07538457AE83}"/>
              </a:ext>
            </a:extLst>
          </p:cNvPr>
          <p:cNvSpPr txBox="1"/>
          <p:nvPr userDrawn="1"/>
        </p:nvSpPr>
        <p:spPr>
          <a:xfrm>
            <a:off x="10896599" y="6324600"/>
            <a:ext cx="685799" cy="532800"/>
          </a:xfrm>
          <a:prstGeom prst="rect">
            <a:avLst/>
          </a:prstGeom>
          <a:noFill/>
        </p:spPr>
        <p:txBody>
          <a:bodyPr wrap="square" lIns="0" tIns="0" rIns="0" bIns="0" rtlCol="0" anchor="ctr" anchorCtr="0">
            <a:noAutofit/>
          </a:bodyPr>
          <a:lstStyle/>
          <a:p>
            <a:pPr algn="r"/>
            <a:fld id="{FBB67C8F-AA3E-40FC-98FB-2D61945489CA}" type="slidenum">
              <a:rPr lang="en-GB" sz="1000" smtClean="0">
                <a:solidFill>
                  <a:schemeClr val="tx1">
                    <a:lumMod val="50000"/>
                    <a:lumOff val="50000"/>
                  </a:schemeClr>
                </a:solidFill>
              </a:rPr>
              <a:t>‹Nr.›</a:t>
            </a:fld>
            <a:endParaRPr lang="en-GB" sz="1000" dirty="0">
              <a:solidFill>
                <a:schemeClr val="tx1">
                  <a:lumMod val="50000"/>
                  <a:lumOff val="50000"/>
                </a:schemeClr>
              </a:solidFill>
            </a:endParaRPr>
          </a:p>
        </p:txBody>
      </p:sp>
      <p:cxnSp>
        <p:nvCxnSpPr>
          <p:cNvPr id="8" name="Straight Connector 7">
            <a:extLst>
              <a:ext uri="{FF2B5EF4-FFF2-40B4-BE49-F238E27FC236}">
                <a16:creationId xmlns:a16="http://schemas.microsoft.com/office/drawing/2014/main" id="{6602F954-CE25-478D-93FB-F40A14AD8B3A}"/>
              </a:ext>
            </a:extLst>
          </p:cNvPr>
          <p:cNvCxnSpPr/>
          <p:nvPr userDrawn="1"/>
        </p:nvCxnSpPr>
        <p:spPr>
          <a:xfrm flipH="1">
            <a:off x="11049000" y="6705600"/>
            <a:ext cx="533398" cy="0"/>
          </a:xfrm>
          <a:prstGeom prst="line">
            <a:avLst/>
          </a:prstGeom>
          <a:ln>
            <a:solidFill>
              <a:srgbClr val="00A7B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BA8E6EF-A927-4F84-83C9-4385D908153B}"/>
              </a:ext>
            </a:extLst>
          </p:cNvPr>
          <p:cNvSpPr txBox="1"/>
          <p:nvPr userDrawn="1"/>
        </p:nvSpPr>
        <p:spPr>
          <a:xfrm>
            <a:off x="9220200" y="76200"/>
            <a:ext cx="2362198" cy="646331"/>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652E87"/>
                </a:solidFill>
                <a:effectLst/>
                <a:latin typeface="+mn-lt"/>
                <a:ea typeface="+mn-ea"/>
                <a:cs typeface="+mn-cs"/>
              </a:rPr>
              <a:t>#</a:t>
            </a:r>
            <a:r>
              <a:rPr lang="en-GB" sz="1800" b="1" kern="1200" dirty="0" err="1">
                <a:solidFill>
                  <a:srgbClr val="652E87"/>
                </a:solidFill>
                <a:effectLst/>
                <a:latin typeface="+mn-lt"/>
                <a:ea typeface="+mn-ea"/>
                <a:cs typeface="+mn-cs"/>
              </a:rPr>
              <a:t>VaccinesForAll</a:t>
            </a:r>
            <a:r>
              <a:rPr lang="en-GB" sz="1800" b="1" kern="1200" dirty="0">
                <a:solidFill>
                  <a:srgbClr val="652E87"/>
                </a:solidFill>
                <a:effectLst/>
                <a:latin typeface="+mn-lt"/>
                <a:ea typeface="+mn-ea"/>
                <a:cs typeface="+mn-cs"/>
              </a:rPr>
              <a:t> #EHFG2018</a:t>
            </a:r>
          </a:p>
        </p:txBody>
      </p:sp>
    </p:spTree>
    <p:extLst>
      <p:ext uri="{BB962C8B-B14F-4D97-AF65-F5344CB8AC3E}">
        <p14:creationId xmlns:p14="http://schemas.microsoft.com/office/powerpoint/2010/main" val="302491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A7B7">
            <a:alpha val="1000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74853CC-7F08-425B-8B3B-62F4347EAF77}"/>
              </a:ext>
            </a:extLst>
          </p:cNvPr>
          <p:cNvPicPr>
            <a:picLocks noChangeAspect="1"/>
          </p:cNvPicPr>
          <p:nvPr userDrawn="1"/>
        </p:nvPicPr>
        <p:blipFill rotWithShape="1">
          <a:blip r:embed="rId2"/>
          <a:srcRect l="52385" b="75051"/>
          <a:stretch/>
        </p:blipFill>
        <p:spPr>
          <a:xfrm rot="14123378">
            <a:off x="9853482" y="2384309"/>
            <a:ext cx="4951606" cy="3379046"/>
          </a:xfrm>
          <a:prstGeom prst="rect">
            <a:avLst/>
          </a:prstGeom>
        </p:spPr>
      </p:pic>
      <p:sp>
        <p:nvSpPr>
          <p:cNvPr id="12" name="Rectangle 11">
            <a:extLst>
              <a:ext uri="{FF2B5EF4-FFF2-40B4-BE49-F238E27FC236}">
                <a16:creationId xmlns:a16="http://schemas.microsoft.com/office/drawing/2014/main" id="{712FF906-7875-48B8-90F6-AFF3F9BF6E2E}"/>
              </a:ext>
            </a:extLst>
          </p:cNvPr>
          <p:cNvSpPr/>
          <p:nvPr userDrawn="1"/>
        </p:nvSpPr>
        <p:spPr>
          <a:xfrm>
            <a:off x="0" y="63246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8400" rIns="608400" rtlCol="0" anchor="ctr"/>
          <a:lstStyle/>
          <a:p>
            <a:pPr marL="12700" algn="l">
              <a:lnSpc>
                <a:spcPct val="100000"/>
              </a:lnSpc>
              <a:spcBef>
                <a:spcPts val="870"/>
              </a:spcBef>
            </a:pPr>
            <a:r>
              <a:rPr lang="en-GB" sz="800" b="1" spc="0" dirty="0">
                <a:solidFill>
                  <a:srgbClr val="00A7B7"/>
                </a:solidFill>
                <a:latin typeface="+mn-lt"/>
                <a:cs typeface="Arial"/>
              </a:rPr>
              <a:t>Disclaimer:</a:t>
            </a:r>
            <a:r>
              <a:rPr lang="en-GB" sz="800" b="1" spc="0" dirty="0">
                <a:solidFill>
                  <a:schemeClr val="tx1"/>
                </a:solidFill>
                <a:latin typeface="+mn-lt"/>
                <a:cs typeface="Arial"/>
              </a:rPr>
              <a:t> </a:t>
            </a:r>
            <a:r>
              <a:rPr lang="en-GB" sz="800" spc="-10" dirty="0">
                <a:solidFill>
                  <a:srgbClr val="606465"/>
                </a:solidFill>
                <a:latin typeface="+mn-lt"/>
                <a:cs typeface="Arial"/>
              </a:rPr>
              <a:t>This presentation was developed by The Health Policy Partnership. Some elements are based on findings of a report developed by The Health Policy Partnership. The development of this presentation and the report </a:t>
            </a:r>
            <a:br>
              <a:rPr lang="en-GB" sz="800" spc="-10" dirty="0">
                <a:solidFill>
                  <a:srgbClr val="606465"/>
                </a:solidFill>
                <a:latin typeface="+mn-lt"/>
                <a:cs typeface="Arial"/>
              </a:rPr>
            </a:br>
            <a:r>
              <a:rPr lang="en-GB" sz="800" spc="-10" dirty="0">
                <a:solidFill>
                  <a:srgbClr val="606465"/>
                </a:solidFill>
                <a:latin typeface="+mn-lt"/>
                <a:cs typeface="Arial"/>
              </a:rPr>
              <a:t>was initiated and funded by MSD. Experts involved in this project were not paid for their time. This session has been organised by The Health Policy Partnership on behalf of MSD and CLCI, with funding from MSD.</a:t>
            </a:r>
            <a:endParaRPr lang="en-GB" sz="800" dirty="0">
              <a:latin typeface="+mn-lt"/>
              <a:cs typeface="Arial"/>
            </a:endParaRPr>
          </a:p>
        </p:txBody>
      </p:sp>
      <p:sp>
        <p:nvSpPr>
          <p:cNvPr id="3" name="Holder 3"/>
          <p:cNvSpPr>
            <a:spLocks noGrp="1"/>
          </p:cNvSpPr>
          <p:nvPr>
            <p:ph type="body" idx="1"/>
          </p:nvPr>
        </p:nvSpPr>
        <p:spPr>
          <a:xfrm>
            <a:off x="609600" y="1752600"/>
            <a:ext cx="8922913" cy="276999"/>
          </a:xfrm>
        </p:spPr>
        <p:txBody>
          <a:bodyPr lIns="0" tIns="0" rIns="0" bIns="0">
            <a:noAutofit/>
          </a:bodyPr>
          <a:lstStyle>
            <a:lvl1pPr>
              <a:defRPr sz="1600" b="0" i="0">
                <a:solidFill>
                  <a:srgbClr val="606465"/>
                </a:solidFill>
                <a:latin typeface="Arial"/>
                <a:cs typeface="Arial"/>
              </a:defRPr>
            </a:lvl1pPr>
          </a:lstStyle>
          <a:p>
            <a:endParaRPr dirty="0"/>
          </a:p>
        </p:txBody>
      </p:sp>
      <p:sp>
        <p:nvSpPr>
          <p:cNvPr id="6" name="object 7">
            <a:extLst>
              <a:ext uri="{FF2B5EF4-FFF2-40B4-BE49-F238E27FC236}">
                <a16:creationId xmlns:a16="http://schemas.microsoft.com/office/drawing/2014/main" id="{5B9484FC-2893-4B2D-8EA3-B589D2CCF4AF}"/>
              </a:ext>
            </a:extLst>
          </p:cNvPr>
          <p:cNvSpPr/>
          <p:nvPr userDrawn="1"/>
        </p:nvSpPr>
        <p:spPr>
          <a:xfrm>
            <a:off x="0" y="609601"/>
            <a:ext cx="6116578" cy="838200"/>
          </a:xfrm>
          <a:custGeom>
            <a:avLst/>
            <a:gdLst/>
            <a:ahLst/>
            <a:cxnLst/>
            <a:rect l="l" t="t" r="r" b="b"/>
            <a:pathLst>
              <a:path w="5097145" h="639444">
                <a:moveTo>
                  <a:pt x="0" y="0"/>
                </a:moveTo>
                <a:lnTo>
                  <a:pt x="0" y="639012"/>
                </a:lnTo>
                <a:lnTo>
                  <a:pt x="5096951" y="639012"/>
                </a:lnTo>
                <a:lnTo>
                  <a:pt x="4770001" y="4"/>
                </a:lnTo>
                <a:lnTo>
                  <a:pt x="0" y="0"/>
                </a:lnTo>
                <a:close/>
              </a:path>
            </a:pathLst>
          </a:custGeom>
          <a:solidFill>
            <a:srgbClr val="00A7B7"/>
          </a:solidFill>
          <a:ln>
            <a:noFill/>
          </a:ln>
        </p:spPr>
        <p:txBody>
          <a:bodyPr wrap="square" lIns="0" tIns="0" rIns="0" bIns="0" rtlCol="0"/>
          <a:lstStyle/>
          <a:p>
            <a:endParaRPr dirty="0"/>
          </a:p>
        </p:txBody>
      </p:sp>
      <p:sp>
        <p:nvSpPr>
          <p:cNvPr id="7" name="Holder 2">
            <a:extLst>
              <a:ext uri="{FF2B5EF4-FFF2-40B4-BE49-F238E27FC236}">
                <a16:creationId xmlns:a16="http://schemas.microsoft.com/office/drawing/2014/main" id="{0FFCB5EC-F39F-4E5F-9316-8F393095464A}"/>
              </a:ext>
            </a:extLst>
          </p:cNvPr>
          <p:cNvSpPr>
            <a:spLocks noGrp="1"/>
          </p:cNvSpPr>
          <p:nvPr>
            <p:ph type="title"/>
          </p:nvPr>
        </p:nvSpPr>
        <p:spPr>
          <a:xfrm>
            <a:off x="603569" y="609601"/>
            <a:ext cx="5340032" cy="838200"/>
          </a:xfrm>
        </p:spPr>
        <p:txBody>
          <a:bodyPr lIns="0" tIns="46800" rIns="0" bIns="46800" anchor="ctr">
            <a:noAutofit/>
          </a:bodyPr>
          <a:lstStyle>
            <a:lvl1pPr>
              <a:lnSpc>
                <a:spcPts val="2600"/>
              </a:lnSpc>
              <a:defRPr sz="2400" b="1" i="0">
                <a:solidFill>
                  <a:schemeClr val="bg1"/>
                </a:solidFill>
                <a:latin typeface="Arial"/>
                <a:cs typeface="Arial"/>
              </a:defRPr>
            </a:lvl1pPr>
          </a:lstStyle>
          <a:p>
            <a:endParaRPr dirty="0"/>
          </a:p>
        </p:txBody>
      </p:sp>
      <p:sp>
        <p:nvSpPr>
          <p:cNvPr id="9" name="TextBox 8">
            <a:extLst>
              <a:ext uri="{FF2B5EF4-FFF2-40B4-BE49-F238E27FC236}">
                <a16:creationId xmlns:a16="http://schemas.microsoft.com/office/drawing/2014/main" id="{204633F4-3A3F-413A-B97C-58BA6CCC62DB}"/>
              </a:ext>
            </a:extLst>
          </p:cNvPr>
          <p:cNvSpPr txBox="1"/>
          <p:nvPr userDrawn="1"/>
        </p:nvSpPr>
        <p:spPr>
          <a:xfrm>
            <a:off x="10896599" y="6324600"/>
            <a:ext cx="685799" cy="532800"/>
          </a:xfrm>
          <a:prstGeom prst="rect">
            <a:avLst/>
          </a:prstGeom>
          <a:noFill/>
        </p:spPr>
        <p:txBody>
          <a:bodyPr wrap="square" lIns="0" tIns="0" rIns="0" bIns="0" rtlCol="0" anchor="ctr" anchorCtr="0">
            <a:noAutofit/>
          </a:bodyPr>
          <a:lstStyle/>
          <a:p>
            <a:pPr algn="r"/>
            <a:fld id="{FBB67C8F-AA3E-40FC-98FB-2D61945489CA}" type="slidenum">
              <a:rPr lang="en-GB" sz="1000" smtClean="0">
                <a:solidFill>
                  <a:schemeClr val="tx1">
                    <a:lumMod val="50000"/>
                    <a:lumOff val="50000"/>
                  </a:schemeClr>
                </a:solidFill>
              </a:rPr>
              <a:t>‹Nr.›</a:t>
            </a:fld>
            <a:endParaRPr lang="en-GB" sz="1000" dirty="0">
              <a:solidFill>
                <a:schemeClr val="tx1">
                  <a:lumMod val="50000"/>
                  <a:lumOff val="50000"/>
                </a:schemeClr>
              </a:solidFill>
            </a:endParaRPr>
          </a:p>
        </p:txBody>
      </p:sp>
      <p:cxnSp>
        <p:nvCxnSpPr>
          <p:cNvPr id="10" name="Straight Connector 9">
            <a:extLst>
              <a:ext uri="{FF2B5EF4-FFF2-40B4-BE49-F238E27FC236}">
                <a16:creationId xmlns:a16="http://schemas.microsoft.com/office/drawing/2014/main" id="{EEEB837B-B790-4589-B44C-6F89D6E35A13}"/>
              </a:ext>
            </a:extLst>
          </p:cNvPr>
          <p:cNvCxnSpPr/>
          <p:nvPr userDrawn="1"/>
        </p:nvCxnSpPr>
        <p:spPr>
          <a:xfrm flipH="1">
            <a:off x="11049000" y="6705600"/>
            <a:ext cx="533398" cy="0"/>
          </a:xfrm>
          <a:prstGeom prst="line">
            <a:avLst/>
          </a:prstGeom>
          <a:ln>
            <a:solidFill>
              <a:srgbClr val="00A7B7"/>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0800B71-0685-4EC6-9405-3012C263ADB9}"/>
              </a:ext>
            </a:extLst>
          </p:cNvPr>
          <p:cNvSpPr txBox="1"/>
          <p:nvPr userDrawn="1"/>
        </p:nvSpPr>
        <p:spPr>
          <a:xfrm>
            <a:off x="9220200" y="76200"/>
            <a:ext cx="2362198" cy="646331"/>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652E87"/>
                </a:solidFill>
                <a:effectLst/>
                <a:latin typeface="+mn-lt"/>
                <a:ea typeface="+mn-ea"/>
                <a:cs typeface="+mn-cs"/>
              </a:rPr>
              <a:t>#</a:t>
            </a:r>
            <a:r>
              <a:rPr lang="en-GB" sz="1800" b="1" kern="1200" dirty="0" err="1">
                <a:solidFill>
                  <a:srgbClr val="652E87"/>
                </a:solidFill>
                <a:effectLst/>
                <a:latin typeface="+mn-lt"/>
                <a:ea typeface="+mn-ea"/>
                <a:cs typeface="+mn-cs"/>
              </a:rPr>
              <a:t>VaccinesForAll</a:t>
            </a:r>
            <a:r>
              <a:rPr lang="en-GB" sz="1800" b="1" kern="1200" dirty="0">
                <a:solidFill>
                  <a:srgbClr val="652E87"/>
                </a:solidFill>
                <a:effectLst/>
                <a:latin typeface="+mn-lt"/>
                <a:ea typeface="+mn-ea"/>
                <a:cs typeface="+mn-cs"/>
              </a:rPr>
              <a:t> #EHFG2018</a:t>
            </a:r>
          </a:p>
        </p:txBody>
      </p:sp>
    </p:spTree>
    <p:extLst>
      <p:ext uri="{BB962C8B-B14F-4D97-AF65-F5344CB8AC3E}">
        <p14:creationId xmlns:p14="http://schemas.microsoft.com/office/powerpoint/2010/main" val="3643189479"/>
      </p:ext>
    </p:extLst>
  </p:cSld>
  <p:clrMapOvr>
    <a:masterClrMapping/>
  </p:clrMapOvr>
  <p:extLst mod="1">
    <p:ext uri="{DCECCB84-F9BA-43D5-87BE-67443E8EF086}">
      <p15:sldGuideLst xmlns:p15="http://schemas.microsoft.com/office/powerpoint/2012/main">
        <p15:guide id="1" orient="horz"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11" name="TextBox 10">
            <a:extLst>
              <a:ext uri="{FF2B5EF4-FFF2-40B4-BE49-F238E27FC236}">
                <a16:creationId xmlns:a16="http://schemas.microsoft.com/office/drawing/2014/main" id="{8A31CB7A-5AC3-4FCE-A729-5E16EC2EDA59}"/>
              </a:ext>
            </a:extLst>
          </p:cNvPr>
          <p:cNvSpPr txBox="1"/>
          <p:nvPr userDrawn="1"/>
        </p:nvSpPr>
        <p:spPr>
          <a:xfrm>
            <a:off x="10896599" y="6324600"/>
            <a:ext cx="685799" cy="532800"/>
          </a:xfrm>
          <a:prstGeom prst="rect">
            <a:avLst/>
          </a:prstGeom>
          <a:noFill/>
        </p:spPr>
        <p:txBody>
          <a:bodyPr wrap="square" lIns="0" tIns="0" rIns="0" bIns="0" rtlCol="0" anchor="ctr" anchorCtr="0">
            <a:noAutofit/>
          </a:bodyPr>
          <a:lstStyle/>
          <a:p>
            <a:pPr algn="r"/>
            <a:fld id="{4BECB1F0-6568-42E3-80C2-B6A3F1713134}" type="slidenum">
              <a:rPr lang="en-GB" sz="1000" smtClean="0">
                <a:solidFill>
                  <a:schemeClr val="tx1">
                    <a:lumMod val="50000"/>
                    <a:lumOff val="50000"/>
                  </a:schemeClr>
                </a:solidFill>
              </a:rPr>
              <a:t>‹Nr.›</a:t>
            </a:fld>
            <a:endParaRPr lang="en-GB" sz="1000" dirty="0">
              <a:solidFill>
                <a:schemeClr val="tx1">
                  <a:lumMod val="50000"/>
                  <a:lumOff val="50000"/>
                </a:schemeClr>
              </a:solidFill>
            </a:endParaRPr>
          </a:p>
        </p:txBody>
      </p:sp>
      <p:cxnSp>
        <p:nvCxnSpPr>
          <p:cNvPr id="12" name="Straight Connector 11">
            <a:extLst>
              <a:ext uri="{FF2B5EF4-FFF2-40B4-BE49-F238E27FC236}">
                <a16:creationId xmlns:a16="http://schemas.microsoft.com/office/drawing/2014/main" id="{D3D7288B-9290-40EC-8BA2-CCE6275200BA}"/>
              </a:ext>
            </a:extLst>
          </p:cNvPr>
          <p:cNvCxnSpPr>
            <a:cxnSpLocks/>
          </p:cNvCxnSpPr>
          <p:nvPr userDrawn="1"/>
        </p:nvCxnSpPr>
        <p:spPr>
          <a:xfrm>
            <a:off x="11201400" y="6705600"/>
            <a:ext cx="380998" cy="0"/>
          </a:xfrm>
          <a:prstGeom prst="line">
            <a:avLst/>
          </a:prstGeom>
          <a:ln>
            <a:solidFill>
              <a:srgbClr val="00A7B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lank">
    <p:bg>
      <p:bgPr>
        <a:solidFill>
          <a:srgbClr val="00A7B7">
            <a:alpha val="10196"/>
          </a:srgb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D2874B1-06A5-44B8-95CC-8F319A162484}"/>
              </a:ext>
            </a:extLst>
          </p:cNvPr>
          <p:cNvSpPr txBox="1"/>
          <p:nvPr userDrawn="1"/>
        </p:nvSpPr>
        <p:spPr>
          <a:xfrm>
            <a:off x="10896599" y="6324600"/>
            <a:ext cx="685799" cy="532800"/>
          </a:xfrm>
          <a:prstGeom prst="rect">
            <a:avLst/>
          </a:prstGeom>
          <a:noFill/>
        </p:spPr>
        <p:txBody>
          <a:bodyPr wrap="square" lIns="0" tIns="0" rIns="0" bIns="0" rtlCol="0" anchor="ctr" anchorCtr="0">
            <a:noAutofit/>
          </a:bodyPr>
          <a:lstStyle/>
          <a:p>
            <a:pPr algn="r"/>
            <a:fld id="{FBB67C8F-AA3E-40FC-98FB-2D61945489CA}" type="slidenum">
              <a:rPr lang="en-GB" sz="1000" smtClean="0">
                <a:solidFill>
                  <a:schemeClr val="tx1">
                    <a:lumMod val="50000"/>
                    <a:lumOff val="50000"/>
                  </a:schemeClr>
                </a:solidFill>
              </a:rPr>
              <a:t>‹Nr.›</a:t>
            </a:fld>
            <a:endParaRPr lang="en-GB" sz="1000" dirty="0">
              <a:solidFill>
                <a:schemeClr val="tx1">
                  <a:lumMod val="50000"/>
                  <a:lumOff val="50000"/>
                </a:schemeClr>
              </a:solidFill>
            </a:endParaRPr>
          </a:p>
        </p:txBody>
      </p:sp>
      <p:cxnSp>
        <p:nvCxnSpPr>
          <p:cNvPr id="5" name="Straight Connector 4">
            <a:extLst>
              <a:ext uri="{FF2B5EF4-FFF2-40B4-BE49-F238E27FC236}">
                <a16:creationId xmlns:a16="http://schemas.microsoft.com/office/drawing/2014/main" id="{135A5A77-5EBD-4511-A962-D27D843A50E0}"/>
              </a:ext>
            </a:extLst>
          </p:cNvPr>
          <p:cNvCxnSpPr/>
          <p:nvPr userDrawn="1"/>
        </p:nvCxnSpPr>
        <p:spPr>
          <a:xfrm flipH="1">
            <a:off x="11049000" y="6705600"/>
            <a:ext cx="533398" cy="0"/>
          </a:xfrm>
          <a:prstGeom prst="line">
            <a:avLst/>
          </a:prstGeom>
          <a:ln>
            <a:solidFill>
              <a:srgbClr val="00A7B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F8CF-2342-4A80-8D9F-41211D97D252}"/>
              </a:ext>
            </a:extLst>
          </p:cNvPr>
          <p:cNvSpPr>
            <a:spLocks noGrp="1"/>
          </p:cNvSpPr>
          <p:nvPr>
            <p:ph type="ctrTitle"/>
          </p:nvPr>
        </p:nvSpPr>
        <p:spPr>
          <a:xfrm>
            <a:off x="1524000" y="1122363"/>
            <a:ext cx="9144000" cy="1655762"/>
          </a:xfrm>
        </p:spPr>
        <p:txBody>
          <a:bodyPr anchor="b">
            <a:normAutofit/>
          </a:bodyPr>
          <a:lstStyle>
            <a:lvl1pPr algn="ctr">
              <a:defRPr sz="4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6353477-8496-4E75-92C2-C07AA6ED390D}"/>
              </a:ext>
            </a:extLst>
          </p:cNvPr>
          <p:cNvSpPr>
            <a:spLocks noGrp="1"/>
          </p:cNvSpPr>
          <p:nvPr>
            <p:ph type="subTitle" idx="1"/>
          </p:nvPr>
        </p:nvSpPr>
        <p:spPr>
          <a:xfrm>
            <a:off x="1524000" y="2851150"/>
            <a:ext cx="9144000" cy="24066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Graphic 6">
            <a:extLst>
              <a:ext uri="{FF2B5EF4-FFF2-40B4-BE49-F238E27FC236}">
                <a16:creationId xmlns:a16="http://schemas.microsoft.com/office/drawing/2014/main" id="{F35E9E39-0B61-4AF6-AF79-D7D23BB98B4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9779" b="18749"/>
          <a:stretch/>
        </p:blipFill>
        <p:spPr>
          <a:xfrm>
            <a:off x="7040879" y="2449563"/>
            <a:ext cx="5151121" cy="4408438"/>
          </a:xfrm>
          <a:prstGeom prst="rect">
            <a:avLst/>
          </a:prstGeom>
        </p:spPr>
      </p:pic>
      <p:sp>
        <p:nvSpPr>
          <p:cNvPr id="6" name="TextBox 5">
            <a:extLst>
              <a:ext uri="{FF2B5EF4-FFF2-40B4-BE49-F238E27FC236}">
                <a16:creationId xmlns:a16="http://schemas.microsoft.com/office/drawing/2014/main" id="{AA8AA36B-CB48-4248-986E-135EFCF1C9EE}"/>
              </a:ext>
            </a:extLst>
          </p:cNvPr>
          <p:cNvSpPr txBox="1"/>
          <p:nvPr userDrawn="1"/>
        </p:nvSpPr>
        <p:spPr>
          <a:xfrm>
            <a:off x="8997951" y="76200"/>
            <a:ext cx="2362198" cy="646331"/>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499DD6"/>
                </a:solidFill>
                <a:effectLst/>
                <a:latin typeface="+mn-lt"/>
                <a:ea typeface="+mn-ea"/>
                <a:cs typeface="+mn-cs"/>
              </a:rPr>
              <a:t>#</a:t>
            </a:r>
            <a:r>
              <a:rPr lang="en-GB" sz="1800" b="1" kern="1200" dirty="0" err="1">
                <a:solidFill>
                  <a:srgbClr val="499DD6"/>
                </a:solidFill>
                <a:effectLst/>
                <a:latin typeface="+mn-lt"/>
                <a:ea typeface="+mn-ea"/>
                <a:cs typeface="+mn-cs"/>
              </a:rPr>
              <a:t>VaccinesForAll</a:t>
            </a:r>
            <a:br>
              <a:rPr lang="en-GB" sz="1800" b="1" kern="1200" dirty="0">
                <a:solidFill>
                  <a:srgbClr val="499DD6"/>
                </a:solidFill>
                <a:effectLst/>
                <a:latin typeface="+mn-lt"/>
                <a:ea typeface="+mn-ea"/>
                <a:cs typeface="+mn-cs"/>
              </a:rPr>
            </a:br>
            <a:r>
              <a:rPr lang="en-GB" sz="1800" b="1" kern="1200" dirty="0">
                <a:solidFill>
                  <a:srgbClr val="499DD6"/>
                </a:solidFill>
                <a:effectLst/>
                <a:latin typeface="+mn-lt"/>
                <a:ea typeface="+mn-ea"/>
                <a:cs typeface="+mn-cs"/>
              </a:rPr>
              <a:t>#EHFG2018</a:t>
            </a:r>
          </a:p>
        </p:txBody>
      </p:sp>
    </p:spTree>
    <p:extLst>
      <p:ext uri="{BB962C8B-B14F-4D97-AF65-F5344CB8AC3E}">
        <p14:creationId xmlns:p14="http://schemas.microsoft.com/office/powerpoint/2010/main" val="205942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09C748-F281-443A-A504-E9A80C47728A}"/>
              </a:ext>
            </a:extLst>
          </p:cNvPr>
          <p:cNvSpPr/>
          <p:nvPr userDrawn="1"/>
        </p:nvSpPr>
        <p:spPr>
          <a:xfrm>
            <a:off x="0" y="6324600"/>
            <a:ext cx="12192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8400" rIns="608400" rtlCol="0" anchor="ctr"/>
          <a:lstStyle/>
          <a:p>
            <a:pPr marL="12700" algn="l">
              <a:lnSpc>
                <a:spcPct val="100000"/>
              </a:lnSpc>
              <a:spcBef>
                <a:spcPts val="870"/>
              </a:spcBef>
            </a:pPr>
            <a:r>
              <a:rPr lang="en-GB" sz="800" b="1" spc="0" dirty="0">
                <a:solidFill>
                  <a:srgbClr val="00A7B7"/>
                </a:solidFill>
                <a:latin typeface="+mn-lt"/>
                <a:cs typeface="Arial"/>
              </a:rPr>
              <a:t>Disclaimer:</a:t>
            </a:r>
            <a:r>
              <a:rPr lang="en-GB" sz="800" b="1" spc="0" dirty="0">
                <a:solidFill>
                  <a:schemeClr val="tx1"/>
                </a:solidFill>
                <a:latin typeface="+mn-lt"/>
                <a:cs typeface="Arial"/>
              </a:rPr>
              <a:t> </a:t>
            </a:r>
            <a:r>
              <a:rPr lang="en-GB" sz="800" spc="-10" dirty="0">
                <a:solidFill>
                  <a:srgbClr val="606465"/>
                </a:solidFill>
                <a:latin typeface="+mn-lt"/>
                <a:cs typeface="Arial"/>
              </a:rPr>
              <a:t>This presentation was developed by The Health Policy Partnership. Some elements are based on findings of a report developed by The Health Policy Partnership. The development of this presentation and the report </a:t>
            </a:r>
            <a:br>
              <a:rPr lang="en-GB" sz="800" spc="-10" dirty="0">
                <a:solidFill>
                  <a:srgbClr val="606465"/>
                </a:solidFill>
                <a:latin typeface="+mn-lt"/>
                <a:cs typeface="Arial"/>
              </a:rPr>
            </a:br>
            <a:r>
              <a:rPr lang="en-GB" sz="800" spc="-10" dirty="0">
                <a:solidFill>
                  <a:srgbClr val="606465"/>
                </a:solidFill>
                <a:latin typeface="+mn-lt"/>
                <a:cs typeface="Arial"/>
              </a:rPr>
              <a:t>was initiated and funded by MSD. Experts involved in this project were not paid for their time. This session has been organised by The Health Policy Partnership on behalf of MSD and CLCI, with funding from MSD.</a:t>
            </a:r>
            <a:endParaRPr lang="en-GB" sz="800" dirty="0">
              <a:latin typeface="+mn-lt"/>
              <a:cs typeface="Arial"/>
            </a:endParaRPr>
          </a:p>
        </p:txBody>
      </p:sp>
      <p:sp>
        <p:nvSpPr>
          <p:cNvPr id="2" name="Holder 2"/>
          <p:cNvSpPr>
            <a:spLocks noGrp="1"/>
          </p:cNvSpPr>
          <p:nvPr>
            <p:ph type="title"/>
          </p:nvPr>
        </p:nvSpPr>
        <p:spPr>
          <a:xfrm>
            <a:off x="609600" y="1025518"/>
            <a:ext cx="10978831" cy="3302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dirty="0"/>
          </a:p>
        </p:txBody>
      </p:sp>
      <p:sp>
        <p:nvSpPr>
          <p:cNvPr id="3" name="Holder 3"/>
          <p:cNvSpPr>
            <a:spLocks noGrp="1"/>
          </p:cNvSpPr>
          <p:nvPr>
            <p:ph type="body" idx="1"/>
          </p:nvPr>
        </p:nvSpPr>
        <p:spPr>
          <a:xfrm>
            <a:off x="609600" y="2650740"/>
            <a:ext cx="10972799" cy="2463800"/>
          </a:xfrm>
          <a:prstGeom prst="rect">
            <a:avLst/>
          </a:prstGeom>
        </p:spPr>
        <p:txBody>
          <a:bodyPr wrap="square" lIns="0" tIns="0" rIns="0" bIns="0">
            <a:spAutoFit/>
          </a:bodyPr>
          <a:lstStyle>
            <a:lvl1pPr>
              <a:defRPr sz="1100" b="1" i="0">
                <a:solidFill>
                  <a:srgbClr val="606465"/>
                </a:solidFill>
                <a:latin typeface="Arial"/>
                <a:cs typeface="Arial"/>
              </a:defRPr>
            </a:lvl1pPr>
          </a:lstStyle>
          <a:p>
            <a:endParaRPr dirty="0"/>
          </a:p>
        </p:txBody>
      </p:sp>
    </p:spTree>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9" r:id="rId4"/>
    <p:sldLayoutId id="2147483666" r:id="rId5"/>
    <p:sldLayoutId id="2147483670" r:id="rId6"/>
    <p:sldLayoutId id="2147483664" r:id="rId7"/>
    <p:sldLayoutId id="2147483665"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mod="1">
    <p:ext uri="{27BBF7A9-308A-43DC-89C8-2F10F3537804}">
      <p15:sldGuideLst xmlns:p15="http://schemas.microsoft.com/office/powerpoint/2012/main">
        <p15:guide id="1" orient="horz" pos="4224" userDrawn="1">
          <p15:clr>
            <a:srgbClr val="F26B43"/>
          </p15:clr>
        </p15:guide>
        <p15:guide id="2" pos="384" userDrawn="1">
          <p15:clr>
            <a:srgbClr val="F26B43"/>
          </p15:clr>
        </p15:guide>
        <p15:guide id="3" pos="7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5B62B-C342-45FC-9D04-31A6CC4B3C2F}"/>
              </a:ext>
            </a:extLst>
          </p:cNvPr>
          <p:cNvSpPr>
            <a:spLocks noGrp="1"/>
          </p:cNvSpPr>
          <p:nvPr>
            <p:ph type="title"/>
          </p:nvPr>
        </p:nvSpPr>
        <p:spPr>
          <a:xfrm>
            <a:off x="1900988" y="365125"/>
            <a:ext cx="9452811"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AAAC00D-7D59-4AF2-825C-72A6417894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8F712061-BC92-4ED3-B18B-080D860B0B1B}"/>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0153" t="12402" r="8235" b="8303"/>
          <a:stretch/>
        </p:blipFill>
        <p:spPr>
          <a:xfrm>
            <a:off x="356400" y="363600"/>
            <a:ext cx="1467852" cy="1429352"/>
          </a:xfrm>
          <a:prstGeom prst="rect">
            <a:avLst/>
          </a:prstGeom>
        </p:spPr>
      </p:pic>
      <p:sp>
        <p:nvSpPr>
          <p:cNvPr id="11" name="TextBox 10">
            <a:extLst>
              <a:ext uri="{FF2B5EF4-FFF2-40B4-BE49-F238E27FC236}">
                <a16:creationId xmlns:a16="http://schemas.microsoft.com/office/drawing/2014/main" id="{46CE859C-E71F-4DAE-94FF-949B325F0957}"/>
              </a:ext>
            </a:extLst>
          </p:cNvPr>
          <p:cNvSpPr txBox="1"/>
          <p:nvPr userDrawn="1"/>
        </p:nvSpPr>
        <p:spPr>
          <a:xfrm>
            <a:off x="9683750" y="6603868"/>
            <a:ext cx="1670049" cy="184666"/>
          </a:xfrm>
          <a:prstGeom prst="rect">
            <a:avLst/>
          </a:prstGeom>
          <a:noFill/>
        </p:spPr>
        <p:txBody>
          <a:bodyPr wrap="square" lIns="0" tIns="0" rIns="0" bIns="0" rtlCol="0" anchor="b">
            <a:spAutoFit/>
          </a:bodyPr>
          <a:lstStyle/>
          <a:p>
            <a:pPr algn="r"/>
            <a:fld id="{E7B682F8-1FA8-49ED-AFEA-83CD56D19D8A}" type="slidenum">
              <a:rPr lang="en-GB" sz="1200" smtClean="0">
                <a:solidFill>
                  <a:schemeClr val="tx1">
                    <a:lumMod val="50000"/>
                    <a:lumOff val="50000"/>
                  </a:schemeClr>
                </a:solidFill>
              </a:rPr>
              <a:pPr algn="r"/>
              <a:t>‹Nr.›</a:t>
            </a:fld>
            <a:endParaRPr lang="en-GB" sz="1200" dirty="0">
              <a:solidFill>
                <a:schemeClr val="tx1">
                  <a:lumMod val="50000"/>
                  <a:lumOff val="50000"/>
                </a:schemeClr>
              </a:solidFill>
            </a:endParaRPr>
          </a:p>
        </p:txBody>
      </p:sp>
      <p:sp>
        <p:nvSpPr>
          <p:cNvPr id="7" name="TextBox 6">
            <a:extLst>
              <a:ext uri="{FF2B5EF4-FFF2-40B4-BE49-F238E27FC236}">
                <a16:creationId xmlns:a16="http://schemas.microsoft.com/office/drawing/2014/main" id="{8232A4AC-466D-4C0E-AEBF-CE5409ABD4C6}"/>
              </a:ext>
            </a:extLst>
          </p:cNvPr>
          <p:cNvSpPr txBox="1"/>
          <p:nvPr userDrawn="1"/>
        </p:nvSpPr>
        <p:spPr>
          <a:xfrm>
            <a:off x="838200" y="6542313"/>
            <a:ext cx="10134600" cy="246221"/>
          </a:xfrm>
          <a:prstGeom prst="rect">
            <a:avLst/>
          </a:prstGeom>
          <a:noFill/>
        </p:spPr>
        <p:txBody>
          <a:bodyPr wrap="square" lIns="0" tIns="0" rIns="0" bIns="0" rtlCol="0" anchor="b">
            <a:spAutoFit/>
          </a:bodyPr>
          <a:lstStyle/>
          <a:p>
            <a:r>
              <a:rPr lang="en-GB" sz="800" dirty="0"/>
              <a:t>Disclaimer: This presentation was developed by The Health Policy Partnership. Some elements are based on findings of a report developed by The Health Policy Partnership. The development of this presentation and the report was initiated and funded by MSD. Experts involved in this project were not paid for their time. This session has been organised by The Health Policy Partnership on behalf of MSD and CLCI, with funding from MSD.</a:t>
            </a:r>
          </a:p>
        </p:txBody>
      </p:sp>
    </p:spTree>
    <p:extLst>
      <p:ext uri="{BB962C8B-B14F-4D97-AF65-F5344CB8AC3E}">
        <p14:creationId xmlns:p14="http://schemas.microsoft.com/office/powerpoint/2010/main" val="34596671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solidFill>
                <a:srgbClr val="000000"/>
              </a:solidFill>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solidFill>
                  <a:srgbClr val="000000"/>
                </a:solidFill>
                <a:cs typeface="+mn-cs"/>
              </a:rPr>
              <a:pPr>
                <a:defRPr/>
              </a:pPr>
              <a:t>‹Nr.›</a:t>
            </a:fld>
            <a:endParaRPr lang="en-GB" dirty="0">
              <a:solidFill>
                <a:srgbClr val="000000"/>
              </a:solidFill>
              <a:cs typeface="+mn-cs"/>
            </a:endParaRPr>
          </a:p>
        </p:txBody>
      </p:sp>
    </p:spTree>
    <p:extLst>
      <p:ext uri="{BB962C8B-B14F-4D97-AF65-F5344CB8AC3E}">
        <p14:creationId xmlns:p14="http://schemas.microsoft.com/office/powerpoint/2010/main" val="381935619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ltLang="nl-NL"/>
              <a:t>Title</a:t>
            </a:r>
          </a:p>
        </p:txBody>
      </p:sp>
      <p:sp>
        <p:nvSpPr>
          <p:cNvPr id="1027" name="Rectangle 3"/>
          <p:cNvSpPr>
            <a:spLocks noGrp="1" noChangeArrowheads="1"/>
          </p:cNvSpPr>
          <p:nvPr>
            <p:ph type="body" idx="1"/>
          </p:nvPr>
        </p:nvSpPr>
        <p:spPr bwMode="auto">
          <a:xfrm>
            <a:off x="609600" y="2492376"/>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BE" altLang="nl-NL"/>
              <a:t>Second level</a:t>
            </a:r>
            <a:endParaRPr lang="en-GB" altLang="nl-NL"/>
          </a:p>
          <a:p>
            <a:pPr lvl="1"/>
            <a:r>
              <a:rPr lang="en-GB" altLang="nl-NL"/>
              <a:t>Third level</a:t>
            </a:r>
          </a:p>
          <a:p>
            <a:pPr lvl="2"/>
            <a:r>
              <a:rPr lang="en-GB" altLang="nl-NL"/>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nl-NL" altLang="nl-NL">
              <a:solidFill>
                <a:srgbClr val="000000"/>
              </a:solidFill>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nl-NL" altLang="nl-NL">
              <a:solidFill>
                <a:srgbClr val="000000"/>
              </a:solidFill>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BD6180A5-1213-804D-8A4B-8908E8089402}" type="slidenum">
              <a:rPr lang="en-GB" altLang="nl-NL">
                <a:solidFill>
                  <a:srgbClr val="000000"/>
                </a:solidFill>
                <a:cs typeface="+mn-cs"/>
              </a:rPr>
              <a:pPr/>
              <a:t>‹Nr.›</a:t>
            </a:fld>
            <a:endParaRPr lang="en-GB" altLang="nl-NL">
              <a:solidFill>
                <a:srgbClr val="000000"/>
              </a:solidFill>
              <a:cs typeface="+mn-cs"/>
            </a:endParaRPr>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sz="1200">
                <a:solidFill>
                  <a:srgbClr val="0F5494"/>
                </a:solidFill>
                <a:latin typeface="Verdana" charset="0"/>
              </a:defRPr>
            </a:lvl1pPr>
            <a:lvl2pPr marL="742950" indent="-285750" defTabSz="457200" eaLnBrk="0" hangingPunct="0">
              <a:defRPr sz="1200">
                <a:solidFill>
                  <a:srgbClr val="0F5494"/>
                </a:solidFill>
                <a:latin typeface="Verdana" charset="0"/>
              </a:defRPr>
            </a:lvl2pPr>
            <a:lvl3pPr marL="1143000" indent="-228600" defTabSz="457200" eaLnBrk="0" hangingPunct="0">
              <a:defRPr sz="1200">
                <a:solidFill>
                  <a:srgbClr val="0F5494"/>
                </a:solidFill>
                <a:latin typeface="Verdana" charset="0"/>
              </a:defRPr>
            </a:lvl3pPr>
            <a:lvl4pPr marL="1600200" indent="-228600" defTabSz="457200" eaLnBrk="0" hangingPunct="0">
              <a:defRPr sz="1200">
                <a:solidFill>
                  <a:srgbClr val="0F5494"/>
                </a:solidFill>
                <a:latin typeface="Verdana" charset="0"/>
              </a:defRPr>
            </a:lvl4pPr>
            <a:lvl5pPr marL="2057400" indent="-228600" defTabSz="457200" eaLnBrk="0" hangingPunct="0">
              <a:defRPr sz="1200">
                <a:solidFill>
                  <a:srgbClr val="0F5494"/>
                </a:solidFill>
                <a:latin typeface="Verdana" charset="0"/>
              </a:defRPr>
            </a:lvl5pPr>
            <a:lvl6pPr marL="2514600" indent="-228600" defTabSz="457200" eaLnBrk="0" fontAlgn="base" hangingPunct="0">
              <a:spcBef>
                <a:spcPct val="0"/>
              </a:spcBef>
              <a:spcAft>
                <a:spcPct val="0"/>
              </a:spcAft>
              <a:defRPr sz="1200">
                <a:solidFill>
                  <a:srgbClr val="0F5494"/>
                </a:solidFill>
                <a:latin typeface="Verdana" charset="0"/>
              </a:defRPr>
            </a:lvl6pPr>
            <a:lvl7pPr marL="2971800" indent="-228600" defTabSz="457200" eaLnBrk="0" fontAlgn="base" hangingPunct="0">
              <a:spcBef>
                <a:spcPct val="0"/>
              </a:spcBef>
              <a:spcAft>
                <a:spcPct val="0"/>
              </a:spcAft>
              <a:defRPr sz="1200">
                <a:solidFill>
                  <a:srgbClr val="0F5494"/>
                </a:solidFill>
                <a:latin typeface="Verdana" charset="0"/>
              </a:defRPr>
            </a:lvl7pPr>
            <a:lvl8pPr marL="3429000" indent="-228600" defTabSz="457200" eaLnBrk="0" fontAlgn="base" hangingPunct="0">
              <a:spcBef>
                <a:spcPct val="0"/>
              </a:spcBef>
              <a:spcAft>
                <a:spcPct val="0"/>
              </a:spcAft>
              <a:defRPr sz="1200">
                <a:solidFill>
                  <a:srgbClr val="0F5494"/>
                </a:solidFill>
                <a:latin typeface="Verdana" charset="0"/>
              </a:defRPr>
            </a:lvl8pPr>
            <a:lvl9pPr marL="3886200" indent="-228600" defTabSz="457200" eaLnBrk="0" fontAlgn="base" hangingPunct="0">
              <a:spcBef>
                <a:spcPct val="0"/>
              </a:spcBef>
              <a:spcAft>
                <a:spcPct val="0"/>
              </a:spcAft>
              <a:defRPr sz="1200">
                <a:solidFill>
                  <a:srgbClr val="0F5494"/>
                </a:solidFill>
                <a:latin typeface="Verdana" charset="0"/>
              </a:defRPr>
            </a:lvl9pPr>
          </a:lstStyle>
          <a:p>
            <a:pPr algn="ctr" eaLnBrk="1" hangingPunct="1"/>
            <a:endParaRPr lang="en-US" altLang="nl-NL" sz="1800">
              <a:solidFill>
                <a:srgbClr val="FFFFFF"/>
              </a:solidFill>
            </a:endParaRPr>
          </a:p>
        </p:txBody>
      </p:sp>
      <p:sp>
        <p:nvSpPr>
          <p:cNvPr id="7" name="Rectangle 6"/>
          <p:cNvSpPr>
            <a:spLocks noChangeArrowheads="1"/>
          </p:cNvSpPr>
          <p:nvPr/>
        </p:nvSpPr>
        <p:spPr bwMode="auto">
          <a:xfrm>
            <a:off x="5683251" y="6659564"/>
            <a:ext cx="814916" cy="198437"/>
          </a:xfrm>
          <a:prstGeom prst="rect">
            <a:avLst/>
          </a:prstGeom>
          <a:solidFill>
            <a:srgbClr val="133176"/>
          </a:solidFill>
          <a:ln w="9525">
            <a:solidFill>
              <a:srgbClr val="133176"/>
            </a:solidFill>
            <a:miter lim="800000"/>
            <a:headEnd/>
            <a:tailEnd/>
          </a:ln>
          <a:effectLst>
            <a:outerShdw blurRad="40000" dist="23000" dir="5400000" rotWithShape="0">
              <a:srgbClr val="000000">
                <a:alpha val="34999"/>
              </a:srgbClr>
            </a:outerShdw>
          </a:effectLst>
        </p:spPr>
        <p:txBody>
          <a:bodyPr anchor="ctr"/>
          <a:lstStyle>
            <a:lvl1pPr defTabSz="457200" eaLnBrk="0" hangingPunct="0">
              <a:defRPr sz="1200">
                <a:solidFill>
                  <a:srgbClr val="0F5494"/>
                </a:solidFill>
                <a:latin typeface="Verdana" charset="0"/>
              </a:defRPr>
            </a:lvl1pPr>
            <a:lvl2pPr marL="742950" indent="-285750" defTabSz="457200" eaLnBrk="0" hangingPunct="0">
              <a:defRPr sz="1200">
                <a:solidFill>
                  <a:srgbClr val="0F5494"/>
                </a:solidFill>
                <a:latin typeface="Verdana" charset="0"/>
              </a:defRPr>
            </a:lvl2pPr>
            <a:lvl3pPr marL="1143000" indent="-228600" defTabSz="457200" eaLnBrk="0" hangingPunct="0">
              <a:defRPr sz="1200">
                <a:solidFill>
                  <a:srgbClr val="0F5494"/>
                </a:solidFill>
                <a:latin typeface="Verdana" charset="0"/>
              </a:defRPr>
            </a:lvl3pPr>
            <a:lvl4pPr marL="1600200" indent="-228600" defTabSz="457200" eaLnBrk="0" hangingPunct="0">
              <a:defRPr sz="1200">
                <a:solidFill>
                  <a:srgbClr val="0F5494"/>
                </a:solidFill>
                <a:latin typeface="Verdana" charset="0"/>
              </a:defRPr>
            </a:lvl4pPr>
            <a:lvl5pPr marL="2057400" indent="-228600" defTabSz="457200" eaLnBrk="0" hangingPunct="0">
              <a:defRPr sz="1200">
                <a:solidFill>
                  <a:srgbClr val="0F5494"/>
                </a:solidFill>
                <a:latin typeface="Verdana" charset="0"/>
              </a:defRPr>
            </a:lvl5pPr>
            <a:lvl6pPr marL="2514600" indent="-228600" defTabSz="457200" eaLnBrk="0" fontAlgn="base" hangingPunct="0">
              <a:spcBef>
                <a:spcPct val="0"/>
              </a:spcBef>
              <a:spcAft>
                <a:spcPct val="0"/>
              </a:spcAft>
              <a:defRPr sz="1200">
                <a:solidFill>
                  <a:srgbClr val="0F5494"/>
                </a:solidFill>
                <a:latin typeface="Verdana" charset="0"/>
              </a:defRPr>
            </a:lvl6pPr>
            <a:lvl7pPr marL="2971800" indent="-228600" defTabSz="457200" eaLnBrk="0" fontAlgn="base" hangingPunct="0">
              <a:spcBef>
                <a:spcPct val="0"/>
              </a:spcBef>
              <a:spcAft>
                <a:spcPct val="0"/>
              </a:spcAft>
              <a:defRPr sz="1200">
                <a:solidFill>
                  <a:srgbClr val="0F5494"/>
                </a:solidFill>
                <a:latin typeface="Verdana" charset="0"/>
              </a:defRPr>
            </a:lvl7pPr>
            <a:lvl8pPr marL="3429000" indent="-228600" defTabSz="457200" eaLnBrk="0" fontAlgn="base" hangingPunct="0">
              <a:spcBef>
                <a:spcPct val="0"/>
              </a:spcBef>
              <a:spcAft>
                <a:spcPct val="0"/>
              </a:spcAft>
              <a:defRPr sz="1200">
                <a:solidFill>
                  <a:srgbClr val="0F5494"/>
                </a:solidFill>
                <a:latin typeface="Verdana" charset="0"/>
              </a:defRPr>
            </a:lvl8pPr>
            <a:lvl9pPr marL="3886200" indent="-228600" defTabSz="457200" eaLnBrk="0" fontAlgn="base" hangingPunct="0">
              <a:spcBef>
                <a:spcPct val="0"/>
              </a:spcBef>
              <a:spcAft>
                <a:spcPct val="0"/>
              </a:spcAft>
              <a:defRPr sz="1200">
                <a:solidFill>
                  <a:srgbClr val="0F5494"/>
                </a:solidFill>
                <a:latin typeface="Verdana" charset="0"/>
              </a:defRPr>
            </a:lvl9pPr>
          </a:lstStyle>
          <a:p>
            <a:pPr algn="ctr" eaLnBrk="1" hangingPunct="1"/>
            <a:endParaRPr lang="en-US" altLang="nl-NL" sz="1800">
              <a:solidFill>
                <a:srgbClr val="FFFFFF"/>
              </a:solidFill>
              <a:cs typeface="+mn-cs"/>
            </a:endParaRPr>
          </a:p>
        </p:txBody>
      </p:sp>
      <p:pic>
        <p:nvPicPr>
          <p:cNvPr id="1033" name="Picture 17" descr="LOGO CE_Vertical_EN_NEG_quadri_H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6851" y="258764"/>
            <a:ext cx="191558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0836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vimeo.com/291658818" TargetMode="External"/><Relationship Id="rId2" Type="http://schemas.openxmlformats.org/officeDocument/2006/relationships/hyperlink" Target="http://www.comomeningitis.org/media/131769/life_course_vacc_policy_report_interactive-1-.pdf" TargetMode="Externa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7A945FE-DD50-4AC6-8923-2F02DBC11CD6}"/>
              </a:ext>
            </a:extLst>
          </p:cNvPr>
          <p:cNvSpPr>
            <a:spLocks noGrp="1"/>
          </p:cNvSpPr>
          <p:nvPr>
            <p:ph type="ctrTitle"/>
          </p:nvPr>
        </p:nvSpPr>
        <p:spPr>
          <a:xfrm>
            <a:off x="2438400" y="2357254"/>
            <a:ext cx="5334000" cy="805041"/>
          </a:xfrm>
        </p:spPr>
        <p:txBody>
          <a:bodyPr/>
          <a:lstStyle/>
          <a:p>
            <a:r>
              <a:rPr lang="en-GB" dirty="0">
                <a:solidFill>
                  <a:srgbClr val="652E87"/>
                </a:solidFill>
              </a:rPr>
              <a:t>Vaccines for all – </a:t>
            </a:r>
            <a:br>
              <a:rPr lang="en-GB" dirty="0">
                <a:solidFill>
                  <a:srgbClr val="652E87"/>
                </a:solidFill>
              </a:rPr>
            </a:br>
            <a:r>
              <a:rPr lang="en-GB" dirty="0">
                <a:solidFill>
                  <a:srgbClr val="652E87"/>
                </a:solidFill>
              </a:rPr>
              <a:t>leaving no one behind</a:t>
            </a:r>
          </a:p>
        </p:txBody>
      </p:sp>
      <p:sp>
        <p:nvSpPr>
          <p:cNvPr id="13" name="Subtitle 12">
            <a:extLst>
              <a:ext uri="{FF2B5EF4-FFF2-40B4-BE49-F238E27FC236}">
                <a16:creationId xmlns:a16="http://schemas.microsoft.com/office/drawing/2014/main" id="{32A2C826-8435-405C-BA95-6D2D378B639F}"/>
              </a:ext>
            </a:extLst>
          </p:cNvPr>
          <p:cNvSpPr>
            <a:spLocks noGrp="1"/>
          </p:cNvSpPr>
          <p:nvPr>
            <p:ph type="subTitle" idx="4"/>
          </p:nvPr>
        </p:nvSpPr>
        <p:spPr>
          <a:xfrm>
            <a:off x="2438400" y="3456798"/>
            <a:ext cx="4038600" cy="830997"/>
          </a:xfrm>
        </p:spPr>
        <p:txBody>
          <a:bodyPr/>
          <a:lstStyle/>
          <a:p>
            <a:r>
              <a:rPr lang="en-US" dirty="0">
                <a:latin typeface="Arial Black" panose="020B0A04020102020204" pitchFamily="34" charset="0"/>
              </a:rPr>
              <a:t>A life-course approach to vaccination: </a:t>
            </a:r>
            <a:r>
              <a:rPr lang="en-US" b="0" dirty="0"/>
              <a:t>Delivering health </a:t>
            </a:r>
            <a:br>
              <a:rPr lang="en-US" b="0" dirty="0"/>
            </a:br>
            <a:r>
              <a:rPr lang="en-US" b="0" dirty="0"/>
              <a:t>and wellbeing for all across all ages</a:t>
            </a:r>
            <a:endParaRPr lang="en-GB" b="0" dirty="0"/>
          </a:p>
        </p:txBody>
      </p:sp>
      <p:sp>
        <p:nvSpPr>
          <p:cNvPr id="7" name="Content Placeholder 6">
            <a:extLst>
              <a:ext uri="{FF2B5EF4-FFF2-40B4-BE49-F238E27FC236}">
                <a16:creationId xmlns:a16="http://schemas.microsoft.com/office/drawing/2014/main" id="{92A6BDF2-509F-4B04-9819-7BDD060DF2D0}"/>
              </a:ext>
            </a:extLst>
          </p:cNvPr>
          <p:cNvSpPr>
            <a:spLocks noGrp="1"/>
          </p:cNvSpPr>
          <p:nvPr>
            <p:ph sz="quarter" idx="10"/>
          </p:nvPr>
        </p:nvSpPr>
        <p:spPr>
          <a:xfrm>
            <a:off x="2438400" y="4846320"/>
            <a:ext cx="4114800" cy="215444"/>
          </a:xfrm>
        </p:spPr>
        <p:txBody>
          <a:bodyPr/>
          <a:lstStyle/>
          <a:p>
            <a:r>
              <a:rPr lang="en-GB" dirty="0">
                <a:latin typeface="Arial Black" panose="020B0A04020102020204" pitchFamily="34" charset="0"/>
              </a:rPr>
              <a:t>October 2018</a:t>
            </a:r>
          </a:p>
        </p:txBody>
      </p:sp>
      <p:sp>
        <p:nvSpPr>
          <p:cNvPr id="8" name="TextBox 7">
            <a:extLst>
              <a:ext uri="{FF2B5EF4-FFF2-40B4-BE49-F238E27FC236}">
                <a16:creationId xmlns:a16="http://schemas.microsoft.com/office/drawing/2014/main" id="{D165F928-3C3C-4D97-9A4F-058C65D72F84}"/>
              </a:ext>
            </a:extLst>
          </p:cNvPr>
          <p:cNvSpPr txBox="1"/>
          <p:nvPr/>
        </p:nvSpPr>
        <p:spPr>
          <a:xfrm>
            <a:off x="2438400" y="1615785"/>
            <a:ext cx="2362198" cy="55399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652E87"/>
                </a:solidFill>
                <a:effectLst/>
                <a:latin typeface="+mn-lt"/>
                <a:ea typeface="+mn-ea"/>
                <a:cs typeface="+mn-cs"/>
              </a:rPr>
              <a:t>#</a:t>
            </a:r>
            <a:r>
              <a:rPr lang="en-GB" sz="1800" b="1" kern="1200" dirty="0" err="1">
                <a:solidFill>
                  <a:srgbClr val="652E87"/>
                </a:solidFill>
                <a:effectLst/>
                <a:latin typeface="+mn-lt"/>
                <a:ea typeface="+mn-ea"/>
                <a:cs typeface="+mn-cs"/>
              </a:rPr>
              <a:t>VaccinesForAll</a:t>
            </a:r>
            <a:r>
              <a:rPr lang="en-GB" sz="1800" b="1" kern="1200" dirty="0">
                <a:solidFill>
                  <a:srgbClr val="652E87"/>
                </a:solidFill>
                <a:effectLst/>
                <a:latin typeface="+mn-lt"/>
                <a:ea typeface="+mn-ea"/>
                <a:cs typeface="+mn-cs"/>
              </a:rPr>
              <a:t> #EHFG2018</a:t>
            </a:r>
          </a:p>
        </p:txBody>
      </p:sp>
      <p:pic>
        <p:nvPicPr>
          <p:cNvPr id="11" name="Picture 10">
            <a:extLst>
              <a:ext uri="{FF2B5EF4-FFF2-40B4-BE49-F238E27FC236}">
                <a16:creationId xmlns:a16="http://schemas.microsoft.com/office/drawing/2014/main" id="{1A3572AD-D73F-4731-979B-0BEAEF44B386}"/>
              </a:ext>
            </a:extLst>
          </p:cNvPr>
          <p:cNvPicPr>
            <a:picLocks noChangeAspect="1"/>
          </p:cNvPicPr>
          <p:nvPr/>
        </p:nvPicPr>
        <p:blipFill>
          <a:blip r:embed="rId2"/>
          <a:stretch>
            <a:fillRect/>
          </a:stretch>
        </p:blipFill>
        <p:spPr>
          <a:xfrm>
            <a:off x="7231631" y="2484753"/>
            <a:ext cx="4350769" cy="30251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340769"/>
            <a:ext cx="8820472" cy="936625"/>
          </a:xfrm>
        </p:spPr>
        <p:txBody>
          <a:bodyPr/>
          <a:lstStyle/>
          <a:p>
            <a:pPr algn="ctr"/>
            <a:r>
              <a:rPr lang="en-GB" dirty="0"/>
              <a:t>Importance of life course vaccination</a:t>
            </a:r>
          </a:p>
        </p:txBody>
      </p:sp>
      <p:sp>
        <p:nvSpPr>
          <p:cNvPr id="3" name="Content Placeholder 2"/>
          <p:cNvSpPr>
            <a:spLocks noGrp="1"/>
          </p:cNvSpPr>
          <p:nvPr>
            <p:ph idx="1"/>
          </p:nvPr>
        </p:nvSpPr>
        <p:spPr>
          <a:xfrm>
            <a:off x="2135560" y="2204864"/>
            <a:ext cx="7848872" cy="4320480"/>
          </a:xfrm>
          <a:solidFill>
            <a:schemeClr val="bg1"/>
          </a:solidFill>
        </p:spPr>
        <p:txBody>
          <a:bodyPr/>
          <a:lstStyle/>
          <a:p>
            <a:pPr marL="0" indent="0" algn="just">
              <a:buNone/>
            </a:pPr>
            <a:endParaRPr lang="de-DE" sz="1800" i="0" dirty="0"/>
          </a:p>
          <a:p>
            <a:pPr marL="0" indent="0" algn="just">
              <a:buNone/>
            </a:pPr>
            <a:r>
              <a:rPr lang="en-GB" sz="2000" i="0" dirty="0">
                <a:solidFill>
                  <a:srgbClr val="0070C0"/>
                </a:solidFill>
              </a:rPr>
              <a:t>Life-course vaccination maximises </a:t>
            </a:r>
          </a:p>
          <a:p>
            <a:pPr marL="0" indent="0" algn="just">
              <a:buNone/>
            </a:pPr>
            <a:r>
              <a:rPr lang="en-GB" sz="2000" i="0" dirty="0">
                <a:solidFill>
                  <a:srgbClr val="0070C0"/>
                </a:solidFill>
              </a:rPr>
              <a:t>Benefits of vaccination for </a:t>
            </a:r>
          </a:p>
          <a:p>
            <a:pPr marL="0" indent="0" algn="just">
              <a:buNone/>
            </a:pPr>
            <a:r>
              <a:rPr lang="en-GB" sz="2000" i="0" dirty="0">
                <a:solidFill>
                  <a:srgbClr val="0070C0"/>
                </a:solidFill>
              </a:rPr>
              <a:t>individuals, public health and society.</a:t>
            </a:r>
          </a:p>
          <a:p>
            <a:pPr marL="0" indent="0" algn="just">
              <a:buNone/>
            </a:pPr>
            <a:endParaRPr lang="de-DE" sz="2000" i="0" dirty="0">
              <a:solidFill>
                <a:srgbClr val="0070C0"/>
              </a:solidFill>
            </a:endParaRPr>
          </a:p>
          <a:p>
            <a:pPr marL="0" indent="0" algn="just">
              <a:buNone/>
            </a:pPr>
            <a:r>
              <a:rPr lang="de-DE" sz="2000" i="0" dirty="0">
                <a:solidFill>
                  <a:srgbClr val="0070C0"/>
                </a:solidFill>
              </a:rPr>
              <a:t>Life-</a:t>
            </a:r>
            <a:r>
              <a:rPr lang="de-DE" sz="2000" i="0" dirty="0" err="1">
                <a:solidFill>
                  <a:srgbClr val="0070C0"/>
                </a:solidFill>
              </a:rPr>
              <a:t>course</a:t>
            </a:r>
            <a:r>
              <a:rPr lang="de-DE" sz="2000" i="0" dirty="0">
                <a:solidFill>
                  <a:srgbClr val="0070C0"/>
                </a:solidFill>
              </a:rPr>
              <a:t> </a:t>
            </a:r>
            <a:r>
              <a:rPr lang="de-DE" sz="2000" i="0" dirty="0" err="1">
                <a:solidFill>
                  <a:srgbClr val="0070C0"/>
                </a:solidFill>
              </a:rPr>
              <a:t>vaccination</a:t>
            </a:r>
            <a:r>
              <a:rPr lang="de-DE" sz="2000" i="0" dirty="0">
                <a:solidFill>
                  <a:srgbClr val="0070C0"/>
                </a:solidFill>
              </a:rPr>
              <a:t> </a:t>
            </a:r>
            <a:r>
              <a:rPr lang="de-DE" sz="2000" i="0" dirty="0" err="1">
                <a:solidFill>
                  <a:srgbClr val="0070C0"/>
                </a:solidFill>
              </a:rPr>
              <a:t>requires</a:t>
            </a:r>
            <a:r>
              <a:rPr lang="de-DE" sz="2000" i="0" dirty="0">
                <a:solidFill>
                  <a:srgbClr val="0070C0"/>
                </a:solidFill>
              </a:rPr>
              <a:t> </a:t>
            </a:r>
            <a:r>
              <a:rPr lang="de-DE" sz="2000" i="0" dirty="0" err="1">
                <a:solidFill>
                  <a:srgbClr val="0070C0"/>
                </a:solidFill>
              </a:rPr>
              <a:t>political</a:t>
            </a:r>
            <a:r>
              <a:rPr lang="de-DE" sz="2000" i="0" dirty="0">
                <a:solidFill>
                  <a:srgbClr val="0070C0"/>
                </a:solidFill>
              </a:rPr>
              <a:t> </a:t>
            </a:r>
            <a:r>
              <a:rPr lang="de-DE" sz="2000" i="0" dirty="0" err="1">
                <a:solidFill>
                  <a:srgbClr val="0070C0"/>
                </a:solidFill>
              </a:rPr>
              <a:t>leadership</a:t>
            </a:r>
            <a:r>
              <a:rPr lang="de-DE" sz="2000" i="0" dirty="0">
                <a:solidFill>
                  <a:srgbClr val="0070C0"/>
                </a:solidFill>
              </a:rPr>
              <a:t>, </a:t>
            </a:r>
            <a:r>
              <a:rPr lang="de-DE" sz="2000" i="0" dirty="0" err="1">
                <a:solidFill>
                  <a:srgbClr val="0070C0"/>
                </a:solidFill>
              </a:rPr>
              <a:t>changing</a:t>
            </a:r>
            <a:r>
              <a:rPr lang="de-DE" sz="2000" i="0" dirty="0">
                <a:solidFill>
                  <a:srgbClr val="0070C0"/>
                </a:solidFill>
              </a:rPr>
              <a:t> </a:t>
            </a:r>
            <a:r>
              <a:rPr lang="de-DE" sz="2000" i="0" dirty="0" err="1">
                <a:solidFill>
                  <a:srgbClr val="0070C0"/>
                </a:solidFill>
              </a:rPr>
              <a:t>public</a:t>
            </a:r>
            <a:r>
              <a:rPr lang="de-DE" sz="2000" i="0" dirty="0">
                <a:solidFill>
                  <a:srgbClr val="0070C0"/>
                </a:solidFill>
              </a:rPr>
              <a:t> </a:t>
            </a:r>
            <a:r>
              <a:rPr lang="de-DE" sz="2000" i="0" dirty="0" err="1">
                <a:solidFill>
                  <a:srgbClr val="0070C0"/>
                </a:solidFill>
              </a:rPr>
              <a:t>perception</a:t>
            </a:r>
            <a:r>
              <a:rPr lang="de-DE" sz="2000" i="0" dirty="0">
                <a:solidFill>
                  <a:srgbClr val="0070C0"/>
                </a:solidFill>
              </a:rPr>
              <a:t> </a:t>
            </a:r>
            <a:r>
              <a:rPr lang="de-DE" sz="2000" i="0" dirty="0" err="1">
                <a:solidFill>
                  <a:srgbClr val="0070C0"/>
                </a:solidFill>
              </a:rPr>
              <a:t>of</a:t>
            </a:r>
            <a:r>
              <a:rPr lang="de-DE" sz="2000" i="0" dirty="0">
                <a:solidFill>
                  <a:srgbClr val="0070C0"/>
                </a:solidFill>
              </a:rPr>
              <a:t> </a:t>
            </a:r>
            <a:r>
              <a:rPr lang="de-DE" sz="2000" i="0" dirty="0" err="1">
                <a:solidFill>
                  <a:srgbClr val="0070C0"/>
                </a:solidFill>
              </a:rPr>
              <a:t>vaccination</a:t>
            </a:r>
            <a:r>
              <a:rPr lang="de-DE" sz="2000" i="0" dirty="0">
                <a:solidFill>
                  <a:srgbClr val="0070C0"/>
                </a:solidFill>
              </a:rPr>
              <a:t>, </a:t>
            </a:r>
            <a:r>
              <a:rPr lang="de-DE" sz="2000" i="0" dirty="0" err="1">
                <a:solidFill>
                  <a:srgbClr val="0070C0"/>
                </a:solidFill>
              </a:rPr>
              <a:t>engagement</a:t>
            </a:r>
            <a:r>
              <a:rPr lang="de-DE" sz="2000" i="0" dirty="0">
                <a:solidFill>
                  <a:srgbClr val="0070C0"/>
                </a:solidFill>
              </a:rPr>
              <a:t> </a:t>
            </a:r>
            <a:r>
              <a:rPr lang="de-DE" sz="2000" i="0" dirty="0" err="1">
                <a:solidFill>
                  <a:srgbClr val="0070C0"/>
                </a:solidFill>
              </a:rPr>
              <a:t>of</a:t>
            </a:r>
            <a:r>
              <a:rPr lang="de-DE" sz="2000" i="0" dirty="0">
                <a:solidFill>
                  <a:srgbClr val="0070C0"/>
                </a:solidFill>
              </a:rPr>
              <a:t> </a:t>
            </a:r>
            <a:r>
              <a:rPr lang="de-DE" sz="2000" i="0" dirty="0" err="1">
                <a:solidFill>
                  <a:srgbClr val="0070C0"/>
                </a:solidFill>
              </a:rPr>
              <a:t>healthcare</a:t>
            </a:r>
            <a:r>
              <a:rPr lang="de-DE" sz="2000" i="0" dirty="0">
                <a:solidFill>
                  <a:srgbClr val="0070C0"/>
                </a:solidFill>
              </a:rPr>
              <a:t> professionals, </a:t>
            </a:r>
            <a:r>
              <a:rPr lang="de-DE" sz="2000" i="0" dirty="0" err="1">
                <a:solidFill>
                  <a:srgbClr val="0070C0"/>
                </a:solidFill>
              </a:rPr>
              <a:t>integration</a:t>
            </a:r>
            <a:r>
              <a:rPr lang="de-DE" sz="2000" i="0" dirty="0">
                <a:solidFill>
                  <a:srgbClr val="0070C0"/>
                </a:solidFill>
              </a:rPr>
              <a:t> </a:t>
            </a:r>
            <a:r>
              <a:rPr lang="de-DE" sz="2000" i="0" dirty="0" err="1">
                <a:solidFill>
                  <a:srgbClr val="0070C0"/>
                </a:solidFill>
              </a:rPr>
              <a:t>of</a:t>
            </a:r>
            <a:r>
              <a:rPr lang="de-DE" sz="2000" i="0" dirty="0">
                <a:solidFill>
                  <a:srgbClr val="0070C0"/>
                </a:solidFill>
              </a:rPr>
              <a:t> non-</a:t>
            </a:r>
            <a:r>
              <a:rPr lang="de-DE" sz="2000" i="0" dirty="0" err="1">
                <a:solidFill>
                  <a:srgbClr val="0070C0"/>
                </a:solidFill>
              </a:rPr>
              <a:t>healthcare</a:t>
            </a:r>
            <a:r>
              <a:rPr lang="de-DE" sz="2000" i="0" dirty="0">
                <a:solidFill>
                  <a:srgbClr val="0070C0"/>
                </a:solidFill>
              </a:rPr>
              <a:t> </a:t>
            </a:r>
            <a:r>
              <a:rPr lang="de-DE" sz="2000" i="0" dirty="0" err="1">
                <a:solidFill>
                  <a:srgbClr val="0070C0"/>
                </a:solidFill>
              </a:rPr>
              <a:t>settings</a:t>
            </a:r>
            <a:r>
              <a:rPr lang="de-DE" sz="2000" i="0" dirty="0">
                <a:solidFill>
                  <a:srgbClr val="0070C0"/>
                </a:solidFill>
              </a:rPr>
              <a:t> </a:t>
            </a:r>
            <a:r>
              <a:rPr lang="de-DE" sz="2000" i="0" dirty="0" err="1">
                <a:solidFill>
                  <a:srgbClr val="0070C0"/>
                </a:solidFill>
              </a:rPr>
              <a:t>and</a:t>
            </a:r>
            <a:r>
              <a:rPr lang="de-DE" sz="2000" i="0" dirty="0">
                <a:solidFill>
                  <a:srgbClr val="0070C0"/>
                </a:solidFill>
              </a:rPr>
              <a:t> </a:t>
            </a:r>
            <a:r>
              <a:rPr lang="de-DE" sz="2000" i="0" dirty="0" err="1">
                <a:solidFill>
                  <a:srgbClr val="0070C0"/>
                </a:solidFill>
              </a:rPr>
              <a:t>improved</a:t>
            </a:r>
            <a:r>
              <a:rPr lang="de-DE" sz="2000" i="0" dirty="0">
                <a:solidFill>
                  <a:srgbClr val="0070C0"/>
                </a:solidFill>
              </a:rPr>
              <a:t> </a:t>
            </a:r>
            <a:r>
              <a:rPr lang="de-DE" sz="2000" i="0" dirty="0" err="1">
                <a:solidFill>
                  <a:srgbClr val="0070C0"/>
                </a:solidFill>
              </a:rPr>
              <a:t>surveillance</a:t>
            </a:r>
            <a:r>
              <a:rPr lang="de-DE" sz="2000" i="0" dirty="0">
                <a:solidFill>
                  <a:srgbClr val="0070C0"/>
                </a:solidFill>
              </a:rPr>
              <a:t>.</a:t>
            </a:r>
          </a:p>
          <a:p>
            <a:pPr marL="0" indent="0" algn="just">
              <a:buNone/>
            </a:pPr>
            <a:endParaRPr lang="de-DE" sz="2000" i="0" dirty="0">
              <a:solidFill>
                <a:srgbClr val="0070C0"/>
              </a:solidFill>
            </a:endParaRPr>
          </a:p>
          <a:p>
            <a:pPr marL="0" indent="0" algn="just">
              <a:buNone/>
            </a:pPr>
            <a:r>
              <a:rPr lang="de-DE" sz="2000" i="0" dirty="0">
                <a:solidFill>
                  <a:srgbClr val="0070C0"/>
                </a:solidFill>
              </a:rPr>
              <a:t>Promotion </a:t>
            </a:r>
            <a:r>
              <a:rPr lang="de-DE" sz="2000" i="0" dirty="0" err="1">
                <a:solidFill>
                  <a:srgbClr val="0070C0"/>
                </a:solidFill>
              </a:rPr>
              <a:t>of</a:t>
            </a:r>
            <a:r>
              <a:rPr lang="de-DE" sz="2000" i="0" dirty="0">
                <a:solidFill>
                  <a:srgbClr val="0070C0"/>
                </a:solidFill>
              </a:rPr>
              <a:t> </a:t>
            </a:r>
            <a:r>
              <a:rPr lang="de-DE" sz="2000" i="0" dirty="0" err="1">
                <a:solidFill>
                  <a:srgbClr val="0070C0"/>
                </a:solidFill>
              </a:rPr>
              <a:t>life-course</a:t>
            </a:r>
            <a:r>
              <a:rPr lang="de-DE" sz="2000" i="0" dirty="0">
                <a:solidFill>
                  <a:srgbClr val="0070C0"/>
                </a:solidFill>
              </a:rPr>
              <a:t> </a:t>
            </a:r>
            <a:r>
              <a:rPr lang="de-DE" sz="2000" i="0" dirty="0" err="1">
                <a:solidFill>
                  <a:srgbClr val="0070C0"/>
                </a:solidFill>
              </a:rPr>
              <a:t>vaccination</a:t>
            </a:r>
            <a:r>
              <a:rPr lang="de-DE" sz="2000" i="0" dirty="0">
                <a:solidFill>
                  <a:srgbClr val="0070C0"/>
                </a:solidFill>
              </a:rPr>
              <a:t> </a:t>
            </a:r>
            <a:r>
              <a:rPr lang="de-DE" sz="2000" i="0" dirty="0" err="1">
                <a:solidFill>
                  <a:srgbClr val="0070C0"/>
                </a:solidFill>
              </a:rPr>
              <a:t>has</a:t>
            </a:r>
            <a:r>
              <a:rPr lang="de-DE" sz="2000" i="0" dirty="0">
                <a:solidFill>
                  <a:srgbClr val="0070C0"/>
                </a:solidFill>
              </a:rPr>
              <a:t> </a:t>
            </a:r>
            <a:r>
              <a:rPr lang="de-DE" sz="2000" i="0" dirty="0" err="1">
                <a:solidFill>
                  <a:srgbClr val="0070C0"/>
                </a:solidFill>
              </a:rPr>
              <a:t>to</a:t>
            </a:r>
            <a:r>
              <a:rPr lang="de-DE" sz="2000" i="0" dirty="0">
                <a:solidFill>
                  <a:srgbClr val="0070C0"/>
                </a:solidFill>
              </a:rPr>
              <a:t> </a:t>
            </a:r>
            <a:r>
              <a:rPr lang="de-DE" sz="2000" i="0" dirty="0" err="1">
                <a:solidFill>
                  <a:srgbClr val="0070C0"/>
                </a:solidFill>
              </a:rPr>
              <a:t>be</a:t>
            </a:r>
            <a:r>
              <a:rPr lang="de-DE" sz="2000" i="0" dirty="0">
                <a:solidFill>
                  <a:srgbClr val="0070C0"/>
                </a:solidFill>
              </a:rPr>
              <a:t> </a:t>
            </a:r>
            <a:r>
              <a:rPr lang="de-DE" sz="2000" i="0" dirty="0" err="1">
                <a:solidFill>
                  <a:srgbClr val="0070C0"/>
                </a:solidFill>
              </a:rPr>
              <a:t>evidence-based</a:t>
            </a:r>
            <a:r>
              <a:rPr lang="de-DE" sz="2000" i="0" dirty="0">
                <a:solidFill>
                  <a:srgbClr val="0070C0"/>
                </a:solidFill>
              </a:rPr>
              <a:t>.</a:t>
            </a:r>
          </a:p>
          <a:p>
            <a:pPr marL="0" indent="0" algn="just">
              <a:buNone/>
            </a:pPr>
            <a:endParaRPr lang="de-DE" sz="1800" i="0" dirty="0">
              <a:solidFill>
                <a:srgbClr val="0070C0"/>
              </a:solidFill>
            </a:endParaRPr>
          </a:p>
          <a:p>
            <a:pPr marL="0" indent="0" algn="just">
              <a:buNone/>
            </a:pPr>
            <a:endParaRPr lang="en-GB" sz="1800" i="0" dirty="0">
              <a:solidFill>
                <a:srgbClr val="0070C0"/>
              </a:solidFill>
            </a:endParaRPr>
          </a:p>
          <a:p>
            <a:pPr marL="0" indent="0" algn="just">
              <a:buNone/>
            </a:pPr>
            <a:endParaRPr lang="de-DE" sz="2000" i="0" dirty="0">
              <a:solidFill>
                <a:srgbClr val="0070C0"/>
              </a:solidFill>
            </a:endParaRPr>
          </a:p>
          <a:p>
            <a:pPr marL="0" indent="0" algn="just">
              <a:buNone/>
            </a:pPr>
            <a:r>
              <a:rPr lang="de-DE" sz="1800" b="1" i="0" dirty="0">
                <a:solidFill>
                  <a:srgbClr val="0070C0"/>
                </a:solidFill>
              </a:rPr>
              <a:t>	</a:t>
            </a:r>
          </a:p>
          <a:p>
            <a:pPr marL="0" indent="0" algn="just">
              <a:buNone/>
            </a:pPr>
            <a:r>
              <a:rPr lang="de-DE" sz="1800" b="1" i="0" dirty="0">
                <a:solidFill>
                  <a:srgbClr val="0070C0"/>
                </a:solidFill>
              </a:rPr>
              <a:t>	</a:t>
            </a:r>
            <a:endParaRPr lang="en-GB" sz="2000" i="0" dirty="0"/>
          </a:p>
        </p:txBody>
      </p:sp>
      <p:pic>
        <p:nvPicPr>
          <p:cNvPr id="1026" name="Picture 2" descr="H:\My Documents\My Pictures\bridging-the-humanitarian-development-nexus-in-health-9-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3" y="2276872"/>
            <a:ext cx="273630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838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196752"/>
            <a:ext cx="8229600" cy="936104"/>
          </a:xfrm>
        </p:spPr>
        <p:txBody>
          <a:bodyPr/>
          <a:lstStyle/>
          <a:p>
            <a:pPr algn="ctr"/>
            <a:r>
              <a:rPr lang="en-GB" dirty="0"/>
              <a:t>New financial period from 2021</a:t>
            </a:r>
          </a:p>
        </p:txBody>
      </p:sp>
      <p:sp>
        <p:nvSpPr>
          <p:cNvPr id="3" name="Content Placeholder 2"/>
          <p:cNvSpPr>
            <a:spLocks noGrp="1"/>
          </p:cNvSpPr>
          <p:nvPr>
            <p:ph idx="1"/>
          </p:nvPr>
        </p:nvSpPr>
        <p:spPr>
          <a:xfrm>
            <a:off x="1981200" y="2060848"/>
            <a:ext cx="8229600" cy="4137844"/>
          </a:xfrm>
        </p:spPr>
        <p:txBody>
          <a:bodyPr/>
          <a:lstStyle/>
          <a:p>
            <a:r>
              <a:rPr lang="en-GB" sz="2000" dirty="0">
                <a:solidFill>
                  <a:srgbClr val="0070C0"/>
                </a:solidFill>
              </a:rPr>
              <a:t>European Social Fund + health strand - 413 m € over 7 years; </a:t>
            </a:r>
          </a:p>
          <a:p>
            <a:endParaRPr lang="en-GB" sz="2000" dirty="0">
              <a:solidFill>
                <a:srgbClr val="0070C0"/>
              </a:solidFill>
            </a:endParaRPr>
          </a:p>
          <a:p>
            <a:r>
              <a:rPr lang="en-GB" sz="2000" dirty="0">
                <a:solidFill>
                  <a:srgbClr val="0070C0"/>
                </a:solidFill>
              </a:rPr>
              <a:t>European Social Fund + shared management (€ 100 billion) </a:t>
            </a:r>
            <a:r>
              <a:rPr lang="en-GB" sz="2000" u="sng" dirty="0">
                <a:solidFill>
                  <a:srgbClr val="0070C0"/>
                </a:solidFill>
              </a:rPr>
              <a:t>will also have funding opportunities for health</a:t>
            </a:r>
          </a:p>
          <a:p>
            <a:endParaRPr lang="en-GB" sz="2000" dirty="0">
              <a:solidFill>
                <a:srgbClr val="0070C0"/>
              </a:solidFill>
            </a:endParaRPr>
          </a:p>
          <a:p>
            <a:r>
              <a:rPr lang="en-GB" sz="2000" dirty="0">
                <a:solidFill>
                  <a:srgbClr val="0070C0"/>
                </a:solidFill>
              </a:rPr>
              <a:t>Horizon Europe programme health cluster; 7.7B € over 7 years "health through the life-course; environmental and social health determinants.</a:t>
            </a:r>
          </a:p>
          <a:p>
            <a:endParaRPr lang="en-GB" sz="1800" dirty="0">
              <a:solidFill>
                <a:srgbClr val="FF0000"/>
              </a:solidFill>
            </a:endParaRPr>
          </a:p>
          <a:p>
            <a:r>
              <a:rPr lang="en-GB" sz="1800" dirty="0">
                <a:solidFill>
                  <a:srgbClr val="FF0000"/>
                </a:solidFill>
              </a:rPr>
              <a:t>ESF+ health strand managed by DG Health and food safety. Horizon Europe health cluster co-managed by DG health and food safety</a:t>
            </a:r>
          </a:p>
          <a:p>
            <a:endParaRPr lang="en-GB" dirty="0"/>
          </a:p>
        </p:txBody>
      </p:sp>
    </p:spTree>
    <p:extLst>
      <p:ext uri="{BB962C8B-B14F-4D97-AF65-F5344CB8AC3E}">
        <p14:creationId xmlns:p14="http://schemas.microsoft.com/office/powerpoint/2010/main" val="413541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New political environment</a:t>
            </a:r>
          </a:p>
        </p:txBody>
      </p:sp>
      <p:sp>
        <p:nvSpPr>
          <p:cNvPr id="3" name="Content Placeholder 2"/>
          <p:cNvSpPr>
            <a:spLocks noGrp="1"/>
          </p:cNvSpPr>
          <p:nvPr>
            <p:ph idx="1"/>
          </p:nvPr>
        </p:nvSpPr>
        <p:spPr/>
        <p:txBody>
          <a:bodyPr/>
          <a:lstStyle/>
          <a:p>
            <a:r>
              <a:rPr lang="en-GB" dirty="0"/>
              <a:t>2019 will mark change in Commission </a:t>
            </a:r>
          </a:p>
          <a:p>
            <a:endParaRPr lang="en-GB" dirty="0"/>
          </a:p>
          <a:p>
            <a:r>
              <a:rPr lang="en-GB" dirty="0"/>
              <a:t>2019 will see European Parliament elections</a:t>
            </a:r>
          </a:p>
          <a:p>
            <a:endParaRPr lang="en-GB" dirty="0"/>
          </a:p>
          <a:p>
            <a:r>
              <a:rPr lang="en-GB" dirty="0"/>
              <a:t>Opportunity to fix new policy priorities in public health</a:t>
            </a:r>
          </a:p>
        </p:txBody>
      </p:sp>
    </p:spTree>
    <p:extLst>
      <p:ext uri="{BB962C8B-B14F-4D97-AF65-F5344CB8AC3E}">
        <p14:creationId xmlns:p14="http://schemas.microsoft.com/office/powerpoint/2010/main" val="368093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1765795"/>
            <a:ext cx="8229600" cy="3816350"/>
          </a:xfrm>
        </p:spPr>
        <p:txBody>
          <a:bodyPr/>
          <a:lstStyle/>
          <a:p>
            <a:pPr indent="0" algn="ctr">
              <a:buNone/>
              <a:defRPr/>
            </a:pPr>
            <a:r>
              <a:rPr lang="en-GB" sz="3600" b="1" dirty="0">
                <a:solidFill>
                  <a:srgbClr val="3166CF"/>
                </a:solidFill>
              </a:rPr>
              <a:t>Thank you! </a:t>
            </a:r>
          </a:p>
          <a:p>
            <a:pPr indent="0" algn="ctr">
              <a:buNone/>
              <a:defRPr/>
            </a:pPr>
            <a:endParaRPr lang="en-GB" sz="3200" b="1" dirty="0">
              <a:solidFill>
                <a:srgbClr val="3166CF"/>
              </a:solidFill>
            </a:endParaRPr>
          </a:p>
          <a:p>
            <a:pPr indent="0" algn="ctr">
              <a:buNone/>
              <a:defRPr/>
            </a:pPr>
            <a:endParaRPr lang="en-GB" sz="3200" dirty="0">
              <a:solidFill>
                <a:srgbClr val="FFC000"/>
              </a:solidFill>
            </a:endParaRPr>
          </a:p>
          <a:p>
            <a:pPr indent="0">
              <a:buNone/>
              <a:defRPr/>
            </a:pPr>
            <a:r>
              <a:rPr lang="en-GB" sz="3200" dirty="0">
                <a:solidFill>
                  <a:srgbClr val="FFC000"/>
                </a:solidFill>
              </a:rPr>
              <a:t>		</a:t>
            </a:r>
          </a:p>
          <a:p>
            <a:pPr>
              <a:defRPr/>
            </a:pPr>
            <a:endParaRPr lang="en-GB" dirty="0">
              <a:solidFill>
                <a:srgbClr val="FFC000"/>
              </a:solidFill>
            </a:endParaRPr>
          </a:p>
          <a:p>
            <a:pPr>
              <a:defRPr/>
            </a:pPr>
            <a:endParaRPr lang="en-GB" dirty="0">
              <a:solidFill>
                <a:srgbClr val="FFC000"/>
              </a:solidFill>
            </a:endParaRPr>
          </a:p>
          <a:p>
            <a:pPr>
              <a:defRPr/>
            </a:pPr>
            <a:endParaRPr lang="fr-BE" dirty="0"/>
          </a:p>
          <a:p>
            <a:pPr>
              <a:defRPr/>
            </a:pPr>
            <a:endParaRPr lang="fr-BE" dirty="0"/>
          </a:p>
          <a:p>
            <a:pPr>
              <a:defRPr/>
            </a:pPr>
            <a:endParaRPr lang="fr-BE" dirty="0"/>
          </a:p>
          <a:p>
            <a:pPr>
              <a:defRPr/>
            </a:pPr>
            <a:endParaRPr lang="fr-BE" dirty="0"/>
          </a:p>
          <a:p>
            <a:pPr>
              <a:defRPr/>
            </a:pPr>
            <a:endParaRPr lang="fr-BE" dirty="0"/>
          </a:p>
          <a:p>
            <a:pPr>
              <a:defRPr/>
            </a:pPr>
            <a:endParaRPr lang="fr-BE" dirty="0"/>
          </a:p>
          <a:p>
            <a:pPr>
              <a:defRPr/>
            </a:pPr>
            <a:endParaRPr lang="fr-BE" sz="1100" dirty="0"/>
          </a:p>
          <a:p>
            <a:pPr>
              <a:defRPr/>
            </a:pPr>
            <a:endParaRPr lang="fr-BE" sz="1100" dirty="0"/>
          </a:p>
        </p:txBody>
      </p:sp>
    </p:spTree>
    <p:extLst>
      <p:ext uri="{BB962C8B-B14F-4D97-AF65-F5344CB8AC3E}">
        <p14:creationId xmlns:p14="http://schemas.microsoft.com/office/powerpoint/2010/main" val="313279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3041F-90DE-4CFB-A5B1-26BBF707424F}"/>
              </a:ext>
            </a:extLst>
          </p:cNvPr>
          <p:cNvSpPr>
            <a:spLocks noGrp="1"/>
          </p:cNvSpPr>
          <p:nvPr>
            <p:ph type="title"/>
          </p:nvPr>
        </p:nvSpPr>
        <p:spPr/>
        <p:txBody>
          <a:bodyPr/>
          <a:lstStyle/>
          <a:p>
            <a:r>
              <a:rPr lang="en-GB" dirty="0"/>
              <a:t>Perspective from the </a:t>
            </a:r>
            <a:br>
              <a:rPr lang="en-GB" dirty="0"/>
            </a:br>
            <a:r>
              <a:rPr lang="en-GB" dirty="0"/>
              <a:t>European Commission</a:t>
            </a:r>
          </a:p>
        </p:txBody>
      </p:sp>
      <p:sp>
        <p:nvSpPr>
          <p:cNvPr id="2" name="Rectangle 1">
            <a:extLst>
              <a:ext uri="{FF2B5EF4-FFF2-40B4-BE49-F238E27FC236}">
                <a16:creationId xmlns:a16="http://schemas.microsoft.com/office/drawing/2014/main" id="{261A3663-5ACF-4DCE-AE2B-15C1214CC57B}"/>
              </a:ext>
            </a:extLst>
          </p:cNvPr>
          <p:cNvSpPr/>
          <p:nvPr/>
        </p:nvSpPr>
        <p:spPr>
          <a:xfrm>
            <a:off x="0" y="3371850"/>
            <a:ext cx="12192000" cy="914400"/>
          </a:xfrm>
          <a:prstGeom prst="rect">
            <a:avLst/>
          </a:prstGeom>
          <a:solidFill>
            <a:srgbClr val="65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4">
            <a:extLst>
              <a:ext uri="{FF2B5EF4-FFF2-40B4-BE49-F238E27FC236}">
                <a16:creationId xmlns:a16="http://schemas.microsoft.com/office/drawing/2014/main" id="{43E940EC-9D7B-433F-B8F3-0BEB16E847CA}"/>
              </a:ext>
            </a:extLst>
          </p:cNvPr>
          <p:cNvSpPr>
            <a:spLocks noGrp="1"/>
          </p:cNvSpPr>
          <p:nvPr>
            <p:ph type="body" idx="1"/>
          </p:nvPr>
        </p:nvSpPr>
        <p:spPr>
          <a:xfrm>
            <a:off x="8305800" y="-76200"/>
            <a:ext cx="8922913" cy="276999"/>
          </a:xfrm>
        </p:spPr>
        <p:txBody>
          <a:bodyPr/>
          <a:lstStyle/>
          <a:p>
            <a:pPr>
              <a:lnSpc>
                <a:spcPct val="200000"/>
              </a:lnSpc>
              <a:tabLst>
                <a:tab pos="1346200" algn="l"/>
              </a:tabLst>
            </a:pPr>
            <a:r>
              <a:rPr lang="en-GB" sz="2000" b="1" dirty="0">
                <a:solidFill>
                  <a:srgbClr val="652E87"/>
                </a:solidFill>
              </a:rPr>
              <a:t>	</a:t>
            </a:r>
          </a:p>
          <a:p>
            <a:pPr>
              <a:lnSpc>
                <a:spcPct val="200000"/>
              </a:lnSpc>
            </a:pPr>
            <a:r>
              <a:rPr lang="en-GB" sz="2000" dirty="0"/>
              <a:t> </a:t>
            </a:r>
          </a:p>
        </p:txBody>
      </p:sp>
      <p:grpSp>
        <p:nvGrpSpPr>
          <p:cNvPr id="9" name="Group 8">
            <a:extLst>
              <a:ext uri="{FF2B5EF4-FFF2-40B4-BE49-F238E27FC236}">
                <a16:creationId xmlns:a16="http://schemas.microsoft.com/office/drawing/2014/main" id="{89A11EE7-03B7-453A-BD27-273FDD7294AC}"/>
              </a:ext>
            </a:extLst>
          </p:cNvPr>
          <p:cNvGrpSpPr/>
          <p:nvPr/>
        </p:nvGrpSpPr>
        <p:grpSpPr>
          <a:xfrm>
            <a:off x="1705769" y="3038474"/>
            <a:ext cx="5134482" cy="2828926"/>
            <a:chOff x="1705769" y="3038474"/>
            <a:chExt cx="5134482" cy="2828926"/>
          </a:xfrm>
        </p:grpSpPr>
        <p:sp>
          <p:nvSpPr>
            <p:cNvPr id="11" name="Rectangle: Top Corners Rounded 10">
              <a:extLst>
                <a:ext uri="{FF2B5EF4-FFF2-40B4-BE49-F238E27FC236}">
                  <a16:creationId xmlns:a16="http://schemas.microsoft.com/office/drawing/2014/main" id="{89D03764-E410-4A40-95A3-E2A849E0EC89}"/>
                </a:ext>
              </a:extLst>
            </p:cNvPr>
            <p:cNvSpPr/>
            <p:nvPr/>
          </p:nvSpPr>
          <p:spPr>
            <a:xfrm flipV="1">
              <a:off x="2019300" y="3048000"/>
              <a:ext cx="4820951" cy="2819400"/>
            </a:xfrm>
            <a:prstGeom prst="round2SameRect">
              <a:avLst>
                <a:gd name="adj1" fmla="val 9091"/>
                <a:gd name="adj2" fmla="val 0"/>
              </a:avLst>
            </a:prstGeom>
            <a:solidFill>
              <a:schemeClr val="bg1"/>
            </a:solidFill>
            <a:ln cap="flat">
              <a:solidFill>
                <a:srgbClr val="00A7B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dirty="0">
                <a:solidFill>
                  <a:srgbClr val="652E87"/>
                </a:solidFill>
              </a:endParaRPr>
            </a:p>
          </p:txBody>
        </p:sp>
        <p:sp>
          <p:nvSpPr>
            <p:cNvPr id="12" name="Right Triangle 11">
              <a:extLst>
                <a:ext uri="{FF2B5EF4-FFF2-40B4-BE49-F238E27FC236}">
                  <a16:creationId xmlns:a16="http://schemas.microsoft.com/office/drawing/2014/main" id="{368BCD5E-1CB8-4CD2-9D42-338E386600C7}"/>
                </a:ext>
              </a:extLst>
            </p:cNvPr>
            <p:cNvSpPr/>
            <p:nvPr/>
          </p:nvSpPr>
          <p:spPr>
            <a:xfrm flipH="1">
              <a:off x="1705769" y="3038474"/>
              <a:ext cx="304800" cy="333375"/>
            </a:xfrm>
            <a:prstGeom prst="rtTriangle">
              <a:avLst/>
            </a:prstGeom>
            <a:solidFill>
              <a:srgbClr val="00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10C34641-8296-4A51-80D8-2B13904E7677}"/>
                </a:ext>
              </a:extLst>
            </p:cNvPr>
            <p:cNvSpPr txBox="1"/>
            <p:nvPr/>
          </p:nvSpPr>
          <p:spPr>
            <a:xfrm>
              <a:off x="2203450" y="3248184"/>
              <a:ext cx="4572000" cy="2323713"/>
            </a:xfrm>
            <a:prstGeom prst="rect">
              <a:avLst/>
            </a:prstGeom>
            <a:noFill/>
          </p:spPr>
          <p:txBody>
            <a:bodyPr wrap="square" lIns="0" tIns="0" rtlCol="0">
              <a:spAutoFit/>
            </a:bodyPr>
            <a:lstStyle/>
            <a:p>
              <a:pPr>
                <a:tabLst>
                  <a:tab pos="1435100" algn="l"/>
                  <a:tab pos="2870200" algn="r"/>
                </a:tabLst>
              </a:pPr>
              <a:r>
                <a:rPr lang="en-GB" sz="3600" b="1" dirty="0">
                  <a:solidFill>
                    <a:srgbClr val="00A7B7"/>
                  </a:solidFill>
                </a:rPr>
                <a:t>Karin Kadenbach</a:t>
              </a:r>
              <a:br>
                <a:rPr lang="en-GB" sz="2400" b="1" dirty="0">
                  <a:solidFill>
                    <a:srgbClr val="652E87"/>
                  </a:solidFill>
                </a:rPr>
              </a:br>
              <a:r>
                <a:rPr lang="en-GB" sz="2800" dirty="0">
                  <a:solidFill>
                    <a:srgbClr val="606465"/>
                  </a:solidFill>
                </a:rPr>
                <a:t>Member of the </a:t>
              </a:r>
              <a:br>
                <a:rPr lang="en-GB" sz="2800" dirty="0">
                  <a:solidFill>
                    <a:srgbClr val="606465"/>
                  </a:solidFill>
                </a:rPr>
              </a:br>
              <a:r>
                <a:rPr lang="en-GB" sz="2800" dirty="0">
                  <a:solidFill>
                    <a:srgbClr val="606465"/>
                  </a:solidFill>
                </a:rPr>
                <a:t>European Parliament,</a:t>
              </a:r>
            </a:p>
            <a:p>
              <a:pPr>
                <a:tabLst>
                  <a:tab pos="1435100" algn="l"/>
                  <a:tab pos="2870200" algn="r"/>
                </a:tabLst>
              </a:pPr>
              <a:r>
                <a:rPr lang="en-GB" sz="2800" dirty="0">
                  <a:solidFill>
                    <a:srgbClr val="606465"/>
                  </a:solidFill>
                </a:rPr>
                <a:t>The Progressive Alliance </a:t>
              </a:r>
              <a:br>
                <a:rPr lang="en-GB" sz="2800" dirty="0">
                  <a:solidFill>
                    <a:srgbClr val="606465"/>
                  </a:solidFill>
                </a:rPr>
              </a:br>
              <a:r>
                <a:rPr lang="en-GB" sz="2800" dirty="0">
                  <a:solidFill>
                    <a:srgbClr val="606465"/>
                  </a:solidFill>
                </a:rPr>
                <a:t>of Socialists and Democrats </a:t>
              </a:r>
            </a:p>
          </p:txBody>
        </p:sp>
      </p:grpSp>
      <p:pic>
        <p:nvPicPr>
          <p:cNvPr id="14" name="Picture 13">
            <a:extLst>
              <a:ext uri="{FF2B5EF4-FFF2-40B4-BE49-F238E27FC236}">
                <a16:creationId xmlns:a16="http://schemas.microsoft.com/office/drawing/2014/main" id="{3A814232-D199-4EAD-8E0A-AE1DBC9BD9C6}"/>
              </a:ext>
            </a:extLst>
          </p:cNvPr>
          <p:cNvPicPr>
            <a:picLocks noChangeAspect="1"/>
          </p:cNvPicPr>
          <p:nvPr/>
        </p:nvPicPr>
        <p:blipFill>
          <a:blip r:embed="rId3"/>
          <a:stretch>
            <a:fillRect/>
          </a:stretch>
        </p:blipFill>
        <p:spPr>
          <a:xfrm>
            <a:off x="7231631" y="2667000"/>
            <a:ext cx="4350769" cy="3025144"/>
          </a:xfrm>
          <a:prstGeom prst="rect">
            <a:avLst/>
          </a:prstGeom>
        </p:spPr>
      </p:pic>
    </p:spTree>
    <p:extLst>
      <p:ext uri="{BB962C8B-B14F-4D97-AF65-F5344CB8AC3E}">
        <p14:creationId xmlns:p14="http://schemas.microsoft.com/office/powerpoint/2010/main" val="746255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GB" sz="4800" dirty="0">
                <a:latin typeface="Helvetica"/>
                <a:cs typeface="Helvetica"/>
              </a:rPr>
              <a:t>Life-course vaccination</a:t>
            </a:r>
          </a:p>
        </p:txBody>
      </p:sp>
      <p:sp>
        <p:nvSpPr>
          <p:cNvPr id="3" name="Sous-titre 2"/>
          <p:cNvSpPr>
            <a:spLocks noGrp="1"/>
          </p:cNvSpPr>
          <p:nvPr>
            <p:ph type="subTitle" idx="1"/>
          </p:nvPr>
        </p:nvSpPr>
        <p:spPr/>
        <p:txBody>
          <a:bodyPr>
            <a:normAutofit/>
          </a:bodyPr>
          <a:lstStyle/>
          <a:p>
            <a:r>
              <a:rPr lang="en-GB" sz="2800" dirty="0">
                <a:latin typeface="Helvetica"/>
                <a:cs typeface="Helvetica"/>
              </a:rPr>
              <a:t>Helping to achieve the sustainable development goals (SDGs)</a:t>
            </a:r>
          </a:p>
          <a:p>
            <a:endParaRPr lang="en-GB" sz="2800" dirty="0">
              <a:latin typeface="Helvetica"/>
              <a:cs typeface="Helvetica"/>
            </a:endParaRPr>
          </a:p>
          <a:p>
            <a:r>
              <a:rPr lang="en-GB" sz="2000" dirty="0">
                <a:latin typeface="Helvetica"/>
                <a:cs typeface="Helvetica"/>
              </a:rPr>
              <a:t>Daphne E Holt</a:t>
            </a:r>
          </a:p>
          <a:p>
            <a:r>
              <a:rPr lang="en-GB" sz="2000" dirty="0">
                <a:latin typeface="Helvetica"/>
                <a:cs typeface="Helvetica"/>
              </a:rPr>
              <a:t>Chair, The Coalition for Life-course Immunisation</a:t>
            </a:r>
            <a:endParaRPr lang="en-GB" sz="2000" dirty="0"/>
          </a:p>
        </p:txBody>
      </p:sp>
    </p:spTree>
    <p:extLst>
      <p:ext uri="{BB962C8B-B14F-4D97-AF65-F5344CB8AC3E}">
        <p14:creationId xmlns:p14="http://schemas.microsoft.com/office/powerpoint/2010/main" val="99636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Life-course immunisation (LCI): </a:t>
            </a:r>
            <a:br>
              <a:rPr lang="en-GB" dirty="0"/>
            </a:br>
            <a:r>
              <a:rPr lang="en-GB" dirty="0"/>
              <a:t>what does it mean?</a:t>
            </a:r>
          </a:p>
        </p:txBody>
      </p:sp>
      <p:sp>
        <p:nvSpPr>
          <p:cNvPr id="3" name="Espace réservé du contenu 2"/>
          <p:cNvSpPr>
            <a:spLocks noGrp="1"/>
          </p:cNvSpPr>
          <p:nvPr>
            <p:ph idx="1"/>
          </p:nvPr>
        </p:nvSpPr>
        <p:spPr/>
        <p:txBody>
          <a:bodyPr>
            <a:noAutofit/>
          </a:bodyPr>
          <a:lstStyle/>
          <a:p>
            <a:r>
              <a:rPr lang="en-GB" dirty="0"/>
              <a:t>Vaccines are not just for children</a:t>
            </a:r>
          </a:p>
          <a:p>
            <a:r>
              <a:rPr lang="en-GB" dirty="0"/>
              <a:t>Essential at all ages and stages of life</a:t>
            </a:r>
          </a:p>
          <a:p>
            <a:pPr lvl="1"/>
            <a:r>
              <a:rPr lang="en-GB" dirty="0"/>
              <a:t>Babies and children</a:t>
            </a:r>
          </a:p>
          <a:p>
            <a:pPr lvl="1"/>
            <a:r>
              <a:rPr lang="en-GB" dirty="0"/>
              <a:t>Adolescents</a:t>
            </a:r>
          </a:p>
          <a:p>
            <a:pPr lvl="1"/>
            <a:r>
              <a:rPr lang="en-GB" dirty="0"/>
              <a:t>Pregnant women</a:t>
            </a:r>
          </a:p>
          <a:p>
            <a:pPr lvl="1"/>
            <a:r>
              <a:rPr lang="en-GB" dirty="0"/>
              <a:t>New parents</a:t>
            </a:r>
          </a:p>
          <a:p>
            <a:pPr lvl="1"/>
            <a:r>
              <a:rPr lang="en-GB" dirty="0"/>
              <a:t>The immunocompromised</a:t>
            </a:r>
          </a:p>
          <a:p>
            <a:pPr lvl="1"/>
            <a:r>
              <a:rPr lang="en-GB" dirty="0"/>
              <a:t>Adults in the workplace</a:t>
            </a:r>
          </a:p>
          <a:p>
            <a:pPr lvl="1"/>
            <a:r>
              <a:rPr lang="en-GB" dirty="0"/>
              <a:t>Those with chronic diseases</a:t>
            </a:r>
          </a:p>
          <a:p>
            <a:pPr lvl="1"/>
            <a:r>
              <a:rPr lang="en-GB" dirty="0"/>
              <a:t>Older adults</a:t>
            </a:r>
          </a:p>
          <a:p>
            <a:pPr lvl="1"/>
            <a:r>
              <a:rPr lang="en-GB" dirty="0"/>
              <a:t>Travellers</a:t>
            </a:r>
          </a:p>
          <a:p>
            <a:pPr lvl="1"/>
            <a:endParaRPr lang="en-GB" dirty="0"/>
          </a:p>
          <a:p>
            <a:pPr lvl="1"/>
            <a:endParaRPr lang="en-GB" dirty="0"/>
          </a:p>
        </p:txBody>
      </p:sp>
    </p:spTree>
    <p:extLst>
      <p:ext uri="{BB962C8B-B14F-4D97-AF65-F5344CB8AC3E}">
        <p14:creationId xmlns:p14="http://schemas.microsoft.com/office/powerpoint/2010/main" val="15070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93B57E-4619-4877-84FE-FFF47D3BA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321" y="1828800"/>
            <a:ext cx="4826414" cy="4409500"/>
          </a:xfrm>
          <a:prstGeom prst="rect">
            <a:avLst/>
          </a:prstGeom>
        </p:spPr>
      </p:pic>
      <p:sp>
        <p:nvSpPr>
          <p:cNvPr id="2" name="Title 1">
            <a:extLst>
              <a:ext uri="{FF2B5EF4-FFF2-40B4-BE49-F238E27FC236}">
                <a16:creationId xmlns:a16="http://schemas.microsoft.com/office/drawing/2014/main" id="{97ACC927-14CC-477C-A972-E152C3569FDF}"/>
              </a:ext>
            </a:extLst>
          </p:cNvPr>
          <p:cNvSpPr>
            <a:spLocks noGrp="1"/>
          </p:cNvSpPr>
          <p:nvPr>
            <p:ph type="title"/>
          </p:nvPr>
        </p:nvSpPr>
        <p:spPr/>
        <p:txBody>
          <a:bodyPr/>
          <a:lstStyle/>
          <a:p>
            <a:r>
              <a:rPr lang="en-GB" dirty="0"/>
              <a:t>Life-course immunisation (LCI): </a:t>
            </a:r>
            <a:br>
              <a:rPr lang="en-GB" dirty="0"/>
            </a:br>
            <a:r>
              <a:rPr lang="en-GB" dirty="0"/>
              <a:t>what does it mean?</a:t>
            </a:r>
          </a:p>
        </p:txBody>
      </p:sp>
      <p:sp>
        <p:nvSpPr>
          <p:cNvPr id="3" name="Content Placeholder 2">
            <a:extLst>
              <a:ext uri="{FF2B5EF4-FFF2-40B4-BE49-F238E27FC236}">
                <a16:creationId xmlns:a16="http://schemas.microsoft.com/office/drawing/2014/main" id="{A8089404-C77F-4223-AC5C-006CC811643A}"/>
              </a:ext>
            </a:extLst>
          </p:cNvPr>
          <p:cNvSpPr>
            <a:spLocks noGrp="1"/>
          </p:cNvSpPr>
          <p:nvPr>
            <p:ph idx="1"/>
          </p:nvPr>
        </p:nvSpPr>
        <p:spPr/>
        <p:txBody>
          <a:bodyPr/>
          <a:lstStyle/>
          <a:p>
            <a:pPr marL="0" indent="0">
              <a:buNone/>
            </a:pPr>
            <a:r>
              <a:rPr lang="en-GB" dirty="0"/>
              <a:t> </a:t>
            </a:r>
          </a:p>
        </p:txBody>
      </p:sp>
      <p:sp>
        <p:nvSpPr>
          <p:cNvPr id="4" name="TextBox 3">
            <a:extLst>
              <a:ext uri="{FF2B5EF4-FFF2-40B4-BE49-F238E27FC236}">
                <a16:creationId xmlns:a16="http://schemas.microsoft.com/office/drawing/2014/main" id="{075A93A7-7799-443B-9C98-E27CCFED043C}"/>
              </a:ext>
            </a:extLst>
          </p:cNvPr>
          <p:cNvSpPr txBox="1"/>
          <p:nvPr/>
        </p:nvSpPr>
        <p:spPr>
          <a:xfrm>
            <a:off x="4919778" y="3166646"/>
            <a:ext cx="2603500" cy="173380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30000" noProof="0" dirty="0">
                <a:ln>
                  <a:noFill/>
                </a:ln>
                <a:solidFill>
                  <a:prstClr val="black">
                    <a:lumMod val="65000"/>
                    <a:lumOff val="35000"/>
                  </a:prstClr>
                </a:solidFill>
                <a:effectLst/>
                <a:uLnTx/>
                <a:uFillTx/>
                <a:latin typeface="Arial" panose="020B0604020202020204"/>
                <a:ea typeface="+mn-ea"/>
                <a:cs typeface="+mn-cs"/>
              </a:rPr>
              <a:t>Different aspects of your life may put you at higher risk of catching and spreading infection, such as your job, whether you’re travelling abroad, becoming a parent or if you have certain medical conditions</a:t>
            </a:r>
          </a:p>
        </p:txBody>
      </p:sp>
    </p:spTree>
    <p:extLst>
      <p:ext uri="{BB962C8B-B14F-4D97-AF65-F5344CB8AC3E}">
        <p14:creationId xmlns:p14="http://schemas.microsoft.com/office/powerpoint/2010/main" val="2560171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ACBC684E-C355-481E-80E2-8329A80CA722}"/>
              </a:ext>
            </a:extLst>
          </p:cNvPr>
          <p:cNvSpPr>
            <a:spLocks noGrp="1"/>
          </p:cNvSpPr>
          <p:nvPr>
            <p:ph type="title" idx="4294967295"/>
          </p:nvPr>
        </p:nvSpPr>
        <p:spPr>
          <a:xfrm>
            <a:off x="1828800" y="365125"/>
            <a:ext cx="3287713" cy="1457325"/>
          </a:xfrm>
        </p:spPr>
        <p:txBody>
          <a:bodyPr>
            <a:normAutofit fontScale="90000"/>
          </a:bodyPr>
          <a:lstStyle/>
          <a:p>
            <a:r>
              <a:rPr lang="en-GB" dirty="0"/>
              <a:t>What are the benefits?</a:t>
            </a:r>
          </a:p>
        </p:txBody>
      </p:sp>
      <p:pic>
        <p:nvPicPr>
          <p:cNvPr id="13" name="Picture 12">
            <a:extLst>
              <a:ext uri="{FF2B5EF4-FFF2-40B4-BE49-F238E27FC236}">
                <a16:creationId xmlns:a16="http://schemas.microsoft.com/office/drawing/2014/main" id="{B012BC33-FDDC-438B-B20D-159A6A194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974" y="96888"/>
            <a:ext cx="6375576" cy="6375576"/>
          </a:xfrm>
          <a:prstGeom prst="rect">
            <a:avLst/>
          </a:prstGeom>
        </p:spPr>
      </p:pic>
      <p:pic>
        <p:nvPicPr>
          <p:cNvPr id="11" name="Picture 10">
            <a:extLst>
              <a:ext uri="{FF2B5EF4-FFF2-40B4-BE49-F238E27FC236}">
                <a16:creationId xmlns:a16="http://schemas.microsoft.com/office/drawing/2014/main" id="{12390CC8-C2B2-4023-BFCC-53B895092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975" y="1078015"/>
            <a:ext cx="4553982" cy="4548068"/>
          </a:xfrm>
          <a:prstGeom prst="rect">
            <a:avLst/>
          </a:prstGeom>
        </p:spPr>
      </p:pic>
      <p:pic>
        <p:nvPicPr>
          <p:cNvPr id="9" name="Picture 8">
            <a:extLst>
              <a:ext uri="{FF2B5EF4-FFF2-40B4-BE49-F238E27FC236}">
                <a16:creationId xmlns:a16="http://schemas.microsoft.com/office/drawing/2014/main" id="{F5123244-2A56-441C-A903-F144A0CF5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1974" y="1963884"/>
            <a:ext cx="2844761" cy="2897989"/>
          </a:xfrm>
          <a:prstGeom prst="rect">
            <a:avLst/>
          </a:prstGeom>
        </p:spPr>
      </p:pic>
    </p:spTree>
    <p:extLst>
      <p:ext uri="{BB962C8B-B14F-4D97-AF65-F5344CB8AC3E}">
        <p14:creationId xmlns:p14="http://schemas.microsoft.com/office/powerpoint/2010/main" val="343371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Ethos of the SDGs</a:t>
            </a:r>
            <a:endParaRPr lang="en-GB" dirty="0"/>
          </a:p>
        </p:txBody>
      </p:sp>
      <p:sp>
        <p:nvSpPr>
          <p:cNvPr id="3" name="Espace réservé du contenu 2"/>
          <p:cNvSpPr>
            <a:spLocks noGrp="1"/>
          </p:cNvSpPr>
          <p:nvPr>
            <p:ph idx="1"/>
          </p:nvPr>
        </p:nvSpPr>
        <p:spPr/>
        <p:txBody>
          <a:bodyPr/>
          <a:lstStyle/>
          <a:p>
            <a:r>
              <a:rPr lang="en-GB" dirty="0"/>
              <a:t>‘Leaving no one behind’</a:t>
            </a:r>
          </a:p>
          <a:p>
            <a:r>
              <a:rPr lang="en-GB" dirty="0"/>
              <a:t>Imperative – </a:t>
            </a:r>
            <a:r>
              <a:rPr lang="en-GB" u="sng" dirty="0"/>
              <a:t>leave</a:t>
            </a:r>
            <a:r>
              <a:rPr lang="en-GB" dirty="0"/>
              <a:t> no one behind</a:t>
            </a:r>
          </a:p>
          <a:p>
            <a:r>
              <a:rPr lang="en-GB" dirty="0"/>
              <a:t>SDGs laid out by the UN in 2005</a:t>
            </a:r>
          </a:p>
          <a:p>
            <a:r>
              <a:rPr lang="en-GB" dirty="0"/>
              <a:t>Universal call to action to:</a:t>
            </a:r>
          </a:p>
          <a:p>
            <a:pPr lvl="1"/>
            <a:r>
              <a:rPr lang="en-GB" dirty="0"/>
              <a:t>End poverty</a:t>
            </a:r>
          </a:p>
          <a:p>
            <a:pPr lvl="1"/>
            <a:r>
              <a:rPr lang="en-GB" dirty="0"/>
              <a:t>Protect the planet</a:t>
            </a:r>
          </a:p>
          <a:p>
            <a:pPr lvl="1"/>
            <a:r>
              <a:rPr lang="en-GB" dirty="0"/>
              <a:t>Ensure all people enjoy peace and prosperity</a:t>
            </a:r>
          </a:p>
        </p:txBody>
      </p:sp>
    </p:spTree>
    <p:extLst>
      <p:ext uri="{BB962C8B-B14F-4D97-AF65-F5344CB8AC3E}">
        <p14:creationId xmlns:p14="http://schemas.microsoft.com/office/powerpoint/2010/main" val="277591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860EDA-380A-442D-AB64-48456D0DAD7D}"/>
              </a:ext>
            </a:extLst>
          </p:cNvPr>
          <p:cNvSpPr>
            <a:spLocks noGrp="1"/>
          </p:cNvSpPr>
          <p:nvPr>
            <p:ph type="title"/>
          </p:nvPr>
        </p:nvSpPr>
        <p:spPr/>
        <p:txBody>
          <a:bodyPr/>
          <a:lstStyle/>
          <a:p>
            <a:r>
              <a:rPr lang="en-GB" dirty="0"/>
              <a:t>Session overview</a:t>
            </a:r>
          </a:p>
        </p:txBody>
      </p:sp>
      <p:sp>
        <p:nvSpPr>
          <p:cNvPr id="9" name="Text Placeholder 11">
            <a:extLst>
              <a:ext uri="{FF2B5EF4-FFF2-40B4-BE49-F238E27FC236}">
                <a16:creationId xmlns:a16="http://schemas.microsoft.com/office/drawing/2014/main" id="{0AA82377-76F1-4145-B3AA-D50CBDFF8394}"/>
              </a:ext>
            </a:extLst>
          </p:cNvPr>
          <p:cNvSpPr txBox="1">
            <a:spLocks/>
          </p:cNvSpPr>
          <p:nvPr/>
        </p:nvSpPr>
        <p:spPr>
          <a:xfrm>
            <a:off x="631371" y="1676400"/>
            <a:ext cx="9046029" cy="4267200"/>
          </a:xfrm>
          <a:prstGeom prst="rect">
            <a:avLst/>
          </a:prstGeom>
        </p:spPr>
        <p:txBody>
          <a:bodyPr wrap="square" lIns="0" tIns="0" rIns="0" bIns="0">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600"/>
              </a:spcBef>
            </a:pPr>
            <a:r>
              <a:rPr lang="en-GB" sz="2400" b="1" dirty="0">
                <a:solidFill>
                  <a:srgbClr val="652E87"/>
                </a:solidFill>
                <a:latin typeface="Arial Black" panose="020B0A04020102020204" pitchFamily="34" charset="0"/>
              </a:rPr>
              <a:t>Introduction and welcome </a:t>
            </a:r>
            <a:r>
              <a:rPr lang="en-GB" sz="2400" dirty="0">
                <a:solidFill>
                  <a:srgbClr val="652E87"/>
                </a:solidFill>
              </a:rPr>
              <a:t>| </a:t>
            </a:r>
            <a:r>
              <a:rPr lang="en-US" sz="2400" kern="0" dirty="0">
                <a:solidFill>
                  <a:srgbClr val="652E87"/>
                </a:solidFill>
              </a:rPr>
              <a:t>9:00–9:25</a:t>
            </a:r>
            <a:endParaRPr lang="en-GB" sz="2400" dirty="0">
              <a:solidFill>
                <a:srgbClr val="652E87"/>
              </a:solidFill>
            </a:endParaRPr>
          </a:p>
          <a:p>
            <a:pPr marL="285750" indent="-285750">
              <a:spcBef>
                <a:spcPts val="600"/>
              </a:spcBef>
              <a:buClr>
                <a:srgbClr val="652E87"/>
              </a:buClr>
              <a:buFont typeface="Arial" panose="020B0604020202020204" pitchFamily="34" charset="0"/>
              <a:buChar char="•"/>
            </a:pPr>
            <a:r>
              <a:rPr lang="en-US" b="1" kern="0" dirty="0">
                <a:solidFill>
                  <a:srgbClr val="652E87"/>
                </a:solidFill>
              </a:rPr>
              <a:t>Welcome</a:t>
            </a:r>
            <a:br>
              <a:rPr lang="en-US" b="1" kern="0" dirty="0"/>
            </a:br>
            <a:r>
              <a:rPr lang="en-US" kern="0" dirty="0"/>
              <a:t>Suzanne Wait, The Health Policy Partnership</a:t>
            </a:r>
          </a:p>
          <a:p>
            <a:pPr marL="285750" indent="-285750">
              <a:spcBef>
                <a:spcPts val="600"/>
              </a:spcBef>
              <a:buClr>
                <a:srgbClr val="652E87"/>
              </a:buClr>
              <a:buFont typeface="Arial" panose="020B0604020202020204" pitchFamily="34" charset="0"/>
              <a:buChar char="•"/>
            </a:pPr>
            <a:r>
              <a:rPr lang="en-US" b="1" kern="0" dirty="0">
                <a:solidFill>
                  <a:srgbClr val="652E87"/>
                </a:solidFill>
              </a:rPr>
              <a:t>Perspective from the European Commission </a:t>
            </a:r>
            <a:br>
              <a:rPr lang="en-US" b="1" kern="0" dirty="0"/>
            </a:br>
            <a:r>
              <a:rPr lang="en-US" kern="0" dirty="0"/>
              <a:t>John Ryan, </a:t>
            </a:r>
            <a:r>
              <a:rPr lang="en-GB" kern="0" dirty="0"/>
              <a:t>European Commission</a:t>
            </a:r>
          </a:p>
          <a:p>
            <a:pPr marL="285750" indent="-285750">
              <a:spcBef>
                <a:spcPts val="600"/>
              </a:spcBef>
              <a:buClr>
                <a:srgbClr val="652E87"/>
              </a:buClr>
              <a:buFont typeface="Arial" panose="020B0604020202020204" pitchFamily="34" charset="0"/>
              <a:buChar char="•"/>
            </a:pPr>
            <a:r>
              <a:rPr lang="en-US" b="1" kern="0" dirty="0">
                <a:solidFill>
                  <a:srgbClr val="652E87"/>
                </a:solidFill>
              </a:rPr>
              <a:t>Perspective from the European Parliament</a:t>
            </a:r>
            <a:br>
              <a:rPr lang="en-US" b="1" kern="0" dirty="0"/>
            </a:br>
            <a:r>
              <a:rPr lang="en-US" kern="0" dirty="0"/>
              <a:t>Karin Kadenbach, European Parliament</a:t>
            </a:r>
          </a:p>
          <a:p>
            <a:pPr marL="285750" indent="-285750">
              <a:spcBef>
                <a:spcPts val="600"/>
              </a:spcBef>
              <a:buClr>
                <a:srgbClr val="652E87"/>
              </a:buClr>
              <a:buFont typeface="Arial" panose="020B0604020202020204" pitchFamily="34" charset="0"/>
              <a:buChar char="•"/>
            </a:pPr>
            <a:r>
              <a:rPr lang="en-GB" b="1" kern="0" dirty="0">
                <a:solidFill>
                  <a:srgbClr val="652E87"/>
                </a:solidFill>
              </a:rPr>
              <a:t>Taking a life-course approach to vaccination – </a:t>
            </a:r>
            <a:br>
              <a:rPr lang="en-GB" b="1" kern="0" dirty="0">
                <a:solidFill>
                  <a:srgbClr val="652E87"/>
                </a:solidFill>
              </a:rPr>
            </a:br>
            <a:r>
              <a:rPr lang="en-GB" b="1" kern="0" dirty="0">
                <a:solidFill>
                  <a:srgbClr val="652E87"/>
                </a:solidFill>
              </a:rPr>
              <a:t>how does it meet SDGs? </a:t>
            </a:r>
            <a:br>
              <a:rPr lang="en-GB" b="1" kern="0" dirty="0"/>
            </a:br>
            <a:r>
              <a:rPr lang="en-GB" kern="0" dirty="0"/>
              <a:t>Daphne Holt, Coalition for Life-course Immunisation (CLCI) </a:t>
            </a:r>
          </a:p>
          <a:p>
            <a:pPr>
              <a:spcBef>
                <a:spcPts val="600"/>
              </a:spcBef>
            </a:pPr>
            <a:endParaRPr lang="en-GB" sz="1800" kern="0" dirty="0"/>
          </a:p>
          <a:p>
            <a:pPr>
              <a:spcBef>
                <a:spcPts val="600"/>
              </a:spcBef>
            </a:pPr>
            <a:endParaRPr lang="en-GB" kern="0" dirty="0"/>
          </a:p>
          <a:p>
            <a:pPr>
              <a:spcBef>
                <a:spcPts val="600"/>
              </a:spcBef>
            </a:pPr>
            <a:endParaRPr lang="en-GB" kern="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in graphic" descr="Sustainable Development Goals&#10;">
            <a:extLst>
              <a:ext uri="{FF2B5EF4-FFF2-40B4-BE49-F238E27FC236}">
                <a16:creationId xmlns:a16="http://schemas.microsoft.com/office/drawing/2014/main" id="{A057A77E-155E-44E3-B76C-EA0B248D7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715" y="228600"/>
            <a:ext cx="8896350" cy="6096000"/>
          </a:xfrm>
          <a:prstGeom prst="rect">
            <a:avLst/>
          </a:prstGeom>
        </p:spPr>
      </p:pic>
      <p:sp>
        <p:nvSpPr>
          <p:cNvPr id="10" name="12 square">
            <a:extLst>
              <a:ext uri="{FF2B5EF4-FFF2-40B4-BE49-F238E27FC236}">
                <a16:creationId xmlns:a16="http://schemas.microsoft.com/office/drawing/2014/main" id="{27C255D5-F7C7-4655-8389-CC8848672E94}"/>
              </a:ext>
            </a:extLst>
          </p:cNvPr>
          <p:cNvSpPr/>
          <p:nvPr/>
        </p:nvSpPr>
        <p:spPr>
          <a:xfrm>
            <a:off x="9490668" y="3020699"/>
            <a:ext cx="1206000" cy="120668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25000" noProof="0" dirty="0">
              <a:ln>
                <a:noFill/>
              </a:ln>
              <a:solidFill>
                <a:prstClr val="white"/>
              </a:solidFill>
              <a:effectLst/>
              <a:uLnTx/>
              <a:uFillTx/>
              <a:latin typeface="Arial" panose="020B0604020202020204"/>
              <a:ea typeface="+mn-ea"/>
              <a:cs typeface="+mn-cs"/>
            </a:endParaRPr>
          </a:p>
        </p:txBody>
      </p:sp>
      <p:pic>
        <p:nvPicPr>
          <p:cNvPr id="5" name="12" descr="12">
            <a:extLst>
              <a:ext uri="{FF2B5EF4-FFF2-40B4-BE49-F238E27FC236}">
                <a16:creationId xmlns:a16="http://schemas.microsoft.com/office/drawing/2014/main" id="{15D7AADF-5ED9-481A-AEAD-22EC72B3182D}"/>
              </a:ext>
            </a:extLst>
          </p:cNvPr>
          <p:cNvPicPr>
            <a:picLocks noChangeAspect="1"/>
          </p:cNvPicPr>
          <p:nvPr/>
        </p:nvPicPr>
        <p:blipFill rotWithShape="1">
          <a:blip r:embed="rId4">
            <a:extLst>
              <a:ext uri="{28A0092B-C50C-407E-A947-70E740481C1C}">
                <a14:useLocalDpi xmlns:a14="http://schemas.microsoft.com/office/drawing/2010/main" val="0"/>
              </a:ext>
            </a:extLst>
          </a:blip>
          <a:srcRect l="81684" t="45327" r="4175" b="33818"/>
          <a:stretch/>
        </p:blipFill>
        <p:spPr>
          <a:xfrm>
            <a:off x="9472281" y="2987575"/>
            <a:ext cx="1257859" cy="1271240"/>
          </a:xfrm>
          <a:prstGeom prst="rect">
            <a:avLst/>
          </a:prstGeom>
        </p:spPr>
      </p:pic>
      <p:sp>
        <p:nvSpPr>
          <p:cNvPr id="11" name="14 square">
            <a:extLst>
              <a:ext uri="{FF2B5EF4-FFF2-40B4-BE49-F238E27FC236}">
                <a16:creationId xmlns:a16="http://schemas.microsoft.com/office/drawing/2014/main" id="{296BAE17-F707-413D-ABE5-E8E20CAC2F46}"/>
              </a:ext>
            </a:extLst>
          </p:cNvPr>
          <p:cNvSpPr/>
          <p:nvPr/>
        </p:nvSpPr>
        <p:spPr>
          <a:xfrm>
            <a:off x="4025853" y="4367417"/>
            <a:ext cx="1206000" cy="12060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14" descr="14">
            <a:extLst>
              <a:ext uri="{FF2B5EF4-FFF2-40B4-BE49-F238E27FC236}">
                <a16:creationId xmlns:a16="http://schemas.microsoft.com/office/drawing/2014/main" id="{3735DAD3-9663-4EDF-B084-04AB665A63D7}"/>
              </a:ext>
            </a:extLst>
          </p:cNvPr>
          <p:cNvPicPr>
            <a:picLocks noChangeAspect="1"/>
          </p:cNvPicPr>
          <p:nvPr/>
        </p:nvPicPr>
        <p:blipFill rotWithShape="1">
          <a:blip r:embed="rId5">
            <a:extLst>
              <a:ext uri="{28A0092B-C50C-407E-A947-70E740481C1C}">
                <a14:useLocalDpi xmlns:a14="http://schemas.microsoft.com/office/drawing/2010/main" val="0"/>
              </a:ext>
            </a:extLst>
          </a:blip>
          <a:srcRect l="20126" t="67287" r="65771" b="11702"/>
          <a:stretch/>
        </p:blipFill>
        <p:spPr>
          <a:xfrm>
            <a:off x="3996063" y="4333075"/>
            <a:ext cx="1254643" cy="1280879"/>
          </a:xfrm>
          <a:prstGeom prst="rect">
            <a:avLst/>
          </a:prstGeom>
        </p:spPr>
      </p:pic>
      <p:sp>
        <p:nvSpPr>
          <p:cNvPr id="12" name="15 square">
            <a:extLst>
              <a:ext uri="{FF2B5EF4-FFF2-40B4-BE49-F238E27FC236}">
                <a16:creationId xmlns:a16="http://schemas.microsoft.com/office/drawing/2014/main" id="{F094A16F-08BB-4625-B57C-CFDB7666C54A}"/>
              </a:ext>
            </a:extLst>
          </p:cNvPr>
          <p:cNvSpPr/>
          <p:nvPr/>
        </p:nvSpPr>
        <p:spPr>
          <a:xfrm>
            <a:off x="5388432" y="4367417"/>
            <a:ext cx="1206000" cy="12060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9" name="15" descr="15">
            <a:extLst>
              <a:ext uri="{FF2B5EF4-FFF2-40B4-BE49-F238E27FC236}">
                <a16:creationId xmlns:a16="http://schemas.microsoft.com/office/drawing/2014/main" id="{FB5DB5C8-8094-4E24-A7B9-A4810B2AEE65}"/>
              </a:ext>
            </a:extLst>
          </p:cNvPr>
          <p:cNvPicPr>
            <a:picLocks noChangeAspect="1"/>
          </p:cNvPicPr>
          <p:nvPr/>
        </p:nvPicPr>
        <p:blipFill rotWithShape="1">
          <a:blip r:embed="rId6">
            <a:extLst>
              <a:ext uri="{28A0092B-C50C-407E-A947-70E740481C1C}">
                <a14:useLocalDpi xmlns:a14="http://schemas.microsoft.com/office/drawing/2010/main" val="0"/>
              </a:ext>
            </a:extLst>
          </a:blip>
          <a:srcRect l="35651" t="67514" r="50445" b="11932"/>
          <a:stretch/>
        </p:blipFill>
        <p:spPr>
          <a:xfrm>
            <a:off x="5378298" y="4330549"/>
            <a:ext cx="1237013" cy="1252847"/>
          </a:xfrm>
          <a:prstGeom prst="rect">
            <a:avLst/>
          </a:prstGeom>
        </p:spPr>
      </p:pic>
    </p:spTree>
    <p:extLst>
      <p:ext uri="{BB962C8B-B14F-4D97-AF65-F5344CB8AC3E}">
        <p14:creationId xmlns:p14="http://schemas.microsoft.com/office/powerpoint/2010/main" val="370532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Who can/is moving these </a:t>
            </a:r>
            <a:br>
              <a:rPr lang="en-GB" dirty="0"/>
            </a:br>
            <a:r>
              <a:rPr lang="en-GB" dirty="0"/>
              <a:t>concepts forward in Europe?</a:t>
            </a:r>
          </a:p>
        </p:txBody>
      </p:sp>
      <p:grpSp>
        <p:nvGrpSpPr>
          <p:cNvPr id="20" name="Group 19">
            <a:extLst>
              <a:ext uri="{FF2B5EF4-FFF2-40B4-BE49-F238E27FC236}">
                <a16:creationId xmlns:a16="http://schemas.microsoft.com/office/drawing/2014/main" id="{C524DF0B-B255-413A-9A9F-7F0CCD9DD574}"/>
              </a:ext>
            </a:extLst>
          </p:cNvPr>
          <p:cNvGrpSpPr/>
          <p:nvPr/>
        </p:nvGrpSpPr>
        <p:grpSpPr>
          <a:xfrm>
            <a:off x="3696803" y="1543373"/>
            <a:ext cx="4933471" cy="2881936"/>
            <a:chOff x="3696803" y="1543373"/>
            <a:chExt cx="4933471" cy="2881936"/>
          </a:xfrm>
        </p:grpSpPr>
        <p:sp>
          <p:nvSpPr>
            <p:cNvPr id="12" name="Freeform: Shape 11">
              <a:extLst>
                <a:ext uri="{FF2B5EF4-FFF2-40B4-BE49-F238E27FC236}">
                  <a16:creationId xmlns:a16="http://schemas.microsoft.com/office/drawing/2014/main" id="{42B14516-EE97-4B09-A61E-38E60243CABA}"/>
                </a:ext>
              </a:extLst>
            </p:cNvPr>
            <p:cNvSpPr/>
            <p:nvPr/>
          </p:nvSpPr>
          <p:spPr>
            <a:xfrm>
              <a:off x="3696803" y="1543373"/>
              <a:ext cx="4933471" cy="2881936"/>
            </a:xfrm>
            <a:custGeom>
              <a:avLst/>
              <a:gdLst>
                <a:gd name="connsiteX0" fmla="*/ 1142304 w 4933470"/>
                <a:gd name="connsiteY0" fmla="*/ 285780 h 2881935"/>
                <a:gd name="connsiteX1" fmla="*/ 3830819 w 4933470"/>
                <a:gd name="connsiteY1" fmla="*/ 285780 h 2881935"/>
                <a:gd name="connsiteX2" fmla="*/ 3830819 w 4933470"/>
                <a:gd name="connsiteY2" fmla="*/ 889429 h 2881935"/>
                <a:gd name="connsiteX3" fmla="*/ 3880606 w 4933470"/>
                <a:gd name="connsiteY3" fmla="*/ 1181517 h 2881935"/>
                <a:gd name="connsiteX4" fmla="*/ 3980181 w 4933470"/>
                <a:gd name="connsiteY4" fmla="*/ 1162044 h 2881935"/>
                <a:gd name="connsiteX5" fmla="*/ 4242696 w 4933470"/>
                <a:gd name="connsiteY5" fmla="*/ 1099732 h 2881935"/>
                <a:gd name="connsiteX6" fmla="*/ 4640994 w 4933470"/>
                <a:gd name="connsiteY6" fmla="*/ 1442449 h 2881935"/>
                <a:gd name="connsiteX7" fmla="*/ 4242696 w 4933470"/>
                <a:gd name="connsiteY7" fmla="*/ 1785166 h 2881935"/>
                <a:gd name="connsiteX8" fmla="*/ 3980181 w 4933470"/>
                <a:gd name="connsiteY8" fmla="*/ 1722854 h 2881935"/>
                <a:gd name="connsiteX9" fmla="*/ 3880606 w 4933470"/>
                <a:gd name="connsiteY9" fmla="*/ 1703381 h 2881935"/>
                <a:gd name="connsiteX10" fmla="*/ 3830819 w 4933470"/>
                <a:gd name="connsiteY10" fmla="*/ 1995469 h 2881935"/>
                <a:gd name="connsiteX11" fmla="*/ 3830819 w 4933470"/>
                <a:gd name="connsiteY11" fmla="*/ 2599118 h 2881935"/>
                <a:gd name="connsiteX12" fmla="*/ 3129270 w 4933470"/>
                <a:gd name="connsiteY12" fmla="*/ 2599118 h 2881935"/>
                <a:gd name="connsiteX13" fmla="*/ 2803390 w 4933470"/>
                <a:gd name="connsiteY13" fmla="*/ 2564067 h 2881935"/>
                <a:gd name="connsiteX14" fmla="*/ 2826020 w 4933470"/>
                <a:gd name="connsiteY14" fmla="*/ 2490072 h 2881935"/>
                <a:gd name="connsiteX15" fmla="*/ 2898438 w 4933470"/>
                <a:gd name="connsiteY15" fmla="*/ 2256401 h 2881935"/>
                <a:gd name="connsiteX16" fmla="*/ 2486561 w 4933470"/>
                <a:gd name="connsiteY16" fmla="*/ 1902001 h 2881935"/>
                <a:gd name="connsiteX17" fmla="*/ 2074684 w 4933470"/>
                <a:gd name="connsiteY17" fmla="*/ 2256401 h 2881935"/>
                <a:gd name="connsiteX18" fmla="*/ 2147102 w 4933470"/>
                <a:gd name="connsiteY18" fmla="*/ 2490072 h 2881935"/>
                <a:gd name="connsiteX19" fmla="*/ 2169733 w 4933470"/>
                <a:gd name="connsiteY19" fmla="*/ 2564067 h 2881935"/>
                <a:gd name="connsiteX20" fmla="*/ 1843852 w 4933470"/>
                <a:gd name="connsiteY20" fmla="*/ 2599118 h 2881935"/>
                <a:gd name="connsiteX21" fmla="*/ 1142304 w 4933470"/>
                <a:gd name="connsiteY21" fmla="*/ 2599118 h 2881935"/>
                <a:gd name="connsiteX22" fmla="*/ 1142304 w 4933470"/>
                <a:gd name="connsiteY22" fmla="*/ 1995469 h 2881935"/>
                <a:gd name="connsiteX23" fmla="*/ 1092516 w 4933470"/>
                <a:gd name="connsiteY23" fmla="*/ 1703381 h 2881935"/>
                <a:gd name="connsiteX24" fmla="*/ 992942 w 4933470"/>
                <a:gd name="connsiteY24" fmla="*/ 1722854 h 2881935"/>
                <a:gd name="connsiteX25" fmla="*/ 730427 w 4933470"/>
                <a:gd name="connsiteY25" fmla="*/ 1785166 h 2881935"/>
                <a:gd name="connsiteX26" fmla="*/ 332128 w 4933470"/>
                <a:gd name="connsiteY26" fmla="*/ 1442449 h 2881935"/>
                <a:gd name="connsiteX27" fmla="*/ 730427 w 4933470"/>
                <a:gd name="connsiteY27" fmla="*/ 1099732 h 2881935"/>
                <a:gd name="connsiteX28" fmla="*/ 992942 w 4933470"/>
                <a:gd name="connsiteY28" fmla="*/ 1162044 h 2881935"/>
                <a:gd name="connsiteX29" fmla="*/ 1092516 w 4933470"/>
                <a:gd name="connsiteY29" fmla="*/ 1181517 h 2881935"/>
                <a:gd name="connsiteX30" fmla="*/ 1142304 w 4933470"/>
                <a:gd name="connsiteY30" fmla="*/ 889429 h 2881935"/>
                <a:gd name="connsiteX31" fmla="*/ 1142304 w 4933470"/>
                <a:gd name="connsiteY31" fmla="*/ 285780 h 288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33470" h="2881935">
                  <a:moveTo>
                    <a:pt x="1142304" y="285780"/>
                  </a:moveTo>
                  <a:lnTo>
                    <a:pt x="3830819" y="285780"/>
                  </a:lnTo>
                  <a:lnTo>
                    <a:pt x="3830819" y="889429"/>
                  </a:lnTo>
                  <a:cubicBezTo>
                    <a:pt x="3830819" y="1060787"/>
                    <a:pt x="3835345" y="1158150"/>
                    <a:pt x="3880606" y="1181517"/>
                  </a:cubicBezTo>
                  <a:cubicBezTo>
                    <a:pt x="3903237" y="1193201"/>
                    <a:pt x="3934920" y="1185412"/>
                    <a:pt x="3980181" y="1162044"/>
                  </a:cubicBezTo>
                  <a:cubicBezTo>
                    <a:pt x="4052599" y="1123099"/>
                    <a:pt x="4147647" y="1099732"/>
                    <a:pt x="4242696" y="1099732"/>
                  </a:cubicBezTo>
                  <a:cubicBezTo>
                    <a:pt x="4459949" y="1099732"/>
                    <a:pt x="4640994" y="1251618"/>
                    <a:pt x="4640994" y="1442449"/>
                  </a:cubicBezTo>
                  <a:cubicBezTo>
                    <a:pt x="4640994" y="1629385"/>
                    <a:pt x="4464476" y="1785166"/>
                    <a:pt x="4242696" y="1785166"/>
                  </a:cubicBezTo>
                  <a:cubicBezTo>
                    <a:pt x="4147647" y="1785166"/>
                    <a:pt x="4052599" y="1761799"/>
                    <a:pt x="3980181" y="1722854"/>
                  </a:cubicBezTo>
                  <a:cubicBezTo>
                    <a:pt x="3934920" y="1695592"/>
                    <a:pt x="3903237" y="1691697"/>
                    <a:pt x="3880606" y="1703381"/>
                  </a:cubicBezTo>
                  <a:cubicBezTo>
                    <a:pt x="3835345" y="1726748"/>
                    <a:pt x="3830819" y="1824111"/>
                    <a:pt x="3830819" y="1995469"/>
                  </a:cubicBezTo>
                  <a:lnTo>
                    <a:pt x="3830819" y="2599118"/>
                  </a:lnTo>
                  <a:lnTo>
                    <a:pt x="3129270" y="2599118"/>
                  </a:lnTo>
                  <a:cubicBezTo>
                    <a:pt x="2939173" y="2599118"/>
                    <a:pt x="2826020" y="2595223"/>
                    <a:pt x="2803390" y="2564067"/>
                  </a:cubicBezTo>
                  <a:cubicBezTo>
                    <a:pt x="2794337" y="2548489"/>
                    <a:pt x="2803390" y="2525122"/>
                    <a:pt x="2826020" y="2490072"/>
                  </a:cubicBezTo>
                  <a:cubicBezTo>
                    <a:pt x="2871282" y="2423865"/>
                    <a:pt x="2898438" y="2342080"/>
                    <a:pt x="2898438" y="2256401"/>
                  </a:cubicBezTo>
                  <a:cubicBezTo>
                    <a:pt x="2898438" y="2061676"/>
                    <a:pt x="2712867" y="1902001"/>
                    <a:pt x="2486561" y="1902001"/>
                  </a:cubicBezTo>
                  <a:cubicBezTo>
                    <a:pt x="2260255" y="1902001"/>
                    <a:pt x="2074684" y="2061676"/>
                    <a:pt x="2074684" y="2256401"/>
                  </a:cubicBezTo>
                  <a:cubicBezTo>
                    <a:pt x="2074684" y="2342080"/>
                    <a:pt x="2101841" y="2423865"/>
                    <a:pt x="2147102" y="2490072"/>
                  </a:cubicBezTo>
                  <a:cubicBezTo>
                    <a:pt x="2174259" y="2525122"/>
                    <a:pt x="2178785" y="2548489"/>
                    <a:pt x="2169733" y="2564067"/>
                  </a:cubicBezTo>
                  <a:cubicBezTo>
                    <a:pt x="2147102" y="2599118"/>
                    <a:pt x="2029423" y="2599118"/>
                    <a:pt x="1843852" y="2599118"/>
                  </a:cubicBezTo>
                  <a:lnTo>
                    <a:pt x="1142304" y="2599118"/>
                  </a:lnTo>
                  <a:lnTo>
                    <a:pt x="1142304" y="1995469"/>
                  </a:lnTo>
                  <a:cubicBezTo>
                    <a:pt x="1142304" y="1824111"/>
                    <a:pt x="1142304" y="1726748"/>
                    <a:pt x="1092516" y="1703381"/>
                  </a:cubicBezTo>
                  <a:cubicBezTo>
                    <a:pt x="1069886" y="1691697"/>
                    <a:pt x="1038203" y="1699486"/>
                    <a:pt x="992942" y="1722854"/>
                  </a:cubicBezTo>
                  <a:cubicBezTo>
                    <a:pt x="920524" y="1761799"/>
                    <a:pt x="825475" y="1785166"/>
                    <a:pt x="730427" y="1785166"/>
                  </a:cubicBezTo>
                  <a:cubicBezTo>
                    <a:pt x="508647" y="1785166"/>
                    <a:pt x="332128" y="1633280"/>
                    <a:pt x="332128" y="1442449"/>
                  </a:cubicBezTo>
                  <a:cubicBezTo>
                    <a:pt x="332128" y="1251618"/>
                    <a:pt x="508647" y="1099732"/>
                    <a:pt x="730427" y="1099732"/>
                  </a:cubicBezTo>
                  <a:cubicBezTo>
                    <a:pt x="825475" y="1099732"/>
                    <a:pt x="920524" y="1123099"/>
                    <a:pt x="992942" y="1162044"/>
                  </a:cubicBezTo>
                  <a:cubicBezTo>
                    <a:pt x="1038203" y="1185412"/>
                    <a:pt x="1069886" y="1193201"/>
                    <a:pt x="1092516" y="1181517"/>
                  </a:cubicBezTo>
                  <a:cubicBezTo>
                    <a:pt x="1137778" y="1158150"/>
                    <a:pt x="1142304" y="1060787"/>
                    <a:pt x="1142304" y="889429"/>
                  </a:cubicBezTo>
                  <a:lnTo>
                    <a:pt x="1142304" y="285780"/>
                  </a:lnTo>
                  <a:close/>
                </a:path>
              </a:pathLst>
            </a:custGeom>
            <a:solidFill>
              <a:srgbClr val="499DD6"/>
            </a:solidFill>
            <a:ln w="93193" cap="flat">
              <a:solidFill>
                <a:schemeClr val="bg1">
                  <a:lumMod val="8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53AE9838-DCA7-407C-A639-C2C2FC24C112}"/>
                </a:ext>
              </a:extLst>
            </p:cNvPr>
            <p:cNvSpPr txBox="1"/>
            <p:nvPr/>
          </p:nvSpPr>
          <p:spPr>
            <a:xfrm>
              <a:off x="4917232" y="2505670"/>
              <a:ext cx="25534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a:ea typeface="+mn-ea"/>
                  <a:cs typeface="Helvetica"/>
                </a:rPr>
                <a:t>Civil </a:t>
              </a:r>
              <a:br>
                <a:rPr kumimoji="0" lang="en-GB" sz="1800" b="1" i="0" u="none" strike="noStrike" kern="1200" cap="none" spc="0" normalizeH="0" baseline="0" noProof="0" dirty="0">
                  <a:ln>
                    <a:noFill/>
                  </a:ln>
                  <a:solidFill>
                    <a:prstClr val="white"/>
                  </a:solidFill>
                  <a:effectLst/>
                  <a:uLnTx/>
                  <a:uFillTx/>
                  <a:latin typeface="Helvetica"/>
                  <a:ea typeface="+mn-ea"/>
                  <a:cs typeface="Helvetica"/>
                </a:rPr>
              </a:br>
              <a:r>
                <a:rPr kumimoji="0" lang="en-GB" sz="1800" b="1" i="0" u="none" strike="noStrike" kern="1200" cap="none" spc="0" normalizeH="0" baseline="0" noProof="0" dirty="0">
                  <a:ln>
                    <a:noFill/>
                  </a:ln>
                  <a:solidFill>
                    <a:prstClr val="white"/>
                  </a:solidFill>
                  <a:effectLst/>
                  <a:uLnTx/>
                  <a:uFillTx/>
                  <a:latin typeface="Helvetica"/>
                  <a:ea typeface="+mn-ea"/>
                  <a:cs typeface="Helvetica"/>
                </a:rPr>
                <a:t>society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0164A22E-D199-43BE-9461-1A25F389643E}"/>
              </a:ext>
            </a:extLst>
          </p:cNvPr>
          <p:cNvGrpSpPr/>
          <p:nvPr/>
        </p:nvGrpSpPr>
        <p:grpSpPr>
          <a:xfrm>
            <a:off x="7543915" y="1829153"/>
            <a:ext cx="2683991" cy="3010456"/>
            <a:chOff x="7543915" y="1829153"/>
            <a:chExt cx="2683991" cy="3010456"/>
          </a:xfrm>
        </p:grpSpPr>
        <p:sp>
          <p:nvSpPr>
            <p:cNvPr id="15" name="Freeform: Shape 14">
              <a:extLst>
                <a:ext uri="{FF2B5EF4-FFF2-40B4-BE49-F238E27FC236}">
                  <a16:creationId xmlns:a16="http://schemas.microsoft.com/office/drawing/2014/main" id="{532B4417-F31A-4024-B6F5-B92F7A0DBE01}"/>
                </a:ext>
              </a:extLst>
            </p:cNvPr>
            <p:cNvSpPr/>
            <p:nvPr/>
          </p:nvSpPr>
          <p:spPr>
            <a:xfrm>
              <a:off x="7543915" y="1829153"/>
              <a:ext cx="2683991" cy="3010456"/>
            </a:xfrm>
            <a:custGeom>
              <a:avLst/>
              <a:gdLst>
                <a:gd name="connsiteX0" fmla="*/ 3020644 w 3349328"/>
                <a:gd name="connsiteY0" fmla="*/ 2599118 h 3544001"/>
                <a:gd name="connsiteX1" fmla="*/ 2319095 w 3349328"/>
                <a:gd name="connsiteY1" fmla="*/ 2599118 h 3544001"/>
                <a:gd name="connsiteX2" fmla="*/ 1979636 w 3349328"/>
                <a:gd name="connsiteY2" fmla="*/ 2641957 h 3544001"/>
                <a:gd name="connsiteX3" fmla="*/ 2002267 w 3349328"/>
                <a:gd name="connsiteY3" fmla="*/ 2727637 h 3544001"/>
                <a:gd name="connsiteX4" fmla="*/ 2074684 w 3349328"/>
                <a:gd name="connsiteY4" fmla="*/ 2953518 h 3544001"/>
                <a:gd name="connsiteX5" fmla="*/ 1676386 w 3349328"/>
                <a:gd name="connsiteY5" fmla="*/ 3296235 h 3544001"/>
                <a:gd name="connsiteX6" fmla="*/ 1278088 w 3349328"/>
                <a:gd name="connsiteY6" fmla="*/ 2953518 h 3544001"/>
                <a:gd name="connsiteX7" fmla="*/ 1350505 w 3349328"/>
                <a:gd name="connsiteY7" fmla="*/ 2727637 h 3544001"/>
                <a:gd name="connsiteX8" fmla="*/ 1373136 w 3349328"/>
                <a:gd name="connsiteY8" fmla="*/ 2641957 h 3544001"/>
                <a:gd name="connsiteX9" fmla="*/ 1033677 w 3349328"/>
                <a:gd name="connsiteY9" fmla="*/ 2599118 h 3544001"/>
                <a:gd name="connsiteX10" fmla="*/ 332128 w 3349328"/>
                <a:gd name="connsiteY10" fmla="*/ 2599118 h 3544001"/>
                <a:gd name="connsiteX11" fmla="*/ 332128 w 3349328"/>
                <a:gd name="connsiteY11" fmla="*/ 1995469 h 3544001"/>
                <a:gd name="connsiteX12" fmla="*/ 372863 w 3349328"/>
                <a:gd name="connsiteY12" fmla="*/ 1715065 h 3544001"/>
                <a:gd name="connsiteX13" fmla="*/ 458860 w 3349328"/>
                <a:gd name="connsiteY13" fmla="*/ 1734537 h 3544001"/>
                <a:gd name="connsiteX14" fmla="*/ 730427 w 3349328"/>
                <a:gd name="connsiteY14" fmla="*/ 1796849 h 3544001"/>
                <a:gd name="connsiteX15" fmla="*/ 1142304 w 3349328"/>
                <a:gd name="connsiteY15" fmla="*/ 1442449 h 3544001"/>
                <a:gd name="connsiteX16" fmla="*/ 730427 w 3349328"/>
                <a:gd name="connsiteY16" fmla="*/ 1088049 h 3544001"/>
                <a:gd name="connsiteX17" fmla="*/ 458860 w 3349328"/>
                <a:gd name="connsiteY17" fmla="*/ 1154255 h 3544001"/>
                <a:gd name="connsiteX18" fmla="*/ 372863 w 3349328"/>
                <a:gd name="connsiteY18" fmla="*/ 1173728 h 3544001"/>
                <a:gd name="connsiteX19" fmla="*/ 332128 w 3349328"/>
                <a:gd name="connsiteY19" fmla="*/ 893323 h 3544001"/>
                <a:gd name="connsiteX20" fmla="*/ 332128 w 3349328"/>
                <a:gd name="connsiteY20" fmla="*/ 285780 h 3544001"/>
                <a:gd name="connsiteX21" fmla="*/ 3016118 w 3349328"/>
                <a:gd name="connsiteY21" fmla="*/ 285780 h 3544001"/>
                <a:gd name="connsiteX22" fmla="*/ 3016118 w 3349328"/>
                <a:gd name="connsiteY22" fmla="*/ 2599118 h 3544001"/>
                <a:gd name="connsiteX0" fmla="*/ 2683990 w 2683990"/>
                <a:gd name="connsiteY0" fmla="*/ 2313338 h 3010455"/>
                <a:gd name="connsiteX1" fmla="*/ 1986967 w 2683990"/>
                <a:gd name="connsiteY1" fmla="*/ 2313338 h 3010455"/>
                <a:gd name="connsiteX2" fmla="*/ 1647508 w 2683990"/>
                <a:gd name="connsiteY2" fmla="*/ 2356177 h 3010455"/>
                <a:gd name="connsiteX3" fmla="*/ 1670139 w 2683990"/>
                <a:gd name="connsiteY3" fmla="*/ 2441857 h 3010455"/>
                <a:gd name="connsiteX4" fmla="*/ 1742556 w 2683990"/>
                <a:gd name="connsiteY4" fmla="*/ 2667738 h 3010455"/>
                <a:gd name="connsiteX5" fmla="*/ 1344258 w 2683990"/>
                <a:gd name="connsiteY5" fmla="*/ 3010455 h 3010455"/>
                <a:gd name="connsiteX6" fmla="*/ 945960 w 2683990"/>
                <a:gd name="connsiteY6" fmla="*/ 2667738 h 3010455"/>
                <a:gd name="connsiteX7" fmla="*/ 1018377 w 2683990"/>
                <a:gd name="connsiteY7" fmla="*/ 2441857 h 3010455"/>
                <a:gd name="connsiteX8" fmla="*/ 1041008 w 2683990"/>
                <a:gd name="connsiteY8" fmla="*/ 2356177 h 3010455"/>
                <a:gd name="connsiteX9" fmla="*/ 701549 w 2683990"/>
                <a:gd name="connsiteY9" fmla="*/ 2313338 h 3010455"/>
                <a:gd name="connsiteX10" fmla="*/ 0 w 2683990"/>
                <a:gd name="connsiteY10" fmla="*/ 2313338 h 3010455"/>
                <a:gd name="connsiteX11" fmla="*/ 0 w 2683990"/>
                <a:gd name="connsiteY11" fmla="*/ 1709689 h 3010455"/>
                <a:gd name="connsiteX12" fmla="*/ 40735 w 2683990"/>
                <a:gd name="connsiteY12" fmla="*/ 1429285 h 3010455"/>
                <a:gd name="connsiteX13" fmla="*/ 126732 w 2683990"/>
                <a:gd name="connsiteY13" fmla="*/ 1448757 h 3010455"/>
                <a:gd name="connsiteX14" fmla="*/ 398299 w 2683990"/>
                <a:gd name="connsiteY14" fmla="*/ 1511069 h 3010455"/>
                <a:gd name="connsiteX15" fmla="*/ 810176 w 2683990"/>
                <a:gd name="connsiteY15" fmla="*/ 1156669 h 3010455"/>
                <a:gd name="connsiteX16" fmla="*/ 398299 w 2683990"/>
                <a:gd name="connsiteY16" fmla="*/ 802269 h 3010455"/>
                <a:gd name="connsiteX17" fmla="*/ 126732 w 2683990"/>
                <a:gd name="connsiteY17" fmla="*/ 868475 h 3010455"/>
                <a:gd name="connsiteX18" fmla="*/ 40735 w 2683990"/>
                <a:gd name="connsiteY18" fmla="*/ 887948 h 3010455"/>
                <a:gd name="connsiteX19" fmla="*/ 0 w 2683990"/>
                <a:gd name="connsiteY19" fmla="*/ 607543 h 3010455"/>
                <a:gd name="connsiteX20" fmla="*/ 0 w 2683990"/>
                <a:gd name="connsiteY20" fmla="*/ 0 h 3010455"/>
                <a:gd name="connsiteX21" fmla="*/ 2683990 w 2683990"/>
                <a:gd name="connsiteY21" fmla="*/ 0 h 3010455"/>
                <a:gd name="connsiteX22" fmla="*/ 2683990 w 2683990"/>
                <a:gd name="connsiteY22" fmla="*/ 2313338 h 30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83990" h="3010455">
                  <a:moveTo>
                    <a:pt x="2683990" y="2313338"/>
                  </a:moveTo>
                  <a:lnTo>
                    <a:pt x="1986967" y="2313338"/>
                  </a:lnTo>
                  <a:cubicBezTo>
                    <a:pt x="1787818" y="2313338"/>
                    <a:pt x="1674665" y="2313338"/>
                    <a:pt x="1647508" y="2356177"/>
                  </a:cubicBezTo>
                  <a:cubicBezTo>
                    <a:pt x="1633930" y="2375650"/>
                    <a:pt x="1642982" y="2402911"/>
                    <a:pt x="1670139" y="2441857"/>
                  </a:cubicBezTo>
                  <a:cubicBezTo>
                    <a:pt x="1715400" y="2504169"/>
                    <a:pt x="1742556" y="2585953"/>
                    <a:pt x="1742556" y="2667738"/>
                  </a:cubicBezTo>
                  <a:cubicBezTo>
                    <a:pt x="1742556" y="2858569"/>
                    <a:pt x="1566038" y="3010455"/>
                    <a:pt x="1344258" y="3010455"/>
                  </a:cubicBezTo>
                  <a:cubicBezTo>
                    <a:pt x="1127005" y="3010455"/>
                    <a:pt x="945960" y="2858569"/>
                    <a:pt x="945960" y="2667738"/>
                  </a:cubicBezTo>
                  <a:cubicBezTo>
                    <a:pt x="945960" y="2585953"/>
                    <a:pt x="973116" y="2504169"/>
                    <a:pt x="1018377" y="2441857"/>
                  </a:cubicBezTo>
                  <a:cubicBezTo>
                    <a:pt x="1045534" y="2402911"/>
                    <a:pt x="1054586" y="2375650"/>
                    <a:pt x="1041008" y="2356177"/>
                  </a:cubicBezTo>
                  <a:cubicBezTo>
                    <a:pt x="1013852" y="2317232"/>
                    <a:pt x="900699" y="2313338"/>
                    <a:pt x="701549" y="2313338"/>
                  </a:cubicBezTo>
                  <a:lnTo>
                    <a:pt x="0" y="2313338"/>
                  </a:lnTo>
                  <a:lnTo>
                    <a:pt x="0" y="1709689"/>
                  </a:lnTo>
                  <a:cubicBezTo>
                    <a:pt x="0" y="1546120"/>
                    <a:pt x="0" y="1444863"/>
                    <a:pt x="40735" y="1429285"/>
                  </a:cubicBezTo>
                  <a:cubicBezTo>
                    <a:pt x="58840" y="1421496"/>
                    <a:pt x="85997" y="1425390"/>
                    <a:pt x="126732" y="1448757"/>
                  </a:cubicBezTo>
                  <a:cubicBezTo>
                    <a:pt x="199150" y="1487702"/>
                    <a:pt x="298724" y="1511069"/>
                    <a:pt x="398299" y="1511069"/>
                  </a:cubicBezTo>
                  <a:cubicBezTo>
                    <a:pt x="624605" y="1511069"/>
                    <a:pt x="810176" y="1351394"/>
                    <a:pt x="810176" y="1156669"/>
                  </a:cubicBezTo>
                  <a:cubicBezTo>
                    <a:pt x="810176" y="961944"/>
                    <a:pt x="624605" y="802269"/>
                    <a:pt x="398299" y="802269"/>
                  </a:cubicBezTo>
                  <a:cubicBezTo>
                    <a:pt x="298724" y="802269"/>
                    <a:pt x="199150" y="825636"/>
                    <a:pt x="126732" y="868475"/>
                  </a:cubicBezTo>
                  <a:cubicBezTo>
                    <a:pt x="85997" y="891842"/>
                    <a:pt x="58840" y="895737"/>
                    <a:pt x="40735" y="887948"/>
                  </a:cubicBezTo>
                  <a:cubicBezTo>
                    <a:pt x="0" y="868475"/>
                    <a:pt x="0" y="771113"/>
                    <a:pt x="0" y="607543"/>
                  </a:cubicBezTo>
                  <a:lnTo>
                    <a:pt x="0" y="0"/>
                  </a:lnTo>
                  <a:lnTo>
                    <a:pt x="2683990" y="0"/>
                  </a:lnTo>
                  <a:lnTo>
                    <a:pt x="2683990" y="2313338"/>
                  </a:lnTo>
                  <a:close/>
                </a:path>
              </a:pathLst>
            </a:custGeom>
            <a:solidFill>
              <a:srgbClr val="499DD6"/>
            </a:solidFill>
            <a:ln w="93193" cap="flat">
              <a:solidFill>
                <a:schemeClr val="bg1">
                  <a:lumMod val="8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17EEC546-B9BF-4E0D-A999-403CB0221865}"/>
                </a:ext>
              </a:extLst>
            </p:cNvPr>
            <p:cNvSpPr txBox="1"/>
            <p:nvPr/>
          </p:nvSpPr>
          <p:spPr>
            <a:xfrm>
              <a:off x="8382000" y="2505670"/>
              <a:ext cx="169195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a:ea typeface="+mn-ea"/>
                  <a:cs typeface="Helvetica"/>
                </a:rPr>
                <a:t>Healthcare professionals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22" name="Group 21">
            <a:extLst>
              <a:ext uri="{FF2B5EF4-FFF2-40B4-BE49-F238E27FC236}">
                <a16:creationId xmlns:a16="http://schemas.microsoft.com/office/drawing/2014/main" id="{2AE8EFE0-C9AB-44F1-BFC8-B79B54C1623B}"/>
              </a:ext>
            </a:extLst>
          </p:cNvPr>
          <p:cNvGrpSpPr/>
          <p:nvPr/>
        </p:nvGrpSpPr>
        <p:grpSpPr>
          <a:xfrm>
            <a:off x="1809411" y="3864499"/>
            <a:ext cx="4118769" cy="2881936"/>
            <a:chOff x="1809411" y="3864499"/>
            <a:chExt cx="4118769" cy="2881936"/>
          </a:xfrm>
        </p:grpSpPr>
        <p:sp>
          <p:nvSpPr>
            <p:cNvPr id="7" name="Freeform: Shape 6">
              <a:extLst>
                <a:ext uri="{FF2B5EF4-FFF2-40B4-BE49-F238E27FC236}">
                  <a16:creationId xmlns:a16="http://schemas.microsoft.com/office/drawing/2014/main" id="{572D3EAC-E48E-4F10-AABF-5A2BA36A8BC3}"/>
                </a:ext>
              </a:extLst>
            </p:cNvPr>
            <p:cNvSpPr/>
            <p:nvPr/>
          </p:nvSpPr>
          <p:spPr>
            <a:xfrm>
              <a:off x="1809411" y="3864499"/>
              <a:ext cx="4118769" cy="2881936"/>
            </a:xfrm>
            <a:custGeom>
              <a:avLst/>
              <a:gdLst>
                <a:gd name="connsiteX0" fmla="*/ 1033677 w 4118769"/>
                <a:gd name="connsiteY0" fmla="*/ 285780 h 2881935"/>
                <a:gd name="connsiteX1" fmla="*/ 1359557 w 4118769"/>
                <a:gd name="connsiteY1" fmla="*/ 320831 h 2881935"/>
                <a:gd name="connsiteX2" fmla="*/ 1364084 w 4118769"/>
                <a:gd name="connsiteY2" fmla="*/ 332514 h 2881935"/>
                <a:gd name="connsiteX3" fmla="*/ 1336927 w 4118769"/>
                <a:gd name="connsiteY3" fmla="*/ 394827 h 2881935"/>
                <a:gd name="connsiteX4" fmla="*/ 1269035 w 4118769"/>
                <a:gd name="connsiteY4" fmla="*/ 566185 h 2881935"/>
                <a:gd name="connsiteX5" fmla="*/ 1264509 w 4118769"/>
                <a:gd name="connsiteY5" fmla="*/ 628497 h 2881935"/>
                <a:gd name="connsiteX6" fmla="*/ 1676386 w 4118769"/>
                <a:gd name="connsiteY6" fmla="*/ 982897 h 2881935"/>
                <a:gd name="connsiteX7" fmla="*/ 2088263 w 4118769"/>
                <a:gd name="connsiteY7" fmla="*/ 628497 h 2881935"/>
                <a:gd name="connsiteX8" fmla="*/ 2083737 w 4118769"/>
                <a:gd name="connsiteY8" fmla="*/ 566185 h 2881935"/>
                <a:gd name="connsiteX9" fmla="*/ 2015845 w 4118769"/>
                <a:gd name="connsiteY9" fmla="*/ 394827 h 2881935"/>
                <a:gd name="connsiteX10" fmla="*/ 1988688 w 4118769"/>
                <a:gd name="connsiteY10" fmla="*/ 332514 h 2881935"/>
                <a:gd name="connsiteX11" fmla="*/ 1993214 w 4118769"/>
                <a:gd name="connsiteY11" fmla="*/ 320831 h 2881935"/>
                <a:gd name="connsiteX12" fmla="*/ 2319095 w 4118769"/>
                <a:gd name="connsiteY12" fmla="*/ 285780 h 2881935"/>
                <a:gd name="connsiteX13" fmla="*/ 3020644 w 4118769"/>
                <a:gd name="connsiteY13" fmla="*/ 285780 h 2881935"/>
                <a:gd name="connsiteX14" fmla="*/ 3020644 w 4118769"/>
                <a:gd name="connsiteY14" fmla="*/ 889429 h 2881935"/>
                <a:gd name="connsiteX15" fmla="*/ 3020644 w 4118769"/>
                <a:gd name="connsiteY15" fmla="*/ 951741 h 2881935"/>
                <a:gd name="connsiteX16" fmla="*/ 3020644 w 4118769"/>
                <a:gd name="connsiteY16" fmla="*/ 975108 h 2881935"/>
                <a:gd name="connsiteX17" fmla="*/ 3020644 w 4118769"/>
                <a:gd name="connsiteY17" fmla="*/ 1010159 h 2881935"/>
                <a:gd name="connsiteX18" fmla="*/ 3020644 w 4118769"/>
                <a:gd name="connsiteY18" fmla="*/ 1037420 h 2881935"/>
                <a:gd name="connsiteX19" fmla="*/ 3020644 w 4118769"/>
                <a:gd name="connsiteY19" fmla="*/ 1060787 h 2881935"/>
                <a:gd name="connsiteX20" fmla="*/ 3025170 w 4118769"/>
                <a:gd name="connsiteY20" fmla="*/ 1084154 h 2881935"/>
                <a:gd name="connsiteX21" fmla="*/ 3025170 w 4118769"/>
                <a:gd name="connsiteY21" fmla="*/ 1099732 h 2881935"/>
                <a:gd name="connsiteX22" fmla="*/ 3029696 w 4118769"/>
                <a:gd name="connsiteY22" fmla="*/ 1123099 h 2881935"/>
                <a:gd name="connsiteX23" fmla="*/ 3034222 w 4118769"/>
                <a:gd name="connsiteY23" fmla="*/ 1134783 h 2881935"/>
                <a:gd name="connsiteX24" fmla="*/ 3038748 w 4118769"/>
                <a:gd name="connsiteY24" fmla="*/ 1154256 h 2881935"/>
                <a:gd name="connsiteX25" fmla="*/ 3043274 w 4118769"/>
                <a:gd name="connsiteY25" fmla="*/ 1162044 h 2881935"/>
                <a:gd name="connsiteX26" fmla="*/ 3052326 w 4118769"/>
                <a:gd name="connsiteY26" fmla="*/ 1173728 h 2881935"/>
                <a:gd name="connsiteX27" fmla="*/ 3061379 w 4118769"/>
                <a:gd name="connsiteY27" fmla="*/ 1181517 h 2881935"/>
                <a:gd name="connsiteX28" fmla="*/ 3070431 w 4118769"/>
                <a:gd name="connsiteY28" fmla="*/ 1185411 h 2881935"/>
                <a:gd name="connsiteX29" fmla="*/ 3088535 w 4118769"/>
                <a:gd name="connsiteY29" fmla="*/ 1189306 h 2881935"/>
                <a:gd name="connsiteX30" fmla="*/ 3088535 w 4118769"/>
                <a:gd name="connsiteY30" fmla="*/ 1189306 h 2881935"/>
                <a:gd name="connsiteX31" fmla="*/ 3106640 w 4118769"/>
                <a:gd name="connsiteY31" fmla="*/ 1189306 h 2881935"/>
                <a:gd name="connsiteX32" fmla="*/ 3111166 w 4118769"/>
                <a:gd name="connsiteY32" fmla="*/ 1189306 h 2881935"/>
                <a:gd name="connsiteX33" fmla="*/ 3129270 w 4118769"/>
                <a:gd name="connsiteY33" fmla="*/ 1181517 h 2881935"/>
                <a:gd name="connsiteX34" fmla="*/ 3133797 w 4118769"/>
                <a:gd name="connsiteY34" fmla="*/ 1177623 h 2881935"/>
                <a:gd name="connsiteX35" fmla="*/ 3160953 w 4118769"/>
                <a:gd name="connsiteY35" fmla="*/ 1162044 h 2881935"/>
                <a:gd name="connsiteX36" fmla="*/ 3423468 w 4118769"/>
                <a:gd name="connsiteY36" fmla="*/ 1099732 h 2881935"/>
                <a:gd name="connsiteX37" fmla="*/ 3821767 w 4118769"/>
                <a:gd name="connsiteY37" fmla="*/ 1442449 h 2881935"/>
                <a:gd name="connsiteX38" fmla="*/ 3423468 w 4118769"/>
                <a:gd name="connsiteY38" fmla="*/ 1785166 h 2881935"/>
                <a:gd name="connsiteX39" fmla="*/ 3160953 w 4118769"/>
                <a:gd name="connsiteY39" fmla="*/ 1722854 h 2881935"/>
                <a:gd name="connsiteX40" fmla="*/ 3133797 w 4118769"/>
                <a:gd name="connsiteY40" fmla="*/ 1711170 h 2881935"/>
                <a:gd name="connsiteX41" fmla="*/ 3129270 w 4118769"/>
                <a:gd name="connsiteY41" fmla="*/ 1707276 h 2881935"/>
                <a:gd name="connsiteX42" fmla="*/ 3111166 w 4118769"/>
                <a:gd name="connsiteY42" fmla="*/ 1699487 h 2881935"/>
                <a:gd name="connsiteX43" fmla="*/ 3106640 w 4118769"/>
                <a:gd name="connsiteY43" fmla="*/ 1699487 h 2881935"/>
                <a:gd name="connsiteX44" fmla="*/ 3088535 w 4118769"/>
                <a:gd name="connsiteY44" fmla="*/ 1695592 h 2881935"/>
                <a:gd name="connsiteX45" fmla="*/ 3088535 w 4118769"/>
                <a:gd name="connsiteY45" fmla="*/ 1695592 h 2881935"/>
                <a:gd name="connsiteX46" fmla="*/ 3070431 w 4118769"/>
                <a:gd name="connsiteY46" fmla="*/ 1699487 h 2881935"/>
                <a:gd name="connsiteX47" fmla="*/ 3061379 w 4118769"/>
                <a:gd name="connsiteY47" fmla="*/ 1703381 h 2881935"/>
                <a:gd name="connsiteX48" fmla="*/ 3052326 w 4118769"/>
                <a:gd name="connsiteY48" fmla="*/ 1711170 h 2881935"/>
                <a:gd name="connsiteX49" fmla="*/ 3043274 w 4118769"/>
                <a:gd name="connsiteY49" fmla="*/ 1722854 h 2881935"/>
                <a:gd name="connsiteX50" fmla="*/ 3038748 w 4118769"/>
                <a:gd name="connsiteY50" fmla="*/ 1730643 h 2881935"/>
                <a:gd name="connsiteX51" fmla="*/ 3034222 w 4118769"/>
                <a:gd name="connsiteY51" fmla="*/ 1746221 h 2881935"/>
                <a:gd name="connsiteX52" fmla="*/ 3029696 w 4118769"/>
                <a:gd name="connsiteY52" fmla="*/ 1757904 h 2881935"/>
                <a:gd name="connsiteX53" fmla="*/ 3025170 w 4118769"/>
                <a:gd name="connsiteY53" fmla="*/ 1777377 h 2881935"/>
                <a:gd name="connsiteX54" fmla="*/ 3025170 w 4118769"/>
                <a:gd name="connsiteY54" fmla="*/ 1792955 h 2881935"/>
                <a:gd name="connsiteX55" fmla="*/ 3020644 w 4118769"/>
                <a:gd name="connsiteY55" fmla="*/ 1816322 h 2881935"/>
                <a:gd name="connsiteX56" fmla="*/ 3020644 w 4118769"/>
                <a:gd name="connsiteY56" fmla="*/ 1839689 h 2881935"/>
                <a:gd name="connsiteX57" fmla="*/ 3020644 w 4118769"/>
                <a:gd name="connsiteY57" fmla="*/ 1866950 h 2881935"/>
                <a:gd name="connsiteX58" fmla="*/ 3020644 w 4118769"/>
                <a:gd name="connsiteY58" fmla="*/ 1902001 h 2881935"/>
                <a:gd name="connsiteX59" fmla="*/ 3020644 w 4118769"/>
                <a:gd name="connsiteY59" fmla="*/ 1921473 h 2881935"/>
                <a:gd name="connsiteX60" fmla="*/ 3020644 w 4118769"/>
                <a:gd name="connsiteY60" fmla="*/ 1987680 h 2881935"/>
                <a:gd name="connsiteX61" fmla="*/ 3020644 w 4118769"/>
                <a:gd name="connsiteY61" fmla="*/ 2599118 h 2881935"/>
                <a:gd name="connsiteX62" fmla="*/ 332128 w 4118769"/>
                <a:gd name="connsiteY62" fmla="*/ 2599118 h 2881935"/>
                <a:gd name="connsiteX63" fmla="*/ 332128 w 4118769"/>
                <a:gd name="connsiteY63" fmla="*/ 285780 h 2881935"/>
                <a:gd name="connsiteX64" fmla="*/ 1033677 w 4118769"/>
                <a:gd name="connsiteY64" fmla="*/ 285780 h 288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18769" h="2881935">
                  <a:moveTo>
                    <a:pt x="1033677" y="285780"/>
                  </a:moveTo>
                  <a:cubicBezTo>
                    <a:pt x="1223774" y="285780"/>
                    <a:pt x="1336927" y="289675"/>
                    <a:pt x="1359557" y="320831"/>
                  </a:cubicBezTo>
                  <a:cubicBezTo>
                    <a:pt x="1359557" y="324725"/>
                    <a:pt x="1364084" y="328620"/>
                    <a:pt x="1364084" y="332514"/>
                  </a:cubicBezTo>
                  <a:cubicBezTo>
                    <a:pt x="1364084" y="348092"/>
                    <a:pt x="1355031" y="367565"/>
                    <a:pt x="1336927" y="394827"/>
                  </a:cubicBezTo>
                  <a:cubicBezTo>
                    <a:pt x="1300718" y="441561"/>
                    <a:pt x="1278087" y="503873"/>
                    <a:pt x="1269035" y="566185"/>
                  </a:cubicBezTo>
                  <a:cubicBezTo>
                    <a:pt x="1264509" y="585658"/>
                    <a:pt x="1264509" y="609025"/>
                    <a:pt x="1264509" y="628497"/>
                  </a:cubicBezTo>
                  <a:cubicBezTo>
                    <a:pt x="1264509" y="823222"/>
                    <a:pt x="1450080" y="982897"/>
                    <a:pt x="1676386" y="982897"/>
                  </a:cubicBezTo>
                  <a:cubicBezTo>
                    <a:pt x="1902692" y="982897"/>
                    <a:pt x="2088263" y="823222"/>
                    <a:pt x="2088263" y="628497"/>
                  </a:cubicBezTo>
                  <a:cubicBezTo>
                    <a:pt x="2088263" y="609025"/>
                    <a:pt x="2088263" y="585658"/>
                    <a:pt x="2083737" y="566185"/>
                  </a:cubicBezTo>
                  <a:cubicBezTo>
                    <a:pt x="2074684" y="503873"/>
                    <a:pt x="2047528" y="445455"/>
                    <a:pt x="2015845" y="394827"/>
                  </a:cubicBezTo>
                  <a:cubicBezTo>
                    <a:pt x="1997740" y="367565"/>
                    <a:pt x="1988688" y="348092"/>
                    <a:pt x="1988688" y="332514"/>
                  </a:cubicBezTo>
                  <a:cubicBezTo>
                    <a:pt x="1988688" y="328620"/>
                    <a:pt x="1988688" y="324725"/>
                    <a:pt x="1993214" y="320831"/>
                  </a:cubicBezTo>
                  <a:cubicBezTo>
                    <a:pt x="2015845" y="285780"/>
                    <a:pt x="2133524" y="285780"/>
                    <a:pt x="2319095" y="285780"/>
                  </a:cubicBezTo>
                  <a:lnTo>
                    <a:pt x="3020644" y="285780"/>
                  </a:lnTo>
                  <a:lnTo>
                    <a:pt x="3020644" y="889429"/>
                  </a:lnTo>
                  <a:cubicBezTo>
                    <a:pt x="3020644" y="912796"/>
                    <a:pt x="3020644" y="932268"/>
                    <a:pt x="3020644" y="951741"/>
                  </a:cubicBezTo>
                  <a:cubicBezTo>
                    <a:pt x="3020644" y="959530"/>
                    <a:pt x="3020644" y="967319"/>
                    <a:pt x="3020644" y="975108"/>
                  </a:cubicBezTo>
                  <a:cubicBezTo>
                    <a:pt x="3020644" y="986792"/>
                    <a:pt x="3020644" y="998475"/>
                    <a:pt x="3020644" y="1010159"/>
                  </a:cubicBezTo>
                  <a:cubicBezTo>
                    <a:pt x="3020644" y="1017948"/>
                    <a:pt x="3020644" y="1025737"/>
                    <a:pt x="3020644" y="1037420"/>
                  </a:cubicBezTo>
                  <a:cubicBezTo>
                    <a:pt x="3020644" y="1045209"/>
                    <a:pt x="3020644" y="1052998"/>
                    <a:pt x="3020644" y="1060787"/>
                  </a:cubicBezTo>
                  <a:cubicBezTo>
                    <a:pt x="3020644" y="1068576"/>
                    <a:pt x="3020644" y="1076365"/>
                    <a:pt x="3025170" y="1084154"/>
                  </a:cubicBezTo>
                  <a:cubicBezTo>
                    <a:pt x="3025170" y="1088049"/>
                    <a:pt x="3025170" y="1095838"/>
                    <a:pt x="3025170" y="1099732"/>
                  </a:cubicBezTo>
                  <a:cubicBezTo>
                    <a:pt x="3025170" y="1107521"/>
                    <a:pt x="3029696" y="1115311"/>
                    <a:pt x="3029696" y="1123099"/>
                  </a:cubicBezTo>
                  <a:cubicBezTo>
                    <a:pt x="3029696" y="1126994"/>
                    <a:pt x="3029696" y="1130889"/>
                    <a:pt x="3034222" y="1134783"/>
                  </a:cubicBezTo>
                  <a:cubicBezTo>
                    <a:pt x="3034222" y="1142572"/>
                    <a:pt x="3038748" y="1146466"/>
                    <a:pt x="3038748" y="1154256"/>
                  </a:cubicBezTo>
                  <a:cubicBezTo>
                    <a:pt x="3038748" y="1158150"/>
                    <a:pt x="3043274" y="1158150"/>
                    <a:pt x="3043274" y="1162044"/>
                  </a:cubicBezTo>
                  <a:cubicBezTo>
                    <a:pt x="3047800" y="1165939"/>
                    <a:pt x="3047800" y="1169834"/>
                    <a:pt x="3052326" y="1173728"/>
                  </a:cubicBezTo>
                  <a:cubicBezTo>
                    <a:pt x="3056853" y="1177623"/>
                    <a:pt x="3056853" y="1181517"/>
                    <a:pt x="3061379" y="1181517"/>
                  </a:cubicBezTo>
                  <a:cubicBezTo>
                    <a:pt x="3065905" y="1185411"/>
                    <a:pt x="3065905" y="1185411"/>
                    <a:pt x="3070431" y="1185411"/>
                  </a:cubicBezTo>
                  <a:cubicBezTo>
                    <a:pt x="3074957" y="1189306"/>
                    <a:pt x="3079483" y="1189306"/>
                    <a:pt x="3088535" y="1189306"/>
                  </a:cubicBezTo>
                  <a:cubicBezTo>
                    <a:pt x="3088535" y="1189306"/>
                    <a:pt x="3088535" y="1189306"/>
                    <a:pt x="3088535" y="1189306"/>
                  </a:cubicBezTo>
                  <a:cubicBezTo>
                    <a:pt x="3093061" y="1189306"/>
                    <a:pt x="3097587" y="1189306"/>
                    <a:pt x="3106640" y="1189306"/>
                  </a:cubicBezTo>
                  <a:cubicBezTo>
                    <a:pt x="3106640" y="1189306"/>
                    <a:pt x="3111166" y="1189306"/>
                    <a:pt x="3111166" y="1189306"/>
                  </a:cubicBezTo>
                  <a:cubicBezTo>
                    <a:pt x="3115692" y="1189306"/>
                    <a:pt x="3124744" y="1185411"/>
                    <a:pt x="3129270" y="1181517"/>
                  </a:cubicBezTo>
                  <a:cubicBezTo>
                    <a:pt x="3129270" y="1181517"/>
                    <a:pt x="3133797" y="1181517"/>
                    <a:pt x="3133797" y="1177623"/>
                  </a:cubicBezTo>
                  <a:cubicBezTo>
                    <a:pt x="3142849" y="1173728"/>
                    <a:pt x="3151901" y="1169834"/>
                    <a:pt x="3160953" y="1162044"/>
                  </a:cubicBezTo>
                  <a:cubicBezTo>
                    <a:pt x="3233371" y="1123099"/>
                    <a:pt x="3328420" y="1099732"/>
                    <a:pt x="3423468" y="1099732"/>
                  </a:cubicBezTo>
                  <a:cubicBezTo>
                    <a:pt x="3640722" y="1099732"/>
                    <a:pt x="3821767" y="1251618"/>
                    <a:pt x="3821767" y="1442449"/>
                  </a:cubicBezTo>
                  <a:cubicBezTo>
                    <a:pt x="3821767" y="1629385"/>
                    <a:pt x="3645248" y="1785166"/>
                    <a:pt x="3423468" y="1785166"/>
                  </a:cubicBezTo>
                  <a:cubicBezTo>
                    <a:pt x="3328420" y="1785166"/>
                    <a:pt x="3233371" y="1761799"/>
                    <a:pt x="3160953" y="1722854"/>
                  </a:cubicBezTo>
                  <a:cubicBezTo>
                    <a:pt x="3151901" y="1718959"/>
                    <a:pt x="3142849" y="1711170"/>
                    <a:pt x="3133797" y="1711170"/>
                  </a:cubicBezTo>
                  <a:cubicBezTo>
                    <a:pt x="3133797" y="1711170"/>
                    <a:pt x="3129270" y="1711170"/>
                    <a:pt x="3129270" y="1707276"/>
                  </a:cubicBezTo>
                  <a:cubicBezTo>
                    <a:pt x="3120218" y="1703381"/>
                    <a:pt x="3115692" y="1703381"/>
                    <a:pt x="3111166" y="1699487"/>
                  </a:cubicBezTo>
                  <a:cubicBezTo>
                    <a:pt x="3111166" y="1699487"/>
                    <a:pt x="3106640" y="1699487"/>
                    <a:pt x="3106640" y="1699487"/>
                  </a:cubicBezTo>
                  <a:cubicBezTo>
                    <a:pt x="3102114" y="1699487"/>
                    <a:pt x="3093061" y="1695592"/>
                    <a:pt x="3088535" y="1695592"/>
                  </a:cubicBezTo>
                  <a:cubicBezTo>
                    <a:pt x="3088535" y="1695592"/>
                    <a:pt x="3088535" y="1695592"/>
                    <a:pt x="3088535" y="1695592"/>
                  </a:cubicBezTo>
                  <a:cubicBezTo>
                    <a:pt x="3084009" y="1695592"/>
                    <a:pt x="3074957" y="1695592"/>
                    <a:pt x="3070431" y="1699487"/>
                  </a:cubicBezTo>
                  <a:cubicBezTo>
                    <a:pt x="3065905" y="1699487"/>
                    <a:pt x="3065905" y="1703381"/>
                    <a:pt x="3061379" y="1703381"/>
                  </a:cubicBezTo>
                  <a:cubicBezTo>
                    <a:pt x="3056853" y="1707276"/>
                    <a:pt x="3052326" y="1707276"/>
                    <a:pt x="3052326" y="1711170"/>
                  </a:cubicBezTo>
                  <a:cubicBezTo>
                    <a:pt x="3047800" y="1715065"/>
                    <a:pt x="3047800" y="1718959"/>
                    <a:pt x="3043274" y="1722854"/>
                  </a:cubicBezTo>
                  <a:cubicBezTo>
                    <a:pt x="3043274" y="1722854"/>
                    <a:pt x="3038748" y="1726748"/>
                    <a:pt x="3038748" y="1730643"/>
                  </a:cubicBezTo>
                  <a:cubicBezTo>
                    <a:pt x="3034222" y="1734537"/>
                    <a:pt x="3034222" y="1742326"/>
                    <a:pt x="3034222" y="1746221"/>
                  </a:cubicBezTo>
                  <a:cubicBezTo>
                    <a:pt x="3034222" y="1750115"/>
                    <a:pt x="3034222" y="1754010"/>
                    <a:pt x="3029696" y="1757904"/>
                  </a:cubicBezTo>
                  <a:cubicBezTo>
                    <a:pt x="3029696" y="1765693"/>
                    <a:pt x="3025170" y="1769588"/>
                    <a:pt x="3025170" y="1777377"/>
                  </a:cubicBezTo>
                  <a:cubicBezTo>
                    <a:pt x="3025170" y="1781271"/>
                    <a:pt x="3025170" y="1789060"/>
                    <a:pt x="3025170" y="1792955"/>
                  </a:cubicBezTo>
                  <a:cubicBezTo>
                    <a:pt x="3025170" y="1800744"/>
                    <a:pt x="3025170" y="1808533"/>
                    <a:pt x="3020644" y="1816322"/>
                  </a:cubicBezTo>
                  <a:cubicBezTo>
                    <a:pt x="3020644" y="1824111"/>
                    <a:pt x="3020644" y="1831900"/>
                    <a:pt x="3020644" y="1839689"/>
                  </a:cubicBezTo>
                  <a:cubicBezTo>
                    <a:pt x="3020644" y="1847478"/>
                    <a:pt x="3020644" y="1855267"/>
                    <a:pt x="3020644" y="1866950"/>
                  </a:cubicBezTo>
                  <a:cubicBezTo>
                    <a:pt x="3020644" y="1878634"/>
                    <a:pt x="3020644" y="1890318"/>
                    <a:pt x="3020644" y="1902001"/>
                  </a:cubicBezTo>
                  <a:cubicBezTo>
                    <a:pt x="3020644" y="1909790"/>
                    <a:pt x="3020644" y="1913685"/>
                    <a:pt x="3020644" y="1921473"/>
                  </a:cubicBezTo>
                  <a:cubicBezTo>
                    <a:pt x="3020644" y="1940946"/>
                    <a:pt x="3020644" y="1964313"/>
                    <a:pt x="3020644" y="1987680"/>
                  </a:cubicBezTo>
                  <a:lnTo>
                    <a:pt x="3020644" y="2599118"/>
                  </a:lnTo>
                  <a:lnTo>
                    <a:pt x="332128" y="2599118"/>
                  </a:lnTo>
                  <a:lnTo>
                    <a:pt x="332128" y="285780"/>
                  </a:lnTo>
                  <a:lnTo>
                    <a:pt x="1033677" y="285780"/>
                  </a:lnTo>
                  <a:close/>
                </a:path>
              </a:pathLst>
            </a:custGeom>
            <a:solidFill>
              <a:srgbClr val="499DD6"/>
            </a:solidFill>
            <a:ln w="93193" cap="flat">
              <a:solidFill>
                <a:schemeClr val="bg1">
                  <a:lumMod val="8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2908D06D-508D-4546-AD4E-751100D8FE5E}"/>
                </a:ext>
              </a:extLst>
            </p:cNvPr>
            <p:cNvSpPr txBox="1"/>
            <p:nvPr/>
          </p:nvSpPr>
          <p:spPr>
            <a:xfrm>
              <a:off x="2193707" y="5500239"/>
              <a:ext cx="26301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a:ea typeface="+mn-ea"/>
                  <a:cs typeface="Helvetica"/>
                </a:rPr>
                <a:t>Patient groups and other organisations</a:t>
              </a:r>
            </a:p>
          </p:txBody>
        </p:sp>
      </p:grpSp>
      <p:grpSp>
        <p:nvGrpSpPr>
          <p:cNvPr id="21" name="Group 20">
            <a:extLst>
              <a:ext uri="{FF2B5EF4-FFF2-40B4-BE49-F238E27FC236}">
                <a16:creationId xmlns:a16="http://schemas.microsoft.com/office/drawing/2014/main" id="{AA3959A5-4A63-485E-8C7F-0B214FE7AAAB}"/>
              </a:ext>
            </a:extLst>
          </p:cNvPr>
          <p:cNvGrpSpPr/>
          <p:nvPr/>
        </p:nvGrpSpPr>
        <p:grpSpPr>
          <a:xfrm>
            <a:off x="4506978" y="3167382"/>
            <a:ext cx="3349329" cy="3544002"/>
            <a:chOff x="4506978" y="3167382"/>
            <a:chExt cx="3349329" cy="3544002"/>
          </a:xfrm>
        </p:grpSpPr>
        <p:sp>
          <p:nvSpPr>
            <p:cNvPr id="13" name="Freeform: Shape 12">
              <a:extLst>
                <a:ext uri="{FF2B5EF4-FFF2-40B4-BE49-F238E27FC236}">
                  <a16:creationId xmlns:a16="http://schemas.microsoft.com/office/drawing/2014/main" id="{36940904-5EA6-44E3-B7D9-B17700B01E2F}"/>
                </a:ext>
              </a:extLst>
            </p:cNvPr>
            <p:cNvSpPr/>
            <p:nvPr/>
          </p:nvSpPr>
          <p:spPr>
            <a:xfrm>
              <a:off x="4506978" y="3167382"/>
              <a:ext cx="3349329" cy="3544002"/>
            </a:xfrm>
            <a:custGeom>
              <a:avLst/>
              <a:gdLst>
                <a:gd name="connsiteX0" fmla="*/ 332128 w 3349328"/>
                <a:gd name="connsiteY0" fmla="*/ 3296235 h 3544001"/>
                <a:gd name="connsiteX1" fmla="*/ 332128 w 3349328"/>
                <a:gd name="connsiteY1" fmla="*/ 2692586 h 3544001"/>
                <a:gd name="connsiteX2" fmla="*/ 332128 w 3349328"/>
                <a:gd name="connsiteY2" fmla="*/ 2634168 h 3544001"/>
                <a:gd name="connsiteX3" fmla="*/ 332128 w 3349328"/>
                <a:gd name="connsiteY3" fmla="*/ 2606907 h 3544001"/>
                <a:gd name="connsiteX4" fmla="*/ 332128 w 3349328"/>
                <a:gd name="connsiteY4" fmla="*/ 2579645 h 3544001"/>
                <a:gd name="connsiteX5" fmla="*/ 332128 w 3349328"/>
                <a:gd name="connsiteY5" fmla="*/ 2552384 h 3544001"/>
                <a:gd name="connsiteX6" fmla="*/ 332128 w 3349328"/>
                <a:gd name="connsiteY6" fmla="*/ 2532911 h 3544001"/>
                <a:gd name="connsiteX7" fmla="*/ 332128 w 3349328"/>
                <a:gd name="connsiteY7" fmla="*/ 2509544 h 3544001"/>
                <a:gd name="connsiteX8" fmla="*/ 332128 w 3349328"/>
                <a:gd name="connsiteY8" fmla="*/ 2493966 h 3544001"/>
                <a:gd name="connsiteX9" fmla="*/ 336654 w 3349328"/>
                <a:gd name="connsiteY9" fmla="*/ 2474494 h 3544001"/>
                <a:gd name="connsiteX10" fmla="*/ 341180 w 3349328"/>
                <a:gd name="connsiteY10" fmla="*/ 2462810 h 3544001"/>
                <a:gd name="connsiteX11" fmla="*/ 345707 w 3349328"/>
                <a:gd name="connsiteY11" fmla="*/ 2447232 h 3544001"/>
                <a:gd name="connsiteX12" fmla="*/ 350233 w 3349328"/>
                <a:gd name="connsiteY12" fmla="*/ 2435549 h 3544001"/>
                <a:gd name="connsiteX13" fmla="*/ 354759 w 3349328"/>
                <a:gd name="connsiteY13" fmla="*/ 2427759 h 3544001"/>
                <a:gd name="connsiteX14" fmla="*/ 363811 w 3349328"/>
                <a:gd name="connsiteY14" fmla="*/ 2416076 h 3544001"/>
                <a:gd name="connsiteX15" fmla="*/ 368337 w 3349328"/>
                <a:gd name="connsiteY15" fmla="*/ 2412182 h 3544001"/>
                <a:gd name="connsiteX16" fmla="*/ 386442 w 3349328"/>
                <a:gd name="connsiteY16" fmla="*/ 2408287 h 3544001"/>
                <a:gd name="connsiteX17" fmla="*/ 404546 w 3349328"/>
                <a:gd name="connsiteY17" fmla="*/ 2408287 h 3544001"/>
                <a:gd name="connsiteX18" fmla="*/ 409072 w 3349328"/>
                <a:gd name="connsiteY18" fmla="*/ 2408287 h 3544001"/>
                <a:gd name="connsiteX19" fmla="*/ 422651 w 3349328"/>
                <a:gd name="connsiteY19" fmla="*/ 2416076 h 3544001"/>
                <a:gd name="connsiteX20" fmla="*/ 431703 w 3349328"/>
                <a:gd name="connsiteY20" fmla="*/ 2416076 h 3544001"/>
                <a:gd name="connsiteX21" fmla="*/ 454333 w 3349328"/>
                <a:gd name="connsiteY21" fmla="*/ 2427759 h 3544001"/>
                <a:gd name="connsiteX22" fmla="*/ 653483 w 3349328"/>
                <a:gd name="connsiteY22" fmla="*/ 2486177 h 3544001"/>
                <a:gd name="connsiteX23" fmla="*/ 725901 w 3349328"/>
                <a:gd name="connsiteY23" fmla="*/ 2490072 h 3544001"/>
                <a:gd name="connsiteX24" fmla="*/ 1137778 w 3349328"/>
                <a:gd name="connsiteY24" fmla="*/ 2135671 h 3544001"/>
                <a:gd name="connsiteX25" fmla="*/ 725901 w 3349328"/>
                <a:gd name="connsiteY25" fmla="*/ 1781271 h 3544001"/>
                <a:gd name="connsiteX26" fmla="*/ 653483 w 3349328"/>
                <a:gd name="connsiteY26" fmla="*/ 1785166 h 3544001"/>
                <a:gd name="connsiteX27" fmla="*/ 454333 w 3349328"/>
                <a:gd name="connsiteY27" fmla="*/ 1843583 h 3544001"/>
                <a:gd name="connsiteX28" fmla="*/ 431703 w 3349328"/>
                <a:gd name="connsiteY28" fmla="*/ 1855267 h 3544001"/>
                <a:gd name="connsiteX29" fmla="*/ 422651 w 3349328"/>
                <a:gd name="connsiteY29" fmla="*/ 1859161 h 3544001"/>
                <a:gd name="connsiteX30" fmla="*/ 409072 w 3349328"/>
                <a:gd name="connsiteY30" fmla="*/ 1863056 h 3544001"/>
                <a:gd name="connsiteX31" fmla="*/ 404546 w 3349328"/>
                <a:gd name="connsiteY31" fmla="*/ 1863056 h 3544001"/>
                <a:gd name="connsiteX32" fmla="*/ 386442 w 3349328"/>
                <a:gd name="connsiteY32" fmla="*/ 1866950 h 3544001"/>
                <a:gd name="connsiteX33" fmla="*/ 368337 w 3349328"/>
                <a:gd name="connsiteY33" fmla="*/ 1863056 h 3544001"/>
                <a:gd name="connsiteX34" fmla="*/ 368337 w 3349328"/>
                <a:gd name="connsiteY34" fmla="*/ 1863056 h 3544001"/>
                <a:gd name="connsiteX35" fmla="*/ 354759 w 3349328"/>
                <a:gd name="connsiteY35" fmla="*/ 1851372 h 3544001"/>
                <a:gd name="connsiteX36" fmla="*/ 354759 w 3349328"/>
                <a:gd name="connsiteY36" fmla="*/ 1847478 h 3544001"/>
                <a:gd name="connsiteX37" fmla="*/ 345707 w 3349328"/>
                <a:gd name="connsiteY37" fmla="*/ 1828005 h 3544001"/>
                <a:gd name="connsiteX38" fmla="*/ 345707 w 3349328"/>
                <a:gd name="connsiteY38" fmla="*/ 1824111 h 3544001"/>
                <a:gd name="connsiteX39" fmla="*/ 341180 w 3349328"/>
                <a:gd name="connsiteY39" fmla="*/ 1796849 h 3544001"/>
                <a:gd name="connsiteX40" fmla="*/ 341180 w 3349328"/>
                <a:gd name="connsiteY40" fmla="*/ 1789060 h 3544001"/>
                <a:gd name="connsiteX41" fmla="*/ 336654 w 3349328"/>
                <a:gd name="connsiteY41" fmla="*/ 1757904 h 3544001"/>
                <a:gd name="connsiteX42" fmla="*/ 336654 w 3349328"/>
                <a:gd name="connsiteY42" fmla="*/ 1746220 h 3544001"/>
                <a:gd name="connsiteX43" fmla="*/ 336654 w 3349328"/>
                <a:gd name="connsiteY43" fmla="*/ 1711170 h 3544001"/>
                <a:gd name="connsiteX44" fmla="*/ 336654 w 3349328"/>
                <a:gd name="connsiteY44" fmla="*/ 1699486 h 3544001"/>
                <a:gd name="connsiteX45" fmla="*/ 336654 w 3349328"/>
                <a:gd name="connsiteY45" fmla="*/ 1656647 h 3544001"/>
                <a:gd name="connsiteX46" fmla="*/ 336654 w 3349328"/>
                <a:gd name="connsiteY46" fmla="*/ 1644963 h 3544001"/>
                <a:gd name="connsiteX47" fmla="*/ 336654 w 3349328"/>
                <a:gd name="connsiteY47" fmla="*/ 1582651 h 3544001"/>
                <a:gd name="connsiteX48" fmla="*/ 336654 w 3349328"/>
                <a:gd name="connsiteY48" fmla="*/ 982897 h 3544001"/>
                <a:gd name="connsiteX49" fmla="*/ 1038203 w 3349328"/>
                <a:gd name="connsiteY49" fmla="*/ 982897 h 3544001"/>
                <a:gd name="connsiteX50" fmla="*/ 1377662 w 3349328"/>
                <a:gd name="connsiteY50" fmla="*/ 940057 h 3544001"/>
                <a:gd name="connsiteX51" fmla="*/ 1350505 w 3349328"/>
                <a:gd name="connsiteY51" fmla="*/ 854378 h 3544001"/>
                <a:gd name="connsiteX52" fmla="*/ 1278087 w 3349328"/>
                <a:gd name="connsiteY52" fmla="*/ 628497 h 3544001"/>
                <a:gd name="connsiteX53" fmla="*/ 1676386 w 3349328"/>
                <a:gd name="connsiteY53" fmla="*/ 285780 h 3544001"/>
                <a:gd name="connsiteX54" fmla="*/ 2074684 w 3349328"/>
                <a:gd name="connsiteY54" fmla="*/ 628497 h 3544001"/>
                <a:gd name="connsiteX55" fmla="*/ 2002267 w 3349328"/>
                <a:gd name="connsiteY55" fmla="*/ 854378 h 3544001"/>
                <a:gd name="connsiteX56" fmla="*/ 1979636 w 3349328"/>
                <a:gd name="connsiteY56" fmla="*/ 940057 h 3544001"/>
                <a:gd name="connsiteX57" fmla="*/ 2319095 w 3349328"/>
                <a:gd name="connsiteY57" fmla="*/ 982897 h 3544001"/>
                <a:gd name="connsiteX58" fmla="*/ 3020644 w 3349328"/>
                <a:gd name="connsiteY58" fmla="*/ 982897 h 3544001"/>
                <a:gd name="connsiteX59" fmla="*/ 3020644 w 3349328"/>
                <a:gd name="connsiteY59" fmla="*/ 1586546 h 3544001"/>
                <a:gd name="connsiteX60" fmla="*/ 2961804 w 3349328"/>
                <a:gd name="connsiteY60" fmla="*/ 1870845 h 3544001"/>
                <a:gd name="connsiteX61" fmla="*/ 2893912 w 3349328"/>
                <a:gd name="connsiteY61" fmla="*/ 1847478 h 3544001"/>
                <a:gd name="connsiteX62" fmla="*/ 2622345 w 3349328"/>
                <a:gd name="connsiteY62" fmla="*/ 1785166 h 3544001"/>
                <a:gd name="connsiteX63" fmla="*/ 2210468 w 3349328"/>
                <a:gd name="connsiteY63" fmla="*/ 2139566 h 3544001"/>
                <a:gd name="connsiteX64" fmla="*/ 2622345 w 3349328"/>
                <a:gd name="connsiteY64" fmla="*/ 2493966 h 3544001"/>
                <a:gd name="connsiteX65" fmla="*/ 2893912 w 3349328"/>
                <a:gd name="connsiteY65" fmla="*/ 2431654 h 3544001"/>
                <a:gd name="connsiteX66" fmla="*/ 2961804 w 3349328"/>
                <a:gd name="connsiteY66" fmla="*/ 2408287 h 3544001"/>
                <a:gd name="connsiteX67" fmla="*/ 3020644 w 3349328"/>
                <a:gd name="connsiteY67" fmla="*/ 2692586 h 3544001"/>
                <a:gd name="connsiteX68" fmla="*/ 3020644 w 3349328"/>
                <a:gd name="connsiteY68" fmla="*/ 3296235 h 3544001"/>
                <a:gd name="connsiteX69" fmla="*/ 332128 w 3349328"/>
                <a:gd name="connsiteY69" fmla="*/ 3296235 h 354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49328" h="3544001">
                  <a:moveTo>
                    <a:pt x="332128" y="3296235"/>
                  </a:moveTo>
                  <a:lnTo>
                    <a:pt x="332128" y="2692586"/>
                  </a:lnTo>
                  <a:cubicBezTo>
                    <a:pt x="332128" y="2673113"/>
                    <a:pt x="332128" y="2653641"/>
                    <a:pt x="332128" y="2634168"/>
                  </a:cubicBezTo>
                  <a:cubicBezTo>
                    <a:pt x="332128" y="2626379"/>
                    <a:pt x="332128" y="2618590"/>
                    <a:pt x="332128" y="2606907"/>
                  </a:cubicBezTo>
                  <a:cubicBezTo>
                    <a:pt x="332128" y="2599118"/>
                    <a:pt x="332128" y="2587434"/>
                    <a:pt x="332128" y="2579645"/>
                  </a:cubicBezTo>
                  <a:cubicBezTo>
                    <a:pt x="332128" y="2567962"/>
                    <a:pt x="332128" y="2560173"/>
                    <a:pt x="332128" y="2552384"/>
                  </a:cubicBezTo>
                  <a:cubicBezTo>
                    <a:pt x="332128" y="2544595"/>
                    <a:pt x="332128" y="2536806"/>
                    <a:pt x="332128" y="2532911"/>
                  </a:cubicBezTo>
                  <a:cubicBezTo>
                    <a:pt x="332128" y="2525122"/>
                    <a:pt x="332128" y="2517333"/>
                    <a:pt x="332128" y="2509544"/>
                  </a:cubicBezTo>
                  <a:cubicBezTo>
                    <a:pt x="332128" y="2501755"/>
                    <a:pt x="332128" y="2497861"/>
                    <a:pt x="332128" y="2493966"/>
                  </a:cubicBezTo>
                  <a:cubicBezTo>
                    <a:pt x="332128" y="2486177"/>
                    <a:pt x="332128" y="2482282"/>
                    <a:pt x="336654" y="2474494"/>
                  </a:cubicBezTo>
                  <a:cubicBezTo>
                    <a:pt x="336654" y="2470599"/>
                    <a:pt x="336654" y="2466704"/>
                    <a:pt x="341180" y="2462810"/>
                  </a:cubicBezTo>
                  <a:cubicBezTo>
                    <a:pt x="341180" y="2458915"/>
                    <a:pt x="345707" y="2451127"/>
                    <a:pt x="345707" y="2447232"/>
                  </a:cubicBezTo>
                  <a:cubicBezTo>
                    <a:pt x="345707" y="2443337"/>
                    <a:pt x="350233" y="2439443"/>
                    <a:pt x="350233" y="2435549"/>
                  </a:cubicBezTo>
                  <a:cubicBezTo>
                    <a:pt x="350233" y="2431654"/>
                    <a:pt x="354759" y="2427759"/>
                    <a:pt x="354759" y="2427759"/>
                  </a:cubicBezTo>
                  <a:cubicBezTo>
                    <a:pt x="359285" y="2423865"/>
                    <a:pt x="359285" y="2419970"/>
                    <a:pt x="363811" y="2416076"/>
                  </a:cubicBezTo>
                  <a:cubicBezTo>
                    <a:pt x="363811" y="2416076"/>
                    <a:pt x="368337" y="2412182"/>
                    <a:pt x="368337" y="2412182"/>
                  </a:cubicBezTo>
                  <a:cubicBezTo>
                    <a:pt x="372863" y="2408287"/>
                    <a:pt x="377389" y="2408287"/>
                    <a:pt x="386442" y="2408287"/>
                  </a:cubicBezTo>
                  <a:cubicBezTo>
                    <a:pt x="390968" y="2408287"/>
                    <a:pt x="395494" y="2408287"/>
                    <a:pt x="404546" y="2408287"/>
                  </a:cubicBezTo>
                  <a:cubicBezTo>
                    <a:pt x="404546" y="2408287"/>
                    <a:pt x="409072" y="2408287"/>
                    <a:pt x="409072" y="2408287"/>
                  </a:cubicBezTo>
                  <a:cubicBezTo>
                    <a:pt x="413598" y="2408287"/>
                    <a:pt x="418125" y="2412182"/>
                    <a:pt x="422651" y="2416076"/>
                  </a:cubicBezTo>
                  <a:cubicBezTo>
                    <a:pt x="427177" y="2416076"/>
                    <a:pt x="427177" y="2416076"/>
                    <a:pt x="431703" y="2416076"/>
                  </a:cubicBezTo>
                  <a:cubicBezTo>
                    <a:pt x="440755" y="2419970"/>
                    <a:pt x="445281" y="2423865"/>
                    <a:pt x="454333" y="2427759"/>
                  </a:cubicBezTo>
                  <a:cubicBezTo>
                    <a:pt x="508647" y="2458915"/>
                    <a:pt x="581065" y="2478388"/>
                    <a:pt x="653483" y="2486177"/>
                  </a:cubicBezTo>
                  <a:cubicBezTo>
                    <a:pt x="676113" y="2490072"/>
                    <a:pt x="703270" y="2490072"/>
                    <a:pt x="725901" y="2490072"/>
                  </a:cubicBezTo>
                  <a:cubicBezTo>
                    <a:pt x="952207" y="2490072"/>
                    <a:pt x="1137778" y="2330397"/>
                    <a:pt x="1137778" y="2135671"/>
                  </a:cubicBezTo>
                  <a:cubicBezTo>
                    <a:pt x="1137778" y="1940946"/>
                    <a:pt x="952207" y="1781271"/>
                    <a:pt x="725901" y="1781271"/>
                  </a:cubicBezTo>
                  <a:cubicBezTo>
                    <a:pt x="698744" y="1781271"/>
                    <a:pt x="676113" y="1781271"/>
                    <a:pt x="653483" y="1785166"/>
                  </a:cubicBezTo>
                  <a:cubicBezTo>
                    <a:pt x="581065" y="1792955"/>
                    <a:pt x="513173" y="1816322"/>
                    <a:pt x="454333" y="1843583"/>
                  </a:cubicBezTo>
                  <a:cubicBezTo>
                    <a:pt x="445281" y="1847478"/>
                    <a:pt x="436229" y="1851372"/>
                    <a:pt x="431703" y="1855267"/>
                  </a:cubicBezTo>
                  <a:cubicBezTo>
                    <a:pt x="427177" y="1855267"/>
                    <a:pt x="427177" y="1859161"/>
                    <a:pt x="422651" y="1859161"/>
                  </a:cubicBezTo>
                  <a:cubicBezTo>
                    <a:pt x="418125" y="1859161"/>
                    <a:pt x="413598" y="1863056"/>
                    <a:pt x="409072" y="1863056"/>
                  </a:cubicBezTo>
                  <a:cubicBezTo>
                    <a:pt x="409072" y="1863056"/>
                    <a:pt x="404546" y="1863056"/>
                    <a:pt x="404546" y="1863056"/>
                  </a:cubicBezTo>
                  <a:cubicBezTo>
                    <a:pt x="400020" y="1863056"/>
                    <a:pt x="390968" y="1866950"/>
                    <a:pt x="386442" y="1866950"/>
                  </a:cubicBezTo>
                  <a:cubicBezTo>
                    <a:pt x="381916" y="1866950"/>
                    <a:pt x="372863" y="1866950"/>
                    <a:pt x="368337" y="1863056"/>
                  </a:cubicBezTo>
                  <a:cubicBezTo>
                    <a:pt x="368337" y="1863056"/>
                    <a:pt x="368337" y="1863056"/>
                    <a:pt x="368337" y="1863056"/>
                  </a:cubicBezTo>
                  <a:cubicBezTo>
                    <a:pt x="363811" y="1859161"/>
                    <a:pt x="359285" y="1855267"/>
                    <a:pt x="354759" y="1851372"/>
                  </a:cubicBezTo>
                  <a:cubicBezTo>
                    <a:pt x="354759" y="1851372"/>
                    <a:pt x="354759" y="1851372"/>
                    <a:pt x="354759" y="1847478"/>
                  </a:cubicBezTo>
                  <a:cubicBezTo>
                    <a:pt x="350233" y="1843583"/>
                    <a:pt x="350233" y="1835794"/>
                    <a:pt x="345707" y="1828005"/>
                  </a:cubicBezTo>
                  <a:cubicBezTo>
                    <a:pt x="345707" y="1828005"/>
                    <a:pt x="345707" y="1824111"/>
                    <a:pt x="345707" y="1824111"/>
                  </a:cubicBezTo>
                  <a:cubicBezTo>
                    <a:pt x="341180" y="1816322"/>
                    <a:pt x="341180" y="1808533"/>
                    <a:pt x="341180" y="1796849"/>
                  </a:cubicBezTo>
                  <a:cubicBezTo>
                    <a:pt x="341180" y="1792955"/>
                    <a:pt x="341180" y="1792955"/>
                    <a:pt x="341180" y="1789060"/>
                  </a:cubicBezTo>
                  <a:cubicBezTo>
                    <a:pt x="341180" y="1781271"/>
                    <a:pt x="336654" y="1769588"/>
                    <a:pt x="336654" y="1757904"/>
                  </a:cubicBezTo>
                  <a:cubicBezTo>
                    <a:pt x="336654" y="1754010"/>
                    <a:pt x="336654" y="1750115"/>
                    <a:pt x="336654" y="1746220"/>
                  </a:cubicBezTo>
                  <a:cubicBezTo>
                    <a:pt x="336654" y="1734537"/>
                    <a:pt x="336654" y="1722853"/>
                    <a:pt x="336654" y="1711170"/>
                  </a:cubicBezTo>
                  <a:cubicBezTo>
                    <a:pt x="336654" y="1707275"/>
                    <a:pt x="336654" y="1703381"/>
                    <a:pt x="336654" y="1699486"/>
                  </a:cubicBezTo>
                  <a:cubicBezTo>
                    <a:pt x="336654" y="1687803"/>
                    <a:pt x="336654" y="1672225"/>
                    <a:pt x="336654" y="1656647"/>
                  </a:cubicBezTo>
                  <a:cubicBezTo>
                    <a:pt x="336654" y="1652753"/>
                    <a:pt x="336654" y="1648858"/>
                    <a:pt x="336654" y="1644963"/>
                  </a:cubicBezTo>
                  <a:cubicBezTo>
                    <a:pt x="336654" y="1625491"/>
                    <a:pt x="336654" y="1606018"/>
                    <a:pt x="336654" y="1582651"/>
                  </a:cubicBezTo>
                  <a:lnTo>
                    <a:pt x="336654" y="982897"/>
                  </a:lnTo>
                  <a:lnTo>
                    <a:pt x="1038203" y="982897"/>
                  </a:lnTo>
                  <a:cubicBezTo>
                    <a:pt x="1237352" y="982897"/>
                    <a:pt x="1350505" y="979003"/>
                    <a:pt x="1377662" y="940057"/>
                  </a:cubicBezTo>
                  <a:cubicBezTo>
                    <a:pt x="1391240" y="920585"/>
                    <a:pt x="1382188" y="893323"/>
                    <a:pt x="1350505" y="854378"/>
                  </a:cubicBezTo>
                  <a:cubicBezTo>
                    <a:pt x="1305244" y="792066"/>
                    <a:pt x="1278087" y="710282"/>
                    <a:pt x="1278087" y="628497"/>
                  </a:cubicBezTo>
                  <a:cubicBezTo>
                    <a:pt x="1278087" y="441561"/>
                    <a:pt x="1454606" y="285780"/>
                    <a:pt x="1676386" y="285780"/>
                  </a:cubicBezTo>
                  <a:cubicBezTo>
                    <a:pt x="1898166" y="285780"/>
                    <a:pt x="2074684" y="437666"/>
                    <a:pt x="2074684" y="628497"/>
                  </a:cubicBezTo>
                  <a:cubicBezTo>
                    <a:pt x="2074684" y="710282"/>
                    <a:pt x="2047528" y="792066"/>
                    <a:pt x="2002267" y="854378"/>
                  </a:cubicBezTo>
                  <a:cubicBezTo>
                    <a:pt x="1975110" y="893323"/>
                    <a:pt x="1966057" y="920585"/>
                    <a:pt x="1979636" y="940057"/>
                  </a:cubicBezTo>
                  <a:cubicBezTo>
                    <a:pt x="2006793" y="979003"/>
                    <a:pt x="2119946" y="982897"/>
                    <a:pt x="2319095" y="982897"/>
                  </a:cubicBezTo>
                  <a:lnTo>
                    <a:pt x="3020644" y="982897"/>
                  </a:lnTo>
                  <a:lnTo>
                    <a:pt x="3020644" y="1586546"/>
                  </a:lnTo>
                  <a:cubicBezTo>
                    <a:pt x="3020644" y="1769588"/>
                    <a:pt x="3020644" y="1870845"/>
                    <a:pt x="2961804" y="1870845"/>
                  </a:cubicBezTo>
                  <a:cubicBezTo>
                    <a:pt x="2948226" y="1870845"/>
                    <a:pt x="2921069" y="1863056"/>
                    <a:pt x="2893912" y="1847478"/>
                  </a:cubicBezTo>
                  <a:cubicBezTo>
                    <a:pt x="2821494" y="1808533"/>
                    <a:pt x="2721920" y="1785166"/>
                    <a:pt x="2622345" y="1785166"/>
                  </a:cubicBezTo>
                  <a:cubicBezTo>
                    <a:pt x="2396039" y="1785166"/>
                    <a:pt x="2210468" y="1944841"/>
                    <a:pt x="2210468" y="2139566"/>
                  </a:cubicBezTo>
                  <a:cubicBezTo>
                    <a:pt x="2210468" y="2334291"/>
                    <a:pt x="2396039" y="2493966"/>
                    <a:pt x="2622345" y="2493966"/>
                  </a:cubicBezTo>
                  <a:cubicBezTo>
                    <a:pt x="2717394" y="2493966"/>
                    <a:pt x="2816968" y="2470599"/>
                    <a:pt x="2893912" y="2431654"/>
                  </a:cubicBezTo>
                  <a:cubicBezTo>
                    <a:pt x="2925595" y="2416076"/>
                    <a:pt x="2948226" y="2408287"/>
                    <a:pt x="2961804" y="2408287"/>
                  </a:cubicBezTo>
                  <a:cubicBezTo>
                    <a:pt x="3016118" y="2408287"/>
                    <a:pt x="3020644" y="2509544"/>
                    <a:pt x="3020644" y="2692586"/>
                  </a:cubicBezTo>
                  <a:lnTo>
                    <a:pt x="3020644" y="3296235"/>
                  </a:lnTo>
                  <a:lnTo>
                    <a:pt x="332128" y="3296235"/>
                  </a:lnTo>
                  <a:close/>
                </a:path>
              </a:pathLst>
            </a:custGeom>
            <a:solidFill>
              <a:srgbClr val="499DD6"/>
            </a:solidFill>
            <a:ln w="93193" cap="flat">
              <a:solidFill>
                <a:schemeClr val="bg1">
                  <a:lumMod val="8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8EBD0FD7-6829-4E2C-9A8B-A42B4B4A9A47}"/>
                </a:ext>
              </a:extLst>
            </p:cNvPr>
            <p:cNvSpPr txBox="1"/>
            <p:nvPr/>
          </p:nvSpPr>
          <p:spPr>
            <a:xfrm>
              <a:off x="4911742" y="5500239"/>
              <a:ext cx="25534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a:ea typeface="+mn-ea"/>
                  <a:cs typeface="Helvetica"/>
                </a:rPr>
                <a:t>Business</a:t>
              </a:r>
            </a:p>
          </p:txBody>
        </p:sp>
      </p:grpSp>
      <p:grpSp>
        <p:nvGrpSpPr>
          <p:cNvPr id="16" name="Group 15">
            <a:extLst>
              <a:ext uri="{FF2B5EF4-FFF2-40B4-BE49-F238E27FC236}">
                <a16:creationId xmlns:a16="http://schemas.microsoft.com/office/drawing/2014/main" id="{0F26A6B2-410D-4D0C-9042-63202CE8ED8E}"/>
              </a:ext>
            </a:extLst>
          </p:cNvPr>
          <p:cNvGrpSpPr/>
          <p:nvPr/>
        </p:nvGrpSpPr>
        <p:grpSpPr>
          <a:xfrm>
            <a:off x="6398897" y="3864499"/>
            <a:ext cx="4118769" cy="2881936"/>
            <a:chOff x="6398897" y="3864499"/>
            <a:chExt cx="4118769" cy="2881936"/>
          </a:xfrm>
        </p:grpSpPr>
        <p:sp>
          <p:nvSpPr>
            <p:cNvPr id="14" name="Freeform: Shape 13">
              <a:extLst>
                <a:ext uri="{FF2B5EF4-FFF2-40B4-BE49-F238E27FC236}">
                  <a16:creationId xmlns:a16="http://schemas.microsoft.com/office/drawing/2014/main" id="{84108F95-3D35-4180-A2E4-A06461878D0B}"/>
                </a:ext>
              </a:extLst>
            </p:cNvPr>
            <p:cNvSpPr/>
            <p:nvPr/>
          </p:nvSpPr>
          <p:spPr>
            <a:xfrm>
              <a:off x="6398897" y="3864499"/>
              <a:ext cx="4118769" cy="2881936"/>
            </a:xfrm>
            <a:custGeom>
              <a:avLst/>
              <a:gdLst>
                <a:gd name="connsiteX0" fmla="*/ 3826293 w 4118769"/>
                <a:gd name="connsiteY0" fmla="*/ 2599118 h 2881935"/>
                <a:gd name="connsiteX1" fmla="*/ 1142304 w 4118769"/>
                <a:gd name="connsiteY1" fmla="*/ 2599118 h 2881935"/>
                <a:gd name="connsiteX2" fmla="*/ 1142304 w 4118769"/>
                <a:gd name="connsiteY2" fmla="*/ 1995469 h 2881935"/>
                <a:gd name="connsiteX3" fmla="*/ 1069886 w 4118769"/>
                <a:gd name="connsiteY3" fmla="*/ 1699487 h 2881935"/>
                <a:gd name="connsiteX4" fmla="*/ 992942 w 4118769"/>
                <a:gd name="connsiteY4" fmla="*/ 1722854 h 2881935"/>
                <a:gd name="connsiteX5" fmla="*/ 730427 w 4118769"/>
                <a:gd name="connsiteY5" fmla="*/ 1785166 h 2881935"/>
                <a:gd name="connsiteX6" fmla="*/ 332128 w 4118769"/>
                <a:gd name="connsiteY6" fmla="*/ 1442449 h 2881935"/>
                <a:gd name="connsiteX7" fmla="*/ 730427 w 4118769"/>
                <a:gd name="connsiteY7" fmla="*/ 1099732 h 2881935"/>
                <a:gd name="connsiteX8" fmla="*/ 992942 w 4118769"/>
                <a:gd name="connsiteY8" fmla="*/ 1162044 h 2881935"/>
                <a:gd name="connsiteX9" fmla="*/ 1069886 w 4118769"/>
                <a:gd name="connsiteY9" fmla="*/ 1189306 h 2881935"/>
                <a:gd name="connsiteX10" fmla="*/ 1142304 w 4118769"/>
                <a:gd name="connsiteY10" fmla="*/ 893323 h 2881935"/>
                <a:gd name="connsiteX11" fmla="*/ 1142304 w 4118769"/>
                <a:gd name="connsiteY11" fmla="*/ 285780 h 2881935"/>
                <a:gd name="connsiteX12" fmla="*/ 1843852 w 4118769"/>
                <a:gd name="connsiteY12" fmla="*/ 285780 h 2881935"/>
                <a:gd name="connsiteX13" fmla="*/ 2169733 w 4118769"/>
                <a:gd name="connsiteY13" fmla="*/ 320831 h 2881935"/>
                <a:gd name="connsiteX14" fmla="*/ 2147102 w 4118769"/>
                <a:gd name="connsiteY14" fmla="*/ 394827 h 2881935"/>
                <a:gd name="connsiteX15" fmla="*/ 2074684 w 4118769"/>
                <a:gd name="connsiteY15" fmla="*/ 628497 h 2881935"/>
                <a:gd name="connsiteX16" fmla="*/ 2486561 w 4118769"/>
                <a:gd name="connsiteY16" fmla="*/ 982897 h 2881935"/>
                <a:gd name="connsiteX17" fmla="*/ 2898438 w 4118769"/>
                <a:gd name="connsiteY17" fmla="*/ 628497 h 2881935"/>
                <a:gd name="connsiteX18" fmla="*/ 2826020 w 4118769"/>
                <a:gd name="connsiteY18" fmla="*/ 394827 h 2881935"/>
                <a:gd name="connsiteX19" fmla="*/ 2803390 w 4118769"/>
                <a:gd name="connsiteY19" fmla="*/ 320831 h 2881935"/>
                <a:gd name="connsiteX20" fmla="*/ 3129270 w 4118769"/>
                <a:gd name="connsiteY20" fmla="*/ 285780 h 2881935"/>
                <a:gd name="connsiteX21" fmla="*/ 3830819 w 4118769"/>
                <a:gd name="connsiteY21" fmla="*/ 285780 h 2881935"/>
                <a:gd name="connsiteX22" fmla="*/ 3830819 w 4118769"/>
                <a:gd name="connsiteY22" fmla="*/ 2599118 h 288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18769" h="2881935">
                  <a:moveTo>
                    <a:pt x="3826293" y="2599118"/>
                  </a:moveTo>
                  <a:lnTo>
                    <a:pt x="1142304" y="2599118"/>
                  </a:lnTo>
                  <a:lnTo>
                    <a:pt x="1142304" y="1995469"/>
                  </a:lnTo>
                  <a:cubicBezTo>
                    <a:pt x="1142304" y="1796849"/>
                    <a:pt x="1137777" y="1699487"/>
                    <a:pt x="1069886" y="1699487"/>
                  </a:cubicBezTo>
                  <a:cubicBezTo>
                    <a:pt x="1051781" y="1699487"/>
                    <a:pt x="1024624" y="1707276"/>
                    <a:pt x="992942" y="1722854"/>
                  </a:cubicBezTo>
                  <a:cubicBezTo>
                    <a:pt x="920524" y="1761799"/>
                    <a:pt x="825475" y="1785166"/>
                    <a:pt x="730427" y="1785166"/>
                  </a:cubicBezTo>
                  <a:cubicBezTo>
                    <a:pt x="513173" y="1785166"/>
                    <a:pt x="332128" y="1633280"/>
                    <a:pt x="332128" y="1442449"/>
                  </a:cubicBezTo>
                  <a:cubicBezTo>
                    <a:pt x="332128" y="1255513"/>
                    <a:pt x="513173" y="1099732"/>
                    <a:pt x="730427" y="1099732"/>
                  </a:cubicBezTo>
                  <a:cubicBezTo>
                    <a:pt x="825475" y="1099732"/>
                    <a:pt x="920524" y="1123099"/>
                    <a:pt x="992942" y="1162044"/>
                  </a:cubicBezTo>
                  <a:cubicBezTo>
                    <a:pt x="1024624" y="1177623"/>
                    <a:pt x="1047255" y="1189306"/>
                    <a:pt x="1069886" y="1189306"/>
                  </a:cubicBezTo>
                  <a:cubicBezTo>
                    <a:pt x="1137777" y="1189306"/>
                    <a:pt x="1142304" y="1091944"/>
                    <a:pt x="1142304" y="893323"/>
                  </a:cubicBezTo>
                  <a:lnTo>
                    <a:pt x="1142304" y="285780"/>
                  </a:lnTo>
                  <a:lnTo>
                    <a:pt x="1843852" y="285780"/>
                  </a:lnTo>
                  <a:cubicBezTo>
                    <a:pt x="2033949" y="285780"/>
                    <a:pt x="2147102" y="289675"/>
                    <a:pt x="2169733" y="320831"/>
                  </a:cubicBezTo>
                  <a:cubicBezTo>
                    <a:pt x="2178785" y="336409"/>
                    <a:pt x="2169733" y="359776"/>
                    <a:pt x="2147102" y="394827"/>
                  </a:cubicBezTo>
                  <a:cubicBezTo>
                    <a:pt x="2097315" y="461033"/>
                    <a:pt x="2074684" y="542818"/>
                    <a:pt x="2074684" y="628497"/>
                  </a:cubicBezTo>
                  <a:cubicBezTo>
                    <a:pt x="2074684" y="823222"/>
                    <a:pt x="2260255" y="982897"/>
                    <a:pt x="2486561" y="982897"/>
                  </a:cubicBezTo>
                  <a:cubicBezTo>
                    <a:pt x="2712867" y="982897"/>
                    <a:pt x="2898438" y="823222"/>
                    <a:pt x="2898438" y="628497"/>
                  </a:cubicBezTo>
                  <a:cubicBezTo>
                    <a:pt x="2898438" y="546712"/>
                    <a:pt x="2871281" y="461033"/>
                    <a:pt x="2826020" y="394827"/>
                  </a:cubicBezTo>
                  <a:cubicBezTo>
                    <a:pt x="2798863" y="359776"/>
                    <a:pt x="2789811" y="336409"/>
                    <a:pt x="2803390" y="320831"/>
                  </a:cubicBezTo>
                  <a:cubicBezTo>
                    <a:pt x="2826020" y="285780"/>
                    <a:pt x="2943700" y="285780"/>
                    <a:pt x="3129270" y="285780"/>
                  </a:cubicBezTo>
                  <a:lnTo>
                    <a:pt x="3830819" y="285780"/>
                  </a:lnTo>
                  <a:lnTo>
                    <a:pt x="3830819" y="2599118"/>
                  </a:lnTo>
                  <a:close/>
                </a:path>
              </a:pathLst>
            </a:custGeom>
            <a:solidFill>
              <a:srgbClr val="499DD6"/>
            </a:solidFill>
            <a:ln w="93193" cap="flat">
              <a:solidFill>
                <a:schemeClr val="bg1">
                  <a:lumMod val="8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Graphic 9">
              <a:extLst>
                <a:ext uri="{FF2B5EF4-FFF2-40B4-BE49-F238E27FC236}">
                  <a16:creationId xmlns:a16="http://schemas.microsoft.com/office/drawing/2014/main" id="{48E3983E-9203-4533-81B1-B40C86413A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61279" y="4943666"/>
              <a:ext cx="658478" cy="642611"/>
            </a:xfrm>
            <a:prstGeom prst="rect">
              <a:avLst/>
            </a:prstGeom>
          </p:spPr>
        </p:pic>
        <p:sp>
          <p:nvSpPr>
            <p:cNvPr id="11" name="TextBox 10">
              <a:extLst>
                <a:ext uri="{FF2B5EF4-FFF2-40B4-BE49-F238E27FC236}">
                  <a16:creationId xmlns:a16="http://schemas.microsoft.com/office/drawing/2014/main" id="{C4F555AE-3211-4A14-AE87-EEC91B5F7349}"/>
                </a:ext>
              </a:extLst>
            </p:cNvPr>
            <p:cNvSpPr txBox="1"/>
            <p:nvPr/>
          </p:nvSpPr>
          <p:spPr>
            <a:xfrm>
              <a:off x="7553131" y="5500239"/>
              <a:ext cx="26747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a:ea typeface="+mn-ea"/>
                  <a:cs typeface="Helvetica"/>
                </a:rPr>
                <a:t>The Coalition for Life-course Immunisation (CLCI)</a:t>
              </a:r>
            </a:p>
          </p:txBody>
        </p:sp>
      </p:grpSp>
      <p:grpSp>
        <p:nvGrpSpPr>
          <p:cNvPr id="3" name="Group 2">
            <a:extLst>
              <a:ext uri="{FF2B5EF4-FFF2-40B4-BE49-F238E27FC236}">
                <a16:creationId xmlns:a16="http://schemas.microsoft.com/office/drawing/2014/main" id="{FCB61913-B122-4AB5-8872-BD2BA54B1010}"/>
              </a:ext>
            </a:extLst>
          </p:cNvPr>
          <p:cNvGrpSpPr/>
          <p:nvPr/>
        </p:nvGrpSpPr>
        <p:grpSpPr>
          <a:xfrm>
            <a:off x="1905000" y="1829153"/>
            <a:ext cx="2915390" cy="3010456"/>
            <a:chOff x="1905000" y="1829153"/>
            <a:chExt cx="2915390" cy="3010456"/>
          </a:xfrm>
        </p:grpSpPr>
        <p:sp>
          <p:nvSpPr>
            <p:cNvPr id="23" name="Freeform: Shape 22">
              <a:extLst>
                <a:ext uri="{FF2B5EF4-FFF2-40B4-BE49-F238E27FC236}">
                  <a16:creationId xmlns:a16="http://schemas.microsoft.com/office/drawing/2014/main" id="{6D61E6D0-BB74-47E4-B101-04F84557B163}"/>
                </a:ext>
              </a:extLst>
            </p:cNvPr>
            <p:cNvSpPr/>
            <p:nvPr/>
          </p:nvSpPr>
          <p:spPr>
            <a:xfrm flipH="1">
              <a:off x="2136399" y="1829153"/>
              <a:ext cx="2683991" cy="3010456"/>
            </a:xfrm>
            <a:custGeom>
              <a:avLst/>
              <a:gdLst>
                <a:gd name="connsiteX0" fmla="*/ 3020644 w 3349328"/>
                <a:gd name="connsiteY0" fmla="*/ 2599118 h 3544001"/>
                <a:gd name="connsiteX1" fmla="*/ 2319095 w 3349328"/>
                <a:gd name="connsiteY1" fmla="*/ 2599118 h 3544001"/>
                <a:gd name="connsiteX2" fmla="*/ 1979636 w 3349328"/>
                <a:gd name="connsiteY2" fmla="*/ 2641957 h 3544001"/>
                <a:gd name="connsiteX3" fmla="*/ 2002267 w 3349328"/>
                <a:gd name="connsiteY3" fmla="*/ 2727637 h 3544001"/>
                <a:gd name="connsiteX4" fmla="*/ 2074684 w 3349328"/>
                <a:gd name="connsiteY4" fmla="*/ 2953518 h 3544001"/>
                <a:gd name="connsiteX5" fmla="*/ 1676386 w 3349328"/>
                <a:gd name="connsiteY5" fmla="*/ 3296235 h 3544001"/>
                <a:gd name="connsiteX6" fmla="*/ 1278088 w 3349328"/>
                <a:gd name="connsiteY6" fmla="*/ 2953518 h 3544001"/>
                <a:gd name="connsiteX7" fmla="*/ 1350505 w 3349328"/>
                <a:gd name="connsiteY7" fmla="*/ 2727637 h 3544001"/>
                <a:gd name="connsiteX8" fmla="*/ 1373136 w 3349328"/>
                <a:gd name="connsiteY8" fmla="*/ 2641957 h 3544001"/>
                <a:gd name="connsiteX9" fmla="*/ 1033677 w 3349328"/>
                <a:gd name="connsiteY9" fmla="*/ 2599118 h 3544001"/>
                <a:gd name="connsiteX10" fmla="*/ 332128 w 3349328"/>
                <a:gd name="connsiteY10" fmla="*/ 2599118 h 3544001"/>
                <a:gd name="connsiteX11" fmla="*/ 332128 w 3349328"/>
                <a:gd name="connsiteY11" fmla="*/ 1995469 h 3544001"/>
                <a:gd name="connsiteX12" fmla="*/ 372863 w 3349328"/>
                <a:gd name="connsiteY12" fmla="*/ 1715065 h 3544001"/>
                <a:gd name="connsiteX13" fmla="*/ 458860 w 3349328"/>
                <a:gd name="connsiteY13" fmla="*/ 1734537 h 3544001"/>
                <a:gd name="connsiteX14" fmla="*/ 730427 w 3349328"/>
                <a:gd name="connsiteY14" fmla="*/ 1796849 h 3544001"/>
                <a:gd name="connsiteX15" fmla="*/ 1142304 w 3349328"/>
                <a:gd name="connsiteY15" fmla="*/ 1442449 h 3544001"/>
                <a:gd name="connsiteX16" fmla="*/ 730427 w 3349328"/>
                <a:gd name="connsiteY16" fmla="*/ 1088049 h 3544001"/>
                <a:gd name="connsiteX17" fmla="*/ 458860 w 3349328"/>
                <a:gd name="connsiteY17" fmla="*/ 1154255 h 3544001"/>
                <a:gd name="connsiteX18" fmla="*/ 372863 w 3349328"/>
                <a:gd name="connsiteY18" fmla="*/ 1173728 h 3544001"/>
                <a:gd name="connsiteX19" fmla="*/ 332128 w 3349328"/>
                <a:gd name="connsiteY19" fmla="*/ 893323 h 3544001"/>
                <a:gd name="connsiteX20" fmla="*/ 332128 w 3349328"/>
                <a:gd name="connsiteY20" fmla="*/ 285780 h 3544001"/>
                <a:gd name="connsiteX21" fmla="*/ 3016118 w 3349328"/>
                <a:gd name="connsiteY21" fmla="*/ 285780 h 3544001"/>
                <a:gd name="connsiteX22" fmla="*/ 3016118 w 3349328"/>
                <a:gd name="connsiteY22" fmla="*/ 2599118 h 3544001"/>
                <a:gd name="connsiteX0" fmla="*/ 2683990 w 2683990"/>
                <a:gd name="connsiteY0" fmla="*/ 2313338 h 3010455"/>
                <a:gd name="connsiteX1" fmla="*/ 1986967 w 2683990"/>
                <a:gd name="connsiteY1" fmla="*/ 2313338 h 3010455"/>
                <a:gd name="connsiteX2" fmla="*/ 1647508 w 2683990"/>
                <a:gd name="connsiteY2" fmla="*/ 2356177 h 3010455"/>
                <a:gd name="connsiteX3" fmla="*/ 1670139 w 2683990"/>
                <a:gd name="connsiteY3" fmla="*/ 2441857 h 3010455"/>
                <a:gd name="connsiteX4" fmla="*/ 1742556 w 2683990"/>
                <a:gd name="connsiteY4" fmla="*/ 2667738 h 3010455"/>
                <a:gd name="connsiteX5" fmla="*/ 1344258 w 2683990"/>
                <a:gd name="connsiteY5" fmla="*/ 3010455 h 3010455"/>
                <a:gd name="connsiteX6" fmla="*/ 945960 w 2683990"/>
                <a:gd name="connsiteY6" fmla="*/ 2667738 h 3010455"/>
                <a:gd name="connsiteX7" fmla="*/ 1018377 w 2683990"/>
                <a:gd name="connsiteY7" fmla="*/ 2441857 h 3010455"/>
                <a:gd name="connsiteX8" fmla="*/ 1041008 w 2683990"/>
                <a:gd name="connsiteY8" fmla="*/ 2356177 h 3010455"/>
                <a:gd name="connsiteX9" fmla="*/ 701549 w 2683990"/>
                <a:gd name="connsiteY9" fmla="*/ 2313338 h 3010455"/>
                <a:gd name="connsiteX10" fmla="*/ 0 w 2683990"/>
                <a:gd name="connsiteY10" fmla="*/ 2313338 h 3010455"/>
                <a:gd name="connsiteX11" fmla="*/ 0 w 2683990"/>
                <a:gd name="connsiteY11" fmla="*/ 1709689 h 3010455"/>
                <a:gd name="connsiteX12" fmla="*/ 40735 w 2683990"/>
                <a:gd name="connsiteY12" fmla="*/ 1429285 h 3010455"/>
                <a:gd name="connsiteX13" fmla="*/ 126732 w 2683990"/>
                <a:gd name="connsiteY13" fmla="*/ 1448757 h 3010455"/>
                <a:gd name="connsiteX14" fmla="*/ 398299 w 2683990"/>
                <a:gd name="connsiteY14" fmla="*/ 1511069 h 3010455"/>
                <a:gd name="connsiteX15" fmla="*/ 810176 w 2683990"/>
                <a:gd name="connsiteY15" fmla="*/ 1156669 h 3010455"/>
                <a:gd name="connsiteX16" fmla="*/ 398299 w 2683990"/>
                <a:gd name="connsiteY16" fmla="*/ 802269 h 3010455"/>
                <a:gd name="connsiteX17" fmla="*/ 126732 w 2683990"/>
                <a:gd name="connsiteY17" fmla="*/ 868475 h 3010455"/>
                <a:gd name="connsiteX18" fmla="*/ 40735 w 2683990"/>
                <a:gd name="connsiteY18" fmla="*/ 887948 h 3010455"/>
                <a:gd name="connsiteX19" fmla="*/ 0 w 2683990"/>
                <a:gd name="connsiteY19" fmla="*/ 607543 h 3010455"/>
                <a:gd name="connsiteX20" fmla="*/ 0 w 2683990"/>
                <a:gd name="connsiteY20" fmla="*/ 0 h 3010455"/>
                <a:gd name="connsiteX21" fmla="*/ 2683990 w 2683990"/>
                <a:gd name="connsiteY21" fmla="*/ 0 h 3010455"/>
                <a:gd name="connsiteX22" fmla="*/ 2683990 w 2683990"/>
                <a:gd name="connsiteY22" fmla="*/ 2313338 h 30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83990" h="3010455">
                  <a:moveTo>
                    <a:pt x="2683990" y="2313338"/>
                  </a:moveTo>
                  <a:lnTo>
                    <a:pt x="1986967" y="2313338"/>
                  </a:lnTo>
                  <a:cubicBezTo>
                    <a:pt x="1787818" y="2313338"/>
                    <a:pt x="1674665" y="2313338"/>
                    <a:pt x="1647508" y="2356177"/>
                  </a:cubicBezTo>
                  <a:cubicBezTo>
                    <a:pt x="1633930" y="2375650"/>
                    <a:pt x="1642982" y="2402911"/>
                    <a:pt x="1670139" y="2441857"/>
                  </a:cubicBezTo>
                  <a:cubicBezTo>
                    <a:pt x="1715400" y="2504169"/>
                    <a:pt x="1742556" y="2585953"/>
                    <a:pt x="1742556" y="2667738"/>
                  </a:cubicBezTo>
                  <a:cubicBezTo>
                    <a:pt x="1742556" y="2858569"/>
                    <a:pt x="1566038" y="3010455"/>
                    <a:pt x="1344258" y="3010455"/>
                  </a:cubicBezTo>
                  <a:cubicBezTo>
                    <a:pt x="1127005" y="3010455"/>
                    <a:pt x="945960" y="2858569"/>
                    <a:pt x="945960" y="2667738"/>
                  </a:cubicBezTo>
                  <a:cubicBezTo>
                    <a:pt x="945960" y="2585953"/>
                    <a:pt x="973116" y="2504169"/>
                    <a:pt x="1018377" y="2441857"/>
                  </a:cubicBezTo>
                  <a:cubicBezTo>
                    <a:pt x="1045534" y="2402911"/>
                    <a:pt x="1054586" y="2375650"/>
                    <a:pt x="1041008" y="2356177"/>
                  </a:cubicBezTo>
                  <a:cubicBezTo>
                    <a:pt x="1013852" y="2317232"/>
                    <a:pt x="900699" y="2313338"/>
                    <a:pt x="701549" y="2313338"/>
                  </a:cubicBezTo>
                  <a:lnTo>
                    <a:pt x="0" y="2313338"/>
                  </a:lnTo>
                  <a:lnTo>
                    <a:pt x="0" y="1709689"/>
                  </a:lnTo>
                  <a:cubicBezTo>
                    <a:pt x="0" y="1546120"/>
                    <a:pt x="0" y="1444863"/>
                    <a:pt x="40735" y="1429285"/>
                  </a:cubicBezTo>
                  <a:cubicBezTo>
                    <a:pt x="58840" y="1421496"/>
                    <a:pt x="85997" y="1425390"/>
                    <a:pt x="126732" y="1448757"/>
                  </a:cubicBezTo>
                  <a:cubicBezTo>
                    <a:pt x="199150" y="1487702"/>
                    <a:pt x="298724" y="1511069"/>
                    <a:pt x="398299" y="1511069"/>
                  </a:cubicBezTo>
                  <a:cubicBezTo>
                    <a:pt x="624605" y="1511069"/>
                    <a:pt x="810176" y="1351394"/>
                    <a:pt x="810176" y="1156669"/>
                  </a:cubicBezTo>
                  <a:cubicBezTo>
                    <a:pt x="810176" y="961944"/>
                    <a:pt x="624605" y="802269"/>
                    <a:pt x="398299" y="802269"/>
                  </a:cubicBezTo>
                  <a:cubicBezTo>
                    <a:pt x="298724" y="802269"/>
                    <a:pt x="199150" y="825636"/>
                    <a:pt x="126732" y="868475"/>
                  </a:cubicBezTo>
                  <a:cubicBezTo>
                    <a:pt x="85997" y="891842"/>
                    <a:pt x="58840" y="895737"/>
                    <a:pt x="40735" y="887948"/>
                  </a:cubicBezTo>
                  <a:cubicBezTo>
                    <a:pt x="0" y="868475"/>
                    <a:pt x="0" y="771113"/>
                    <a:pt x="0" y="607543"/>
                  </a:cubicBezTo>
                  <a:lnTo>
                    <a:pt x="0" y="0"/>
                  </a:lnTo>
                  <a:lnTo>
                    <a:pt x="2683990" y="0"/>
                  </a:lnTo>
                  <a:lnTo>
                    <a:pt x="2683990" y="2313338"/>
                  </a:lnTo>
                  <a:close/>
                </a:path>
              </a:pathLst>
            </a:custGeom>
            <a:solidFill>
              <a:srgbClr val="499DD6"/>
            </a:solidFill>
            <a:ln w="93193" cap="flat">
              <a:solidFill>
                <a:schemeClr val="bg1">
                  <a:lumMod val="8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E9F37206-6794-4D7D-83DE-C7FAA48040C5}"/>
                </a:ext>
              </a:extLst>
            </p:cNvPr>
            <p:cNvSpPr txBox="1"/>
            <p:nvPr/>
          </p:nvSpPr>
          <p:spPr>
            <a:xfrm>
              <a:off x="1905000" y="2457271"/>
              <a:ext cx="24918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Helvetica"/>
                  <a:ea typeface="+mn-ea"/>
                  <a:cs typeface="Helvetica"/>
                </a:rPr>
                <a:t>Politicians </a:t>
              </a:r>
              <a:br>
                <a:rPr kumimoji="0" lang="en-GB" sz="1800" b="1" i="0" u="none" strike="noStrike" kern="1200" cap="none" spc="0" normalizeH="0" baseline="0" noProof="0" dirty="0">
                  <a:ln>
                    <a:noFill/>
                  </a:ln>
                  <a:solidFill>
                    <a:prstClr val="white"/>
                  </a:solidFill>
                  <a:effectLst/>
                  <a:uLnTx/>
                  <a:uFillTx/>
                  <a:latin typeface="Helvetica"/>
                  <a:ea typeface="+mn-ea"/>
                  <a:cs typeface="Helvetica"/>
                </a:rPr>
              </a:br>
              <a:r>
                <a:rPr kumimoji="0" lang="en-GB" sz="1800" b="1" i="0" u="none" strike="noStrike" kern="1200" cap="none" spc="0" normalizeH="0" baseline="0" noProof="0" dirty="0">
                  <a:ln>
                    <a:noFill/>
                  </a:ln>
                  <a:solidFill>
                    <a:prstClr val="white"/>
                  </a:solidFill>
                  <a:effectLst/>
                  <a:uLnTx/>
                  <a:uFillTx/>
                  <a:latin typeface="Helvetica"/>
                  <a:ea typeface="+mn-ea"/>
                  <a:cs typeface="Helvetica"/>
                </a:rPr>
                <a:t>and </a:t>
              </a:r>
              <a:br>
                <a:rPr kumimoji="0" lang="en-GB" sz="1800" b="1" i="0" u="none" strike="noStrike" kern="1200" cap="none" spc="0" normalizeH="0" baseline="0" noProof="0" dirty="0">
                  <a:ln>
                    <a:noFill/>
                  </a:ln>
                  <a:solidFill>
                    <a:prstClr val="white"/>
                  </a:solidFill>
                  <a:effectLst/>
                  <a:uLnTx/>
                  <a:uFillTx/>
                  <a:latin typeface="Helvetica"/>
                  <a:ea typeface="+mn-ea"/>
                  <a:cs typeface="Helvetica"/>
                </a:rPr>
              </a:br>
              <a:r>
                <a:rPr kumimoji="0" lang="en-GB" sz="1800" b="1" i="0" u="none" strike="noStrike" kern="1200" cap="none" spc="0" normalizeH="0" baseline="0" noProof="0" dirty="0">
                  <a:ln>
                    <a:noFill/>
                  </a:ln>
                  <a:solidFill>
                    <a:prstClr val="white"/>
                  </a:solidFill>
                  <a:effectLst/>
                  <a:uLnTx/>
                  <a:uFillTx/>
                  <a:latin typeface="Helvetica"/>
                  <a:ea typeface="+mn-ea"/>
                  <a:cs typeface="Helvetica"/>
                </a:rPr>
                <a:t>policymakers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3015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The role of business</a:t>
            </a:r>
          </a:p>
        </p:txBody>
      </p:sp>
      <p:sp>
        <p:nvSpPr>
          <p:cNvPr id="3" name="Espace réservé du contenu 2"/>
          <p:cNvSpPr>
            <a:spLocks noGrp="1"/>
          </p:cNvSpPr>
          <p:nvPr>
            <p:ph idx="1"/>
          </p:nvPr>
        </p:nvSpPr>
        <p:spPr/>
        <p:txBody>
          <a:bodyPr/>
          <a:lstStyle/>
          <a:p>
            <a:r>
              <a:rPr lang="en-US" dirty="0"/>
              <a:t>The private sector – a leading role in translating goals into actions and outcomes. </a:t>
            </a:r>
          </a:p>
          <a:p>
            <a:r>
              <a:rPr lang="en-US" dirty="0"/>
              <a:t>UN Global Compact – local networks in over 70 countries have mobilised the private sector to make the global goals local business</a:t>
            </a:r>
          </a:p>
          <a:p>
            <a:r>
              <a:rPr lang="en-US" dirty="0"/>
              <a:t>Platform for multi-stakeholder dialogue</a:t>
            </a:r>
          </a:p>
          <a:p>
            <a:pPr lvl="1"/>
            <a:r>
              <a:rPr lang="en-US" dirty="0"/>
              <a:t>Help define public policy</a:t>
            </a:r>
          </a:p>
          <a:p>
            <a:pPr lvl="1"/>
            <a:r>
              <a:rPr lang="en-US" dirty="0"/>
              <a:t>Foster ideas for innovation</a:t>
            </a:r>
          </a:p>
          <a:p>
            <a:pPr lvl="1"/>
            <a:r>
              <a:rPr lang="en-US" dirty="0"/>
              <a:t>Mobilise financial resources</a:t>
            </a:r>
          </a:p>
          <a:p>
            <a:endParaRPr lang="en-US" dirty="0"/>
          </a:p>
        </p:txBody>
      </p:sp>
    </p:spTree>
    <p:extLst>
      <p:ext uri="{BB962C8B-B14F-4D97-AF65-F5344CB8AC3E}">
        <p14:creationId xmlns:p14="http://schemas.microsoft.com/office/powerpoint/2010/main" val="4009587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Role of the Coalition for </a:t>
            </a:r>
            <a:br>
              <a:rPr lang="en-GB" dirty="0"/>
            </a:br>
            <a:r>
              <a:rPr lang="en-GB" dirty="0"/>
              <a:t>Life-course Immunisation (CLCI)</a:t>
            </a:r>
          </a:p>
        </p:txBody>
      </p:sp>
      <p:sp>
        <p:nvSpPr>
          <p:cNvPr id="3" name="Espace réservé du contenu 2"/>
          <p:cNvSpPr>
            <a:spLocks noGrp="1"/>
          </p:cNvSpPr>
          <p:nvPr>
            <p:ph idx="1"/>
          </p:nvPr>
        </p:nvSpPr>
        <p:spPr>
          <a:xfrm>
            <a:off x="838200" y="1752600"/>
            <a:ext cx="10515600" cy="4648199"/>
          </a:xfrm>
        </p:spPr>
        <p:txBody>
          <a:bodyPr>
            <a:normAutofit fontScale="92500" lnSpcReduction="10000"/>
          </a:bodyPr>
          <a:lstStyle/>
          <a:p>
            <a:r>
              <a:rPr lang="en-GB" dirty="0"/>
              <a:t>SDG #17: Innovative partnerships – major tenant for CLCI is that all stakeholders must be around the table</a:t>
            </a:r>
          </a:p>
          <a:p>
            <a:r>
              <a:rPr lang="en-GB" dirty="0"/>
              <a:t>CLCI is a newly formed organisation based in the UK with 14 members from six European countries</a:t>
            </a:r>
          </a:p>
          <a:p>
            <a:r>
              <a:rPr lang="en-GB" dirty="0"/>
              <a:t>Members – experts, associations from civil society, representing public health, patients, health NGOs, advocacy groups, academics and health professionals </a:t>
            </a:r>
          </a:p>
          <a:p>
            <a:r>
              <a:rPr lang="en-GB" dirty="0"/>
              <a:t>CLCI is committed to prevention of infectious diseases over the life‐course through the promotion of the health and economic benefits of wide-scale immunisation by awareness-raising and advocacy</a:t>
            </a:r>
          </a:p>
          <a:p>
            <a:r>
              <a:rPr lang="en-GB" dirty="0"/>
              <a:t>Join us </a:t>
            </a:r>
            <a:endParaRPr lang="en-US" dirty="0"/>
          </a:p>
        </p:txBody>
      </p:sp>
    </p:spTree>
    <p:extLst>
      <p:ext uri="{BB962C8B-B14F-4D97-AF65-F5344CB8AC3E}">
        <p14:creationId xmlns:p14="http://schemas.microsoft.com/office/powerpoint/2010/main" val="3127432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84A5D-7181-4C13-980E-01BB1312633F}"/>
              </a:ext>
            </a:extLst>
          </p:cNvPr>
          <p:cNvSpPr>
            <a:spLocks noGrp="1"/>
          </p:cNvSpPr>
          <p:nvPr>
            <p:ph type="ctrTitle"/>
          </p:nvPr>
        </p:nvSpPr>
        <p:spPr>
          <a:xfrm>
            <a:off x="1724024" y="1797057"/>
            <a:ext cx="5350117" cy="805041"/>
          </a:xfrm>
        </p:spPr>
        <p:txBody>
          <a:bodyPr/>
          <a:lstStyle/>
          <a:p>
            <a:pPr>
              <a:lnSpc>
                <a:spcPts val="3600"/>
              </a:lnSpc>
            </a:pPr>
            <a:r>
              <a:rPr lang="en-US" dirty="0"/>
              <a:t>From concept to action plans, what do we need </a:t>
            </a:r>
            <a:br>
              <a:rPr lang="en-US" dirty="0"/>
            </a:br>
            <a:r>
              <a:rPr lang="en-US" dirty="0"/>
              <a:t>to succeed in practice? </a:t>
            </a:r>
            <a:br>
              <a:rPr lang="en-GB" dirty="0"/>
            </a:br>
            <a:br>
              <a:rPr lang="en-GB" dirty="0"/>
            </a:br>
            <a:endParaRPr lang="en-GB" dirty="0"/>
          </a:p>
        </p:txBody>
      </p:sp>
      <p:sp>
        <p:nvSpPr>
          <p:cNvPr id="3" name="Subtitle 2">
            <a:extLst>
              <a:ext uri="{FF2B5EF4-FFF2-40B4-BE49-F238E27FC236}">
                <a16:creationId xmlns:a16="http://schemas.microsoft.com/office/drawing/2014/main" id="{51FB75AB-6960-435A-ACA2-6640A77D6EB4}"/>
              </a:ext>
            </a:extLst>
          </p:cNvPr>
          <p:cNvSpPr>
            <a:spLocks noGrp="1"/>
          </p:cNvSpPr>
          <p:nvPr>
            <p:ph type="subTitle" idx="4294967295"/>
          </p:nvPr>
        </p:nvSpPr>
        <p:spPr>
          <a:xfrm>
            <a:off x="1724025" y="1395011"/>
            <a:ext cx="4038600" cy="477054"/>
          </a:xfrm>
        </p:spPr>
        <p:txBody>
          <a:bodyPr/>
          <a:lstStyle/>
          <a:p>
            <a:r>
              <a:rPr lang="en-US" sz="2000" dirty="0">
                <a:solidFill>
                  <a:srgbClr val="652E87"/>
                </a:solidFill>
                <a:latin typeface="Arial Black" panose="020B0A04020102020204" pitchFamily="34" charset="0"/>
              </a:rPr>
              <a:t>WORKSHOP</a:t>
            </a:r>
            <a:endParaRPr lang="en-GB" sz="2000" dirty="0">
              <a:solidFill>
                <a:srgbClr val="652E87"/>
              </a:solidFill>
              <a:latin typeface="Arial Black" panose="020B0A04020102020204" pitchFamily="34" charset="0"/>
            </a:endParaRPr>
          </a:p>
          <a:p>
            <a:endParaRPr lang="en-GB" dirty="0"/>
          </a:p>
        </p:txBody>
      </p:sp>
    </p:spTree>
    <p:extLst>
      <p:ext uri="{BB962C8B-B14F-4D97-AF65-F5344CB8AC3E}">
        <p14:creationId xmlns:p14="http://schemas.microsoft.com/office/powerpoint/2010/main" val="1870487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75B6-4BB0-4A84-9434-F0D700109CBF}"/>
              </a:ext>
            </a:extLst>
          </p:cNvPr>
          <p:cNvSpPr>
            <a:spLocks noGrp="1"/>
          </p:cNvSpPr>
          <p:nvPr>
            <p:ph type="title"/>
          </p:nvPr>
        </p:nvSpPr>
        <p:spPr/>
        <p:txBody>
          <a:bodyPr/>
          <a:lstStyle/>
          <a:p>
            <a:r>
              <a:rPr lang="en-GB" dirty="0"/>
              <a:t>Case study</a:t>
            </a:r>
          </a:p>
        </p:txBody>
      </p:sp>
      <p:sp>
        <p:nvSpPr>
          <p:cNvPr id="5" name="Text Placeholder 4">
            <a:extLst>
              <a:ext uri="{FF2B5EF4-FFF2-40B4-BE49-F238E27FC236}">
                <a16:creationId xmlns:a16="http://schemas.microsoft.com/office/drawing/2014/main" id="{BEA387FC-FEAE-4241-A556-84EA9B8C1612}"/>
              </a:ext>
            </a:extLst>
          </p:cNvPr>
          <p:cNvSpPr>
            <a:spLocks noGrp="1"/>
          </p:cNvSpPr>
          <p:nvPr>
            <p:ph type="body" idx="1"/>
          </p:nvPr>
        </p:nvSpPr>
        <p:spPr>
          <a:xfrm>
            <a:off x="5257800" y="-1371600"/>
            <a:ext cx="10210800" cy="3124200"/>
          </a:xfrm>
        </p:spPr>
        <p:txBody>
          <a:bodyPr/>
          <a:lstStyle/>
          <a:p>
            <a:pPr lvl="1"/>
            <a:endParaRPr lang="en-US" dirty="0"/>
          </a:p>
          <a:p>
            <a:pPr lvl="1"/>
            <a:endParaRPr lang="en-US" dirty="0"/>
          </a:p>
          <a:p>
            <a:endParaRPr lang="en-GB" dirty="0"/>
          </a:p>
        </p:txBody>
      </p:sp>
      <p:sp>
        <p:nvSpPr>
          <p:cNvPr id="3" name="Rectangle: Rounded Corners 2">
            <a:extLst>
              <a:ext uri="{FF2B5EF4-FFF2-40B4-BE49-F238E27FC236}">
                <a16:creationId xmlns:a16="http://schemas.microsoft.com/office/drawing/2014/main" id="{2529AC7F-C7D6-4135-9824-C0BE9D5156F3}"/>
              </a:ext>
            </a:extLst>
          </p:cNvPr>
          <p:cNvSpPr/>
          <p:nvPr/>
        </p:nvSpPr>
        <p:spPr>
          <a:xfrm>
            <a:off x="609600" y="1905000"/>
            <a:ext cx="7696200" cy="4191000"/>
          </a:xfrm>
          <a:prstGeom prst="roundRect">
            <a:avLst>
              <a:gd name="adj" fmla="val 3161"/>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0" rtlCol="0" anchor="t"/>
          <a:lstStyle/>
          <a:p>
            <a:pPr marL="0" lvl="1"/>
            <a:r>
              <a:rPr lang="en-GB" sz="3600" b="1" dirty="0">
                <a:solidFill>
                  <a:srgbClr val="00A7B7"/>
                </a:solidFill>
              </a:rPr>
              <a:t>Achieving sustainable behavioural change: improving HPV vaccine uptake in Denmark </a:t>
            </a:r>
          </a:p>
          <a:p>
            <a:pPr marL="0" lvl="1"/>
            <a:endParaRPr lang="en-GB" dirty="0">
              <a:solidFill>
                <a:srgbClr val="00A7B7"/>
              </a:solidFill>
            </a:endParaRPr>
          </a:p>
          <a:p>
            <a:pPr marL="0" lvl="1"/>
            <a:r>
              <a:rPr lang="en-GB" sz="2400" dirty="0">
                <a:solidFill>
                  <a:srgbClr val="00A7B7"/>
                </a:solidFill>
                <a:latin typeface="Arial Black" panose="020B0A04020102020204" pitchFamily="34" charset="0"/>
              </a:rPr>
              <a:t>Emilie Karafillakis</a:t>
            </a:r>
          </a:p>
          <a:p>
            <a:pPr marL="0" lvl="1"/>
            <a:r>
              <a:rPr lang="en-GB" sz="2400" dirty="0">
                <a:solidFill>
                  <a:srgbClr val="606465"/>
                </a:solidFill>
              </a:rPr>
              <a:t>The Vaccine Confidence Project, </a:t>
            </a:r>
            <a:br>
              <a:rPr lang="en-GB" sz="2400" dirty="0">
                <a:solidFill>
                  <a:srgbClr val="606465"/>
                </a:solidFill>
              </a:rPr>
            </a:br>
            <a:r>
              <a:rPr lang="en-GB" sz="2400" dirty="0">
                <a:solidFill>
                  <a:srgbClr val="606465"/>
                </a:solidFill>
              </a:rPr>
              <a:t>London School of Hygiene </a:t>
            </a:r>
            <a:br>
              <a:rPr lang="en-GB" sz="2400" dirty="0">
                <a:solidFill>
                  <a:srgbClr val="606465"/>
                </a:solidFill>
              </a:rPr>
            </a:br>
            <a:r>
              <a:rPr lang="en-GB" sz="2400" dirty="0">
                <a:solidFill>
                  <a:srgbClr val="606465"/>
                </a:solidFill>
              </a:rPr>
              <a:t>&amp; Tropical Medicine</a:t>
            </a:r>
          </a:p>
        </p:txBody>
      </p:sp>
      <p:pic>
        <p:nvPicPr>
          <p:cNvPr id="6" name="Picture 5">
            <a:extLst>
              <a:ext uri="{FF2B5EF4-FFF2-40B4-BE49-F238E27FC236}">
                <a16:creationId xmlns:a16="http://schemas.microsoft.com/office/drawing/2014/main" id="{D321B8B3-34F7-4155-B740-87A569EF4E45}"/>
              </a:ext>
            </a:extLst>
          </p:cNvPr>
          <p:cNvPicPr>
            <a:picLocks noChangeAspect="1"/>
          </p:cNvPicPr>
          <p:nvPr/>
        </p:nvPicPr>
        <p:blipFill rotWithShape="1">
          <a:blip r:embed="rId2"/>
          <a:srcRect b="56689"/>
          <a:stretch/>
        </p:blipFill>
        <p:spPr>
          <a:xfrm>
            <a:off x="6553200" y="3853360"/>
            <a:ext cx="5800303" cy="2470640"/>
          </a:xfrm>
          <a:prstGeom prst="rect">
            <a:avLst/>
          </a:prstGeom>
        </p:spPr>
      </p:pic>
    </p:spTree>
    <p:extLst>
      <p:ext uri="{BB962C8B-B14F-4D97-AF65-F5344CB8AC3E}">
        <p14:creationId xmlns:p14="http://schemas.microsoft.com/office/powerpoint/2010/main" val="2850300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75B6-4BB0-4A84-9434-F0D700109CBF}"/>
              </a:ext>
            </a:extLst>
          </p:cNvPr>
          <p:cNvSpPr>
            <a:spLocks noGrp="1"/>
          </p:cNvSpPr>
          <p:nvPr>
            <p:ph type="title"/>
          </p:nvPr>
        </p:nvSpPr>
        <p:spPr/>
        <p:txBody>
          <a:bodyPr/>
          <a:lstStyle/>
          <a:p>
            <a:r>
              <a:rPr lang="en-GB" dirty="0"/>
              <a:t>Case study</a:t>
            </a:r>
          </a:p>
        </p:txBody>
      </p:sp>
      <p:sp>
        <p:nvSpPr>
          <p:cNvPr id="5" name="Text Placeholder 4">
            <a:extLst>
              <a:ext uri="{FF2B5EF4-FFF2-40B4-BE49-F238E27FC236}">
                <a16:creationId xmlns:a16="http://schemas.microsoft.com/office/drawing/2014/main" id="{BEA387FC-FEAE-4241-A556-84EA9B8C1612}"/>
              </a:ext>
            </a:extLst>
          </p:cNvPr>
          <p:cNvSpPr>
            <a:spLocks noGrp="1"/>
          </p:cNvSpPr>
          <p:nvPr>
            <p:ph type="body" idx="1"/>
          </p:nvPr>
        </p:nvSpPr>
        <p:spPr>
          <a:xfrm>
            <a:off x="5257800" y="-1371600"/>
            <a:ext cx="10210800" cy="3124200"/>
          </a:xfrm>
        </p:spPr>
        <p:txBody>
          <a:bodyPr/>
          <a:lstStyle/>
          <a:p>
            <a:pPr lvl="1"/>
            <a:endParaRPr lang="en-US" dirty="0"/>
          </a:p>
          <a:p>
            <a:pPr lvl="1"/>
            <a:endParaRPr lang="en-US" dirty="0"/>
          </a:p>
          <a:p>
            <a:endParaRPr lang="en-GB" dirty="0"/>
          </a:p>
        </p:txBody>
      </p:sp>
      <p:sp>
        <p:nvSpPr>
          <p:cNvPr id="3" name="Rectangle: Rounded Corners 2">
            <a:extLst>
              <a:ext uri="{FF2B5EF4-FFF2-40B4-BE49-F238E27FC236}">
                <a16:creationId xmlns:a16="http://schemas.microsoft.com/office/drawing/2014/main" id="{2529AC7F-C7D6-4135-9824-C0BE9D5156F3}"/>
              </a:ext>
            </a:extLst>
          </p:cNvPr>
          <p:cNvSpPr/>
          <p:nvPr/>
        </p:nvSpPr>
        <p:spPr>
          <a:xfrm>
            <a:off x="609600" y="1905000"/>
            <a:ext cx="7696200" cy="4191000"/>
          </a:xfrm>
          <a:prstGeom prst="roundRect">
            <a:avLst>
              <a:gd name="adj" fmla="val 3161"/>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0" rtlCol="0" anchor="t"/>
          <a:lstStyle/>
          <a:p>
            <a:pPr marL="0" lvl="1"/>
            <a:r>
              <a:rPr lang="en-US" sz="3600" b="1" dirty="0">
                <a:solidFill>
                  <a:srgbClr val="00A7B7"/>
                </a:solidFill>
              </a:rPr>
              <a:t>Vaccination literacy </a:t>
            </a:r>
            <a:br>
              <a:rPr lang="en-US" sz="3600" b="1" dirty="0">
                <a:solidFill>
                  <a:srgbClr val="00A7B7"/>
                </a:solidFill>
              </a:rPr>
            </a:br>
            <a:r>
              <a:rPr lang="en-US" sz="3600" b="1" dirty="0">
                <a:solidFill>
                  <a:srgbClr val="00A7B7"/>
                </a:solidFill>
              </a:rPr>
              <a:t>for Europe’s patients</a:t>
            </a:r>
          </a:p>
          <a:p>
            <a:pPr marL="0" lvl="1"/>
            <a:endParaRPr lang="en-US" dirty="0">
              <a:solidFill>
                <a:srgbClr val="00A7B7"/>
              </a:solidFill>
            </a:endParaRPr>
          </a:p>
          <a:p>
            <a:pPr marL="0" lvl="1"/>
            <a:r>
              <a:rPr lang="en-US" sz="2400" dirty="0">
                <a:solidFill>
                  <a:srgbClr val="00A7B7"/>
                </a:solidFill>
                <a:latin typeface="Arial Black" panose="020B0A04020102020204" pitchFamily="34" charset="0"/>
              </a:rPr>
              <a:t>Nicola Bedlington</a:t>
            </a:r>
          </a:p>
          <a:p>
            <a:pPr marL="0" lvl="1"/>
            <a:r>
              <a:rPr lang="en-GB" sz="2400" dirty="0">
                <a:solidFill>
                  <a:srgbClr val="606465"/>
                </a:solidFill>
              </a:rPr>
              <a:t>European Patients’ Forum</a:t>
            </a:r>
          </a:p>
        </p:txBody>
      </p:sp>
      <p:pic>
        <p:nvPicPr>
          <p:cNvPr id="6" name="Picture 5">
            <a:extLst>
              <a:ext uri="{FF2B5EF4-FFF2-40B4-BE49-F238E27FC236}">
                <a16:creationId xmlns:a16="http://schemas.microsoft.com/office/drawing/2014/main" id="{D321B8B3-34F7-4155-B740-87A569EF4E45}"/>
              </a:ext>
            </a:extLst>
          </p:cNvPr>
          <p:cNvPicPr>
            <a:picLocks noChangeAspect="1"/>
          </p:cNvPicPr>
          <p:nvPr/>
        </p:nvPicPr>
        <p:blipFill rotWithShape="1">
          <a:blip r:embed="rId2"/>
          <a:srcRect b="56689"/>
          <a:stretch/>
        </p:blipFill>
        <p:spPr>
          <a:xfrm>
            <a:off x="6553200" y="3853360"/>
            <a:ext cx="5800303" cy="2470640"/>
          </a:xfrm>
          <a:prstGeom prst="rect">
            <a:avLst/>
          </a:prstGeom>
        </p:spPr>
      </p:pic>
      <p:sp>
        <p:nvSpPr>
          <p:cNvPr id="7" name="Text Placeholder 4">
            <a:extLst>
              <a:ext uri="{FF2B5EF4-FFF2-40B4-BE49-F238E27FC236}">
                <a16:creationId xmlns:a16="http://schemas.microsoft.com/office/drawing/2014/main" id="{297EC318-D05B-4625-8A78-9838C8F1B1EC}"/>
              </a:ext>
            </a:extLst>
          </p:cNvPr>
          <p:cNvSpPr txBox="1">
            <a:spLocks/>
          </p:cNvSpPr>
          <p:nvPr/>
        </p:nvSpPr>
        <p:spPr>
          <a:xfrm>
            <a:off x="5943601" y="-304800"/>
            <a:ext cx="8922913" cy="2209800"/>
          </a:xfrm>
          <a:prstGeom prst="rect">
            <a:avLst/>
          </a:prstGeom>
        </p:spPr>
        <p:txBody>
          <a:bodyPr wrap="square" lIns="0" tIns="0" rIns="0" bIns="0">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endParaRPr lang="en-US" kern="0" dirty="0">
              <a:solidFill>
                <a:sysClr val="windowText" lastClr="000000"/>
              </a:solidFill>
            </a:endParaRPr>
          </a:p>
          <a:p>
            <a:pPr lvl="1"/>
            <a:endParaRPr lang="en-US" kern="0" dirty="0">
              <a:solidFill>
                <a:sysClr val="windowText" lastClr="000000"/>
              </a:solidFill>
            </a:endParaRPr>
          </a:p>
          <a:p>
            <a:pPr lvl="1"/>
            <a:endParaRPr lang="en-US" kern="0" dirty="0">
              <a:solidFill>
                <a:sysClr val="windowText" lastClr="000000"/>
              </a:solidFill>
            </a:endParaRPr>
          </a:p>
          <a:p>
            <a:pPr lvl="1"/>
            <a:endParaRPr lang="en-GB" kern="0" dirty="0">
              <a:solidFill>
                <a:sysClr val="windowText" lastClr="000000"/>
              </a:solidFill>
            </a:endParaRPr>
          </a:p>
          <a:p>
            <a:endParaRPr lang="en-GB" kern="0" dirty="0"/>
          </a:p>
        </p:txBody>
      </p:sp>
    </p:spTree>
    <p:extLst>
      <p:ext uri="{BB962C8B-B14F-4D97-AF65-F5344CB8AC3E}">
        <p14:creationId xmlns:p14="http://schemas.microsoft.com/office/powerpoint/2010/main" val="365458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75B6-4BB0-4A84-9434-F0D700109CBF}"/>
              </a:ext>
            </a:extLst>
          </p:cNvPr>
          <p:cNvSpPr>
            <a:spLocks noGrp="1"/>
          </p:cNvSpPr>
          <p:nvPr>
            <p:ph type="title"/>
          </p:nvPr>
        </p:nvSpPr>
        <p:spPr/>
        <p:txBody>
          <a:bodyPr/>
          <a:lstStyle/>
          <a:p>
            <a:r>
              <a:rPr lang="en-GB" dirty="0"/>
              <a:t>Case study</a:t>
            </a:r>
          </a:p>
        </p:txBody>
      </p:sp>
      <p:sp>
        <p:nvSpPr>
          <p:cNvPr id="5" name="Text Placeholder 4">
            <a:extLst>
              <a:ext uri="{FF2B5EF4-FFF2-40B4-BE49-F238E27FC236}">
                <a16:creationId xmlns:a16="http://schemas.microsoft.com/office/drawing/2014/main" id="{BEA387FC-FEAE-4241-A556-84EA9B8C1612}"/>
              </a:ext>
            </a:extLst>
          </p:cNvPr>
          <p:cNvSpPr>
            <a:spLocks noGrp="1"/>
          </p:cNvSpPr>
          <p:nvPr>
            <p:ph type="body" idx="1"/>
          </p:nvPr>
        </p:nvSpPr>
        <p:spPr>
          <a:xfrm>
            <a:off x="5257800" y="-1371600"/>
            <a:ext cx="10210800" cy="3124200"/>
          </a:xfrm>
        </p:spPr>
        <p:txBody>
          <a:bodyPr/>
          <a:lstStyle/>
          <a:p>
            <a:pPr lvl="1"/>
            <a:endParaRPr lang="en-US" dirty="0"/>
          </a:p>
          <a:p>
            <a:pPr lvl="1"/>
            <a:endParaRPr lang="en-US" dirty="0"/>
          </a:p>
          <a:p>
            <a:endParaRPr lang="en-GB" dirty="0"/>
          </a:p>
        </p:txBody>
      </p:sp>
      <p:sp>
        <p:nvSpPr>
          <p:cNvPr id="3" name="Rectangle: Rounded Corners 2">
            <a:extLst>
              <a:ext uri="{FF2B5EF4-FFF2-40B4-BE49-F238E27FC236}">
                <a16:creationId xmlns:a16="http://schemas.microsoft.com/office/drawing/2014/main" id="{2529AC7F-C7D6-4135-9824-C0BE9D5156F3}"/>
              </a:ext>
            </a:extLst>
          </p:cNvPr>
          <p:cNvSpPr/>
          <p:nvPr/>
        </p:nvSpPr>
        <p:spPr>
          <a:xfrm>
            <a:off x="609600" y="1905000"/>
            <a:ext cx="7696200" cy="4191000"/>
          </a:xfrm>
          <a:prstGeom prst="roundRect">
            <a:avLst>
              <a:gd name="adj" fmla="val 3161"/>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0" rtlCol="0" anchor="t"/>
          <a:lstStyle/>
          <a:p>
            <a:pPr marL="0" lvl="1"/>
            <a:r>
              <a:rPr lang="en-GB" sz="3600" b="1" dirty="0">
                <a:solidFill>
                  <a:srgbClr val="00A7B7"/>
                </a:solidFill>
              </a:rPr>
              <a:t>Immigration and vaccination: experience and lessons from </a:t>
            </a:r>
            <a:br>
              <a:rPr lang="en-GB" sz="3600" b="1" dirty="0">
                <a:solidFill>
                  <a:srgbClr val="00A7B7"/>
                </a:solidFill>
              </a:rPr>
            </a:br>
            <a:r>
              <a:rPr lang="en-GB" sz="3600" b="1" dirty="0">
                <a:solidFill>
                  <a:srgbClr val="00A7B7"/>
                </a:solidFill>
              </a:rPr>
              <a:t>the MiMi project in Germany</a:t>
            </a:r>
          </a:p>
          <a:p>
            <a:pPr marL="0" lvl="1"/>
            <a:endParaRPr lang="en-US" dirty="0">
              <a:solidFill>
                <a:srgbClr val="00A7B7"/>
              </a:solidFill>
            </a:endParaRPr>
          </a:p>
          <a:p>
            <a:pPr marL="0" lvl="1"/>
            <a:r>
              <a:rPr lang="en-US" sz="2400" dirty="0">
                <a:solidFill>
                  <a:srgbClr val="00A7B7"/>
                </a:solidFill>
                <a:latin typeface="Arial Black" panose="020B0A04020102020204" pitchFamily="34" charset="0"/>
              </a:rPr>
              <a:t>Ramazan Salman</a:t>
            </a:r>
          </a:p>
          <a:p>
            <a:pPr marL="0" lvl="1"/>
            <a:r>
              <a:rPr lang="en-GB" sz="2400" dirty="0">
                <a:solidFill>
                  <a:srgbClr val="606465"/>
                </a:solidFill>
              </a:rPr>
              <a:t>Ethno-Medizinischen Zentrums</a:t>
            </a:r>
          </a:p>
        </p:txBody>
      </p:sp>
      <p:pic>
        <p:nvPicPr>
          <p:cNvPr id="6" name="Picture 5">
            <a:extLst>
              <a:ext uri="{FF2B5EF4-FFF2-40B4-BE49-F238E27FC236}">
                <a16:creationId xmlns:a16="http://schemas.microsoft.com/office/drawing/2014/main" id="{D321B8B3-34F7-4155-B740-87A569EF4E45}"/>
              </a:ext>
            </a:extLst>
          </p:cNvPr>
          <p:cNvPicPr>
            <a:picLocks noChangeAspect="1"/>
          </p:cNvPicPr>
          <p:nvPr/>
        </p:nvPicPr>
        <p:blipFill rotWithShape="1">
          <a:blip r:embed="rId2"/>
          <a:srcRect b="56689"/>
          <a:stretch/>
        </p:blipFill>
        <p:spPr>
          <a:xfrm>
            <a:off x="6553200" y="3853360"/>
            <a:ext cx="5800303" cy="2470640"/>
          </a:xfrm>
          <a:prstGeom prst="rect">
            <a:avLst/>
          </a:prstGeom>
        </p:spPr>
      </p:pic>
      <p:sp>
        <p:nvSpPr>
          <p:cNvPr id="7" name="Text Placeholder 4">
            <a:extLst>
              <a:ext uri="{FF2B5EF4-FFF2-40B4-BE49-F238E27FC236}">
                <a16:creationId xmlns:a16="http://schemas.microsoft.com/office/drawing/2014/main" id="{297EC318-D05B-4625-8A78-9838C8F1B1EC}"/>
              </a:ext>
            </a:extLst>
          </p:cNvPr>
          <p:cNvSpPr txBox="1">
            <a:spLocks/>
          </p:cNvSpPr>
          <p:nvPr/>
        </p:nvSpPr>
        <p:spPr>
          <a:xfrm>
            <a:off x="5943601" y="-304800"/>
            <a:ext cx="8922913" cy="2209800"/>
          </a:xfrm>
          <a:prstGeom prst="rect">
            <a:avLst/>
          </a:prstGeom>
        </p:spPr>
        <p:txBody>
          <a:bodyPr wrap="square" lIns="0" tIns="0" rIns="0" bIns="0">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endParaRPr lang="en-US" kern="0" dirty="0">
              <a:solidFill>
                <a:sysClr val="windowText" lastClr="000000"/>
              </a:solidFill>
            </a:endParaRPr>
          </a:p>
          <a:p>
            <a:pPr lvl="1"/>
            <a:endParaRPr lang="en-US" kern="0" dirty="0">
              <a:solidFill>
                <a:sysClr val="windowText" lastClr="000000"/>
              </a:solidFill>
            </a:endParaRPr>
          </a:p>
          <a:p>
            <a:pPr lvl="1"/>
            <a:endParaRPr lang="en-US" kern="0" dirty="0">
              <a:solidFill>
                <a:sysClr val="windowText" lastClr="000000"/>
              </a:solidFill>
            </a:endParaRPr>
          </a:p>
          <a:p>
            <a:pPr lvl="1"/>
            <a:endParaRPr lang="en-GB" kern="0" dirty="0">
              <a:solidFill>
                <a:sysClr val="windowText" lastClr="000000"/>
              </a:solidFill>
            </a:endParaRPr>
          </a:p>
          <a:p>
            <a:endParaRPr lang="en-GB" kern="0" dirty="0"/>
          </a:p>
        </p:txBody>
      </p:sp>
      <p:sp>
        <p:nvSpPr>
          <p:cNvPr id="8" name="Text Placeholder 4">
            <a:extLst>
              <a:ext uri="{FF2B5EF4-FFF2-40B4-BE49-F238E27FC236}">
                <a16:creationId xmlns:a16="http://schemas.microsoft.com/office/drawing/2014/main" id="{B784B62C-8F87-4132-816C-1CC61334DCBB}"/>
              </a:ext>
            </a:extLst>
          </p:cNvPr>
          <p:cNvSpPr txBox="1">
            <a:spLocks/>
          </p:cNvSpPr>
          <p:nvPr/>
        </p:nvSpPr>
        <p:spPr>
          <a:xfrm>
            <a:off x="5715000" y="-1181100"/>
            <a:ext cx="8922913" cy="1981200"/>
          </a:xfrm>
          <a:prstGeom prst="rect">
            <a:avLst/>
          </a:prstGeom>
        </p:spPr>
        <p:txBody>
          <a:bodyPr wrap="square" lIns="0" tIns="0" rIns="0" bIns="0">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endParaRPr lang="en-US" kern="0" dirty="0">
              <a:solidFill>
                <a:sysClr val="windowText" lastClr="000000"/>
              </a:solidFill>
            </a:endParaRPr>
          </a:p>
          <a:p>
            <a:pPr lvl="1"/>
            <a:endParaRPr lang="en-US" kern="0" dirty="0">
              <a:solidFill>
                <a:sysClr val="windowText" lastClr="000000"/>
              </a:solidFill>
            </a:endParaRPr>
          </a:p>
          <a:p>
            <a:endParaRPr lang="en-GB" kern="0" dirty="0"/>
          </a:p>
        </p:txBody>
      </p:sp>
    </p:spTree>
    <p:extLst>
      <p:ext uri="{BB962C8B-B14F-4D97-AF65-F5344CB8AC3E}">
        <p14:creationId xmlns:p14="http://schemas.microsoft.com/office/powerpoint/2010/main" val="333835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75B6-4BB0-4A84-9434-F0D700109CBF}"/>
              </a:ext>
            </a:extLst>
          </p:cNvPr>
          <p:cNvSpPr>
            <a:spLocks noGrp="1"/>
          </p:cNvSpPr>
          <p:nvPr>
            <p:ph type="title"/>
          </p:nvPr>
        </p:nvSpPr>
        <p:spPr/>
        <p:txBody>
          <a:bodyPr/>
          <a:lstStyle/>
          <a:p>
            <a:r>
              <a:rPr lang="en-GB" dirty="0"/>
              <a:t>Case study</a:t>
            </a:r>
          </a:p>
        </p:txBody>
      </p:sp>
      <p:sp>
        <p:nvSpPr>
          <p:cNvPr id="5" name="Text Placeholder 4">
            <a:extLst>
              <a:ext uri="{FF2B5EF4-FFF2-40B4-BE49-F238E27FC236}">
                <a16:creationId xmlns:a16="http://schemas.microsoft.com/office/drawing/2014/main" id="{BEA387FC-FEAE-4241-A556-84EA9B8C1612}"/>
              </a:ext>
            </a:extLst>
          </p:cNvPr>
          <p:cNvSpPr>
            <a:spLocks noGrp="1"/>
          </p:cNvSpPr>
          <p:nvPr>
            <p:ph type="body" idx="1"/>
          </p:nvPr>
        </p:nvSpPr>
        <p:spPr>
          <a:xfrm>
            <a:off x="5257800" y="-1371600"/>
            <a:ext cx="10210800" cy="3124200"/>
          </a:xfrm>
        </p:spPr>
        <p:txBody>
          <a:bodyPr/>
          <a:lstStyle/>
          <a:p>
            <a:pPr lvl="1"/>
            <a:endParaRPr lang="en-US" dirty="0"/>
          </a:p>
          <a:p>
            <a:pPr lvl="1"/>
            <a:endParaRPr lang="en-US" dirty="0"/>
          </a:p>
          <a:p>
            <a:endParaRPr lang="en-GB" dirty="0"/>
          </a:p>
        </p:txBody>
      </p:sp>
      <p:sp>
        <p:nvSpPr>
          <p:cNvPr id="3" name="Rectangle: Rounded Corners 2">
            <a:extLst>
              <a:ext uri="{FF2B5EF4-FFF2-40B4-BE49-F238E27FC236}">
                <a16:creationId xmlns:a16="http://schemas.microsoft.com/office/drawing/2014/main" id="{2529AC7F-C7D6-4135-9824-C0BE9D5156F3}"/>
              </a:ext>
            </a:extLst>
          </p:cNvPr>
          <p:cNvSpPr/>
          <p:nvPr/>
        </p:nvSpPr>
        <p:spPr>
          <a:xfrm>
            <a:off x="609600" y="1905000"/>
            <a:ext cx="7696200" cy="4191000"/>
          </a:xfrm>
          <a:prstGeom prst="roundRect">
            <a:avLst>
              <a:gd name="adj" fmla="val 3161"/>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0" rtlCol="0" anchor="t"/>
          <a:lstStyle/>
          <a:p>
            <a:pPr marL="0" lvl="1"/>
            <a:r>
              <a:rPr lang="en-GB" sz="3600" b="1" dirty="0">
                <a:solidFill>
                  <a:srgbClr val="00A7B7"/>
                </a:solidFill>
              </a:rPr>
              <a:t>Healthcare professionals as vaccination advocates: increasing coverage through complementary efforts</a:t>
            </a:r>
          </a:p>
          <a:p>
            <a:pPr marL="0" lvl="1"/>
            <a:endParaRPr lang="en-US" dirty="0">
              <a:solidFill>
                <a:srgbClr val="00A7B7"/>
              </a:solidFill>
            </a:endParaRPr>
          </a:p>
          <a:p>
            <a:pPr marL="0" lvl="1"/>
            <a:r>
              <a:rPr lang="en-US" sz="2400" dirty="0">
                <a:solidFill>
                  <a:srgbClr val="00A7B7"/>
                </a:solidFill>
                <a:latin typeface="Arial Black" panose="020B0A04020102020204" pitchFamily="34" charset="0"/>
              </a:rPr>
              <a:t>Jan De Belie</a:t>
            </a:r>
          </a:p>
          <a:p>
            <a:pPr marL="0" lvl="1"/>
            <a:r>
              <a:rPr lang="en-GB" sz="2400" dirty="0">
                <a:solidFill>
                  <a:srgbClr val="606465"/>
                </a:solidFill>
              </a:rPr>
              <a:t>Pharmaceutical Group </a:t>
            </a:r>
            <a:br>
              <a:rPr lang="en-GB" sz="2400" dirty="0">
                <a:solidFill>
                  <a:srgbClr val="606465"/>
                </a:solidFill>
              </a:rPr>
            </a:br>
            <a:r>
              <a:rPr lang="en-GB" sz="2400" dirty="0">
                <a:solidFill>
                  <a:srgbClr val="606465"/>
                </a:solidFill>
              </a:rPr>
              <a:t>of the European Union</a:t>
            </a:r>
          </a:p>
        </p:txBody>
      </p:sp>
      <p:pic>
        <p:nvPicPr>
          <p:cNvPr id="6" name="Picture 5">
            <a:extLst>
              <a:ext uri="{FF2B5EF4-FFF2-40B4-BE49-F238E27FC236}">
                <a16:creationId xmlns:a16="http://schemas.microsoft.com/office/drawing/2014/main" id="{D321B8B3-34F7-4155-B740-87A569EF4E45}"/>
              </a:ext>
            </a:extLst>
          </p:cNvPr>
          <p:cNvPicPr>
            <a:picLocks noChangeAspect="1"/>
          </p:cNvPicPr>
          <p:nvPr/>
        </p:nvPicPr>
        <p:blipFill rotWithShape="1">
          <a:blip r:embed="rId2"/>
          <a:srcRect b="56689"/>
          <a:stretch/>
        </p:blipFill>
        <p:spPr>
          <a:xfrm>
            <a:off x="6553200" y="3853360"/>
            <a:ext cx="5800303" cy="2470640"/>
          </a:xfrm>
          <a:prstGeom prst="rect">
            <a:avLst/>
          </a:prstGeom>
        </p:spPr>
      </p:pic>
      <p:sp>
        <p:nvSpPr>
          <p:cNvPr id="8" name="Text Placeholder 4">
            <a:extLst>
              <a:ext uri="{FF2B5EF4-FFF2-40B4-BE49-F238E27FC236}">
                <a16:creationId xmlns:a16="http://schemas.microsoft.com/office/drawing/2014/main" id="{B784B62C-8F87-4132-816C-1CC61334DCBB}"/>
              </a:ext>
            </a:extLst>
          </p:cNvPr>
          <p:cNvSpPr txBox="1">
            <a:spLocks/>
          </p:cNvSpPr>
          <p:nvPr/>
        </p:nvSpPr>
        <p:spPr>
          <a:xfrm>
            <a:off x="5715000" y="-1181100"/>
            <a:ext cx="8922913" cy="1981200"/>
          </a:xfrm>
          <a:prstGeom prst="rect">
            <a:avLst/>
          </a:prstGeom>
        </p:spPr>
        <p:txBody>
          <a:bodyPr wrap="square" lIns="0" tIns="0" rIns="0" bIns="0">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endParaRPr lang="en-US" kern="0" dirty="0">
              <a:solidFill>
                <a:sysClr val="windowText" lastClr="000000"/>
              </a:solidFill>
            </a:endParaRPr>
          </a:p>
          <a:p>
            <a:pPr lvl="1"/>
            <a:endParaRPr lang="en-US" kern="0" dirty="0">
              <a:solidFill>
                <a:sysClr val="windowText" lastClr="000000"/>
              </a:solidFill>
            </a:endParaRPr>
          </a:p>
          <a:p>
            <a:endParaRPr lang="en-GB" kern="0" dirty="0"/>
          </a:p>
        </p:txBody>
      </p:sp>
      <p:sp>
        <p:nvSpPr>
          <p:cNvPr id="9" name="Text Placeholder 4">
            <a:extLst>
              <a:ext uri="{FF2B5EF4-FFF2-40B4-BE49-F238E27FC236}">
                <a16:creationId xmlns:a16="http://schemas.microsoft.com/office/drawing/2014/main" id="{A6E0740F-195B-4F36-B9E6-B85261599CB7}"/>
              </a:ext>
            </a:extLst>
          </p:cNvPr>
          <p:cNvSpPr txBox="1">
            <a:spLocks/>
          </p:cNvSpPr>
          <p:nvPr/>
        </p:nvSpPr>
        <p:spPr>
          <a:xfrm>
            <a:off x="6172200" y="-1181100"/>
            <a:ext cx="8922913" cy="2209800"/>
          </a:xfrm>
          <a:prstGeom prst="rect">
            <a:avLst/>
          </a:prstGeom>
        </p:spPr>
        <p:txBody>
          <a:bodyPr wrap="square" lIns="0" tIns="0" rIns="0" bIns="0">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endParaRPr lang="en-US" kern="0" dirty="0">
              <a:solidFill>
                <a:sysClr val="windowText" lastClr="000000"/>
              </a:solidFill>
            </a:endParaRPr>
          </a:p>
          <a:p>
            <a:pPr lvl="1"/>
            <a:endParaRPr lang="en-US" kern="0" dirty="0">
              <a:solidFill>
                <a:sysClr val="windowText" lastClr="000000"/>
              </a:solidFill>
            </a:endParaRPr>
          </a:p>
          <a:p>
            <a:endParaRPr lang="en-GB" kern="0" dirty="0"/>
          </a:p>
        </p:txBody>
      </p:sp>
    </p:spTree>
    <p:extLst>
      <p:ext uri="{BB962C8B-B14F-4D97-AF65-F5344CB8AC3E}">
        <p14:creationId xmlns:p14="http://schemas.microsoft.com/office/powerpoint/2010/main" val="2521329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CB862FF-3CC5-4436-8F80-D51C10337643}"/>
              </a:ext>
            </a:extLst>
          </p:cNvPr>
          <p:cNvSpPr>
            <a:spLocks noGrp="1"/>
          </p:cNvSpPr>
          <p:nvPr>
            <p:ph type="title"/>
          </p:nvPr>
        </p:nvSpPr>
        <p:spPr/>
        <p:txBody>
          <a:bodyPr/>
          <a:lstStyle/>
          <a:p>
            <a:pPr algn="l"/>
            <a:r>
              <a:rPr lang="en-US" dirty="0"/>
              <a:t>Group discussion </a:t>
            </a:r>
            <a:endParaRPr lang="en-GB" dirty="0"/>
          </a:p>
        </p:txBody>
      </p:sp>
      <p:sp>
        <p:nvSpPr>
          <p:cNvPr id="7" name="Rectangle: Rounded Corners 6">
            <a:extLst>
              <a:ext uri="{FF2B5EF4-FFF2-40B4-BE49-F238E27FC236}">
                <a16:creationId xmlns:a16="http://schemas.microsoft.com/office/drawing/2014/main" id="{F1864C21-FDC0-4CA3-ADDD-35C4309D0545}"/>
              </a:ext>
            </a:extLst>
          </p:cNvPr>
          <p:cNvSpPr/>
          <p:nvPr/>
        </p:nvSpPr>
        <p:spPr>
          <a:xfrm>
            <a:off x="609600" y="1905000"/>
            <a:ext cx="7696200" cy="4191000"/>
          </a:xfrm>
          <a:prstGeom prst="roundRect">
            <a:avLst>
              <a:gd name="adj" fmla="val 3161"/>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0" rtlCol="0" anchor="t"/>
          <a:lstStyle/>
          <a:p>
            <a:pPr marL="0" lvl="1"/>
            <a:r>
              <a:rPr lang="en-GB" sz="4800" b="1" dirty="0">
                <a:solidFill>
                  <a:srgbClr val="00A7B7"/>
                </a:solidFill>
              </a:rPr>
              <a:t>Please split into four groups by merging </a:t>
            </a:r>
            <a:br>
              <a:rPr lang="en-GB" sz="4800" b="1" dirty="0">
                <a:solidFill>
                  <a:srgbClr val="00A7B7"/>
                </a:solidFill>
              </a:rPr>
            </a:br>
            <a:r>
              <a:rPr lang="en-GB" sz="4800" b="1" dirty="0">
                <a:solidFill>
                  <a:srgbClr val="00A7B7"/>
                </a:solidFill>
              </a:rPr>
              <a:t>tables together</a:t>
            </a:r>
          </a:p>
        </p:txBody>
      </p:sp>
      <p:pic>
        <p:nvPicPr>
          <p:cNvPr id="10" name="Picture 9">
            <a:extLst>
              <a:ext uri="{FF2B5EF4-FFF2-40B4-BE49-F238E27FC236}">
                <a16:creationId xmlns:a16="http://schemas.microsoft.com/office/drawing/2014/main" id="{68327392-3171-4A4F-AF83-D01FA7844BBF}"/>
              </a:ext>
            </a:extLst>
          </p:cNvPr>
          <p:cNvPicPr>
            <a:picLocks noChangeAspect="1"/>
          </p:cNvPicPr>
          <p:nvPr/>
        </p:nvPicPr>
        <p:blipFill rotWithShape="1">
          <a:blip r:embed="rId2"/>
          <a:srcRect b="56689"/>
          <a:stretch/>
        </p:blipFill>
        <p:spPr>
          <a:xfrm>
            <a:off x="6553200" y="3853360"/>
            <a:ext cx="5800303" cy="2470640"/>
          </a:xfrm>
          <a:prstGeom prst="rect">
            <a:avLst/>
          </a:prstGeom>
        </p:spPr>
      </p:pic>
    </p:spTree>
    <p:extLst>
      <p:ext uri="{BB962C8B-B14F-4D97-AF65-F5344CB8AC3E}">
        <p14:creationId xmlns:p14="http://schemas.microsoft.com/office/powerpoint/2010/main" val="1222349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860EDA-380A-442D-AB64-48456D0DAD7D}"/>
              </a:ext>
            </a:extLst>
          </p:cNvPr>
          <p:cNvSpPr>
            <a:spLocks noGrp="1"/>
          </p:cNvSpPr>
          <p:nvPr>
            <p:ph type="title"/>
          </p:nvPr>
        </p:nvSpPr>
        <p:spPr/>
        <p:txBody>
          <a:bodyPr/>
          <a:lstStyle/>
          <a:p>
            <a:r>
              <a:rPr lang="en-GB" dirty="0"/>
              <a:t>Session overview</a:t>
            </a:r>
          </a:p>
        </p:txBody>
      </p:sp>
      <p:sp>
        <p:nvSpPr>
          <p:cNvPr id="9" name="Text Placeholder 11">
            <a:extLst>
              <a:ext uri="{FF2B5EF4-FFF2-40B4-BE49-F238E27FC236}">
                <a16:creationId xmlns:a16="http://schemas.microsoft.com/office/drawing/2014/main" id="{976DA7D2-3513-4A01-A752-ACC9160FE51F}"/>
              </a:ext>
            </a:extLst>
          </p:cNvPr>
          <p:cNvSpPr txBox="1">
            <a:spLocks/>
          </p:cNvSpPr>
          <p:nvPr/>
        </p:nvSpPr>
        <p:spPr>
          <a:xfrm>
            <a:off x="609600" y="1676400"/>
            <a:ext cx="8686799" cy="4648200"/>
          </a:xfrm>
          <a:prstGeom prst="rect">
            <a:avLst/>
          </a:prstGeom>
        </p:spPr>
        <p:txBody>
          <a:bodyPr wrap="square" lIns="0" tIns="0" rIns="0" bIns="0">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Bef>
                <a:spcPts val="600"/>
              </a:spcBef>
            </a:pPr>
            <a:r>
              <a:rPr lang="en-GB" sz="2400" b="1" dirty="0">
                <a:solidFill>
                  <a:srgbClr val="652E87"/>
                </a:solidFill>
                <a:latin typeface="Arial Black" panose="020B0A04020102020204" pitchFamily="34" charset="0"/>
              </a:rPr>
              <a:t>Workshop</a:t>
            </a:r>
            <a:r>
              <a:rPr lang="en-GB" sz="2400" b="1" dirty="0">
                <a:solidFill>
                  <a:srgbClr val="652E87"/>
                </a:solidFill>
              </a:rPr>
              <a:t> </a:t>
            </a:r>
            <a:r>
              <a:rPr lang="en-GB" sz="2400" dirty="0">
                <a:solidFill>
                  <a:srgbClr val="652E87"/>
                </a:solidFill>
              </a:rPr>
              <a:t>| 9:25–11:25 (including break 10:25–10:45)</a:t>
            </a:r>
          </a:p>
          <a:p>
            <a:pPr>
              <a:spcBef>
                <a:spcPts val="600"/>
              </a:spcBef>
              <a:buClr>
                <a:srgbClr val="652E87"/>
              </a:buClr>
            </a:pPr>
            <a:r>
              <a:rPr lang="en-GB" sz="1800" b="1" dirty="0">
                <a:solidFill>
                  <a:srgbClr val="652E87"/>
                </a:solidFill>
              </a:rPr>
              <a:t>From concept to action plans, what do we need to succeed in practice? </a:t>
            </a:r>
          </a:p>
          <a:p>
            <a:pPr marL="285750" indent="-285750">
              <a:spcBef>
                <a:spcPts val="600"/>
              </a:spcBef>
              <a:buClr>
                <a:srgbClr val="652E87"/>
              </a:buClr>
              <a:buFont typeface="Arial" panose="020B0604020202020204" pitchFamily="34" charset="0"/>
              <a:buChar char="•"/>
            </a:pPr>
            <a:r>
              <a:rPr lang="en-GB" b="1" dirty="0">
                <a:solidFill>
                  <a:srgbClr val="652E87"/>
                </a:solidFill>
              </a:rPr>
              <a:t>Achieving sustainable behavioural change: </a:t>
            </a:r>
            <a:br>
              <a:rPr lang="en-GB" b="1" dirty="0">
                <a:solidFill>
                  <a:srgbClr val="652E87"/>
                </a:solidFill>
              </a:rPr>
            </a:br>
            <a:r>
              <a:rPr lang="en-GB" b="1" dirty="0">
                <a:solidFill>
                  <a:srgbClr val="652E87"/>
                </a:solidFill>
              </a:rPr>
              <a:t>improving HPV vaccine uptake in Denmark </a:t>
            </a:r>
            <a:br>
              <a:rPr lang="en-GB" b="1" dirty="0"/>
            </a:br>
            <a:r>
              <a:rPr lang="en-GB" dirty="0"/>
              <a:t>Emilie Karafillakis, London School of Hygiene &amp; Tropical Medicine </a:t>
            </a:r>
          </a:p>
          <a:p>
            <a:pPr marL="285750" indent="-285750">
              <a:spcBef>
                <a:spcPts val="600"/>
              </a:spcBef>
              <a:buClr>
                <a:srgbClr val="652E87"/>
              </a:buClr>
              <a:buFont typeface="Arial" panose="020B0604020202020204" pitchFamily="34" charset="0"/>
              <a:buChar char="•"/>
            </a:pPr>
            <a:r>
              <a:rPr lang="en-GB" b="1" dirty="0">
                <a:solidFill>
                  <a:srgbClr val="652E87"/>
                </a:solidFill>
              </a:rPr>
              <a:t>Vaccination literacy in Europe’s patients </a:t>
            </a:r>
            <a:br>
              <a:rPr lang="en-GB" b="1" dirty="0"/>
            </a:br>
            <a:r>
              <a:rPr lang="en-GB" dirty="0"/>
              <a:t>Nicola Bedlington, European Patients’ Forum</a:t>
            </a:r>
          </a:p>
          <a:p>
            <a:pPr marL="285750" indent="-285750">
              <a:spcBef>
                <a:spcPts val="600"/>
              </a:spcBef>
              <a:buClr>
                <a:srgbClr val="652E87"/>
              </a:buClr>
              <a:buFont typeface="Arial" panose="020B0604020202020204" pitchFamily="34" charset="0"/>
              <a:buChar char="•"/>
            </a:pPr>
            <a:r>
              <a:rPr lang="en-GB" b="1" dirty="0">
                <a:solidFill>
                  <a:srgbClr val="652E87"/>
                </a:solidFill>
              </a:rPr>
              <a:t>Immigration and vaccination: experience and lessons from the MiMi project in Germany</a:t>
            </a:r>
            <a:br>
              <a:rPr lang="en-GB" b="1" dirty="0"/>
            </a:br>
            <a:r>
              <a:rPr lang="en-GB" dirty="0"/>
              <a:t>Ramazan Salman, Ethno-Medizinischen Zentrums</a:t>
            </a:r>
          </a:p>
          <a:p>
            <a:pPr marL="285750" indent="-285750">
              <a:spcBef>
                <a:spcPts val="600"/>
              </a:spcBef>
              <a:buClr>
                <a:srgbClr val="652E87"/>
              </a:buClr>
              <a:buFont typeface="Arial" panose="020B0604020202020204" pitchFamily="34" charset="0"/>
              <a:buChar char="•"/>
            </a:pPr>
            <a:r>
              <a:rPr lang="en-GB" b="1" dirty="0">
                <a:solidFill>
                  <a:srgbClr val="652E87"/>
                </a:solidFill>
              </a:rPr>
              <a:t>Healthcare professionals as vaccination advocates: </a:t>
            </a:r>
            <a:br>
              <a:rPr lang="en-GB" b="1" dirty="0">
                <a:solidFill>
                  <a:srgbClr val="652E87"/>
                </a:solidFill>
              </a:rPr>
            </a:br>
            <a:r>
              <a:rPr lang="en-GB" b="1" dirty="0">
                <a:solidFill>
                  <a:srgbClr val="652E87"/>
                </a:solidFill>
              </a:rPr>
              <a:t>increasing coverage through complementary efforts </a:t>
            </a:r>
            <a:br>
              <a:rPr lang="en-GB" b="1" dirty="0"/>
            </a:br>
            <a:r>
              <a:rPr lang="en-GB" dirty="0"/>
              <a:t>Jan De Belie, Pharmaceutical Group of the European Union</a:t>
            </a:r>
          </a:p>
          <a:p>
            <a:pPr>
              <a:spcBef>
                <a:spcPts val="600"/>
              </a:spcBef>
            </a:pPr>
            <a:r>
              <a:rPr lang="en-GB" sz="2400" b="1" dirty="0">
                <a:solidFill>
                  <a:srgbClr val="652E87"/>
                </a:solidFill>
                <a:latin typeface="Arial Black" panose="020B0A04020102020204" pitchFamily="34" charset="0"/>
              </a:rPr>
              <a:t>Close</a:t>
            </a:r>
            <a:r>
              <a:rPr lang="en-GB" sz="2400" b="1" dirty="0">
                <a:solidFill>
                  <a:srgbClr val="652E87"/>
                </a:solidFill>
              </a:rPr>
              <a:t> </a:t>
            </a:r>
            <a:r>
              <a:rPr lang="en-GB" sz="2400" dirty="0">
                <a:solidFill>
                  <a:srgbClr val="652E87"/>
                </a:solidFill>
              </a:rPr>
              <a:t>| 11:25–11:30</a:t>
            </a:r>
          </a:p>
          <a:p>
            <a:pPr marL="285750" indent="-285750">
              <a:spcBef>
                <a:spcPts val="600"/>
              </a:spcBef>
              <a:buClr>
                <a:srgbClr val="652E87"/>
              </a:buClr>
              <a:buFont typeface="Arial" panose="020B0604020202020204" pitchFamily="34" charset="0"/>
              <a:buChar char="•"/>
            </a:pPr>
            <a:r>
              <a:rPr lang="en-GB" b="1" dirty="0">
                <a:solidFill>
                  <a:srgbClr val="652E87"/>
                </a:solidFill>
              </a:rPr>
              <a:t>MSD and CLCI close the session</a:t>
            </a:r>
          </a:p>
          <a:p>
            <a:pPr>
              <a:spcBef>
                <a:spcPts val="600"/>
              </a:spcBef>
            </a:pPr>
            <a:endParaRPr lang="en-GB" kern="0" dirty="0"/>
          </a:p>
          <a:p>
            <a:pPr>
              <a:spcBef>
                <a:spcPts val="600"/>
              </a:spcBef>
            </a:pPr>
            <a:endParaRPr lang="en-GB" kern="0" dirty="0"/>
          </a:p>
        </p:txBody>
      </p:sp>
    </p:spTree>
    <p:extLst>
      <p:ext uri="{BB962C8B-B14F-4D97-AF65-F5344CB8AC3E}">
        <p14:creationId xmlns:p14="http://schemas.microsoft.com/office/powerpoint/2010/main" val="301960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6C55-0A17-4D22-AB85-E86D31428DBF}"/>
              </a:ext>
            </a:extLst>
          </p:cNvPr>
          <p:cNvSpPr>
            <a:spLocks noGrp="1"/>
          </p:cNvSpPr>
          <p:nvPr>
            <p:ph type="title"/>
          </p:nvPr>
        </p:nvSpPr>
        <p:spPr>
          <a:xfrm>
            <a:off x="603569" y="609601"/>
            <a:ext cx="5340032" cy="838200"/>
          </a:xfrm>
        </p:spPr>
        <p:txBody>
          <a:bodyPr/>
          <a:lstStyle/>
          <a:p>
            <a:r>
              <a:rPr lang="en-GB" dirty="0"/>
              <a:t>Group discussion</a:t>
            </a:r>
          </a:p>
        </p:txBody>
      </p:sp>
      <p:pic>
        <p:nvPicPr>
          <p:cNvPr id="4" name="Picture 3">
            <a:extLst>
              <a:ext uri="{FF2B5EF4-FFF2-40B4-BE49-F238E27FC236}">
                <a16:creationId xmlns:a16="http://schemas.microsoft.com/office/drawing/2014/main" id="{626540B0-B0A9-436D-8E24-3E1FDB371066}"/>
              </a:ext>
            </a:extLst>
          </p:cNvPr>
          <p:cNvPicPr>
            <a:picLocks noChangeAspect="1"/>
          </p:cNvPicPr>
          <p:nvPr/>
        </p:nvPicPr>
        <p:blipFill rotWithShape="1">
          <a:blip r:embed="rId2"/>
          <a:srcRect b="56689"/>
          <a:stretch/>
        </p:blipFill>
        <p:spPr>
          <a:xfrm>
            <a:off x="6553200" y="3853360"/>
            <a:ext cx="5800303" cy="2470640"/>
          </a:xfrm>
          <a:prstGeom prst="rect">
            <a:avLst/>
          </a:prstGeom>
        </p:spPr>
      </p:pic>
      <p:grpSp>
        <p:nvGrpSpPr>
          <p:cNvPr id="31" name="Group 30">
            <a:extLst>
              <a:ext uri="{FF2B5EF4-FFF2-40B4-BE49-F238E27FC236}">
                <a16:creationId xmlns:a16="http://schemas.microsoft.com/office/drawing/2014/main" id="{4DB6B10F-98B2-461C-8242-A52A7A739598}"/>
              </a:ext>
            </a:extLst>
          </p:cNvPr>
          <p:cNvGrpSpPr/>
          <p:nvPr/>
        </p:nvGrpSpPr>
        <p:grpSpPr>
          <a:xfrm>
            <a:off x="603569" y="1676400"/>
            <a:ext cx="7245031" cy="4403725"/>
            <a:chOff x="603569" y="1676400"/>
            <a:chExt cx="7245031" cy="4403725"/>
          </a:xfrm>
        </p:grpSpPr>
        <p:sp>
          <p:nvSpPr>
            <p:cNvPr id="5" name="Oval 4">
              <a:extLst>
                <a:ext uri="{FF2B5EF4-FFF2-40B4-BE49-F238E27FC236}">
                  <a16:creationId xmlns:a16="http://schemas.microsoft.com/office/drawing/2014/main" id="{D2C1D006-4BE1-47E2-ADAB-56FE6A0DBBFF}"/>
                </a:ext>
              </a:extLst>
            </p:cNvPr>
            <p:cNvSpPr/>
            <p:nvPr/>
          </p:nvSpPr>
          <p:spPr>
            <a:xfrm>
              <a:off x="603569" y="1676400"/>
              <a:ext cx="609600" cy="609600"/>
            </a:xfrm>
            <a:prstGeom prst="ellipse">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A7B7"/>
                  </a:solidFill>
                </a:rPr>
                <a:t>1</a:t>
              </a:r>
            </a:p>
          </p:txBody>
        </p:sp>
        <p:sp>
          <p:nvSpPr>
            <p:cNvPr id="10" name="Text Placeholder 2">
              <a:extLst>
                <a:ext uri="{FF2B5EF4-FFF2-40B4-BE49-F238E27FC236}">
                  <a16:creationId xmlns:a16="http://schemas.microsoft.com/office/drawing/2014/main" id="{BE696362-BAC4-4CF9-BCF2-CD9CA4BA4CE1}"/>
                </a:ext>
              </a:extLst>
            </p:cNvPr>
            <p:cNvSpPr txBox="1">
              <a:spLocks/>
            </p:cNvSpPr>
            <p:nvPr/>
          </p:nvSpPr>
          <p:spPr>
            <a:xfrm>
              <a:off x="1371600" y="1809750"/>
              <a:ext cx="6477000" cy="342900"/>
            </a:xfrm>
            <a:prstGeom prst="rect">
              <a:avLst/>
            </a:prstGeom>
          </p:spPr>
          <p:txBody>
            <a:bodyPr wrap="square" lIns="0" tIns="0" rIns="0" bIns="0" anchor="ctr">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2000" b="1" i="1" kern="0" dirty="0"/>
                <a:t>What countries are represented in this group?</a:t>
              </a:r>
              <a:endParaRPr lang="en-GB" sz="2000" b="1" kern="0" dirty="0"/>
            </a:p>
          </p:txBody>
        </p:sp>
        <p:sp>
          <p:nvSpPr>
            <p:cNvPr id="14" name="Oval 13">
              <a:extLst>
                <a:ext uri="{FF2B5EF4-FFF2-40B4-BE49-F238E27FC236}">
                  <a16:creationId xmlns:a16="http://schemas.microsoft.com/office/drawing/2014/main" id="{98581C9F-5831-4BAE-8CD9-2C6B6C2DD22C}"/>
                </a:ext>
              </a:extLst>
            </p:cNvPr>
            <p:cNvSpPr/>
            <p:nvPr/>
          </p:nvSpPr>
          <p:spPr>
            <a:xfrm>
              <a:off x="603569" y="2603500"/>
              <a:ext cx="609600" cy="609600"/>
            </a:xfrm>
            <a:prstGeom prst="ellipse">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A7B7"/>
                  </a:solidFill>
                </a:rPr>
                <a:t>2</a:t>
              </a:r>
            </a:p>
          </p:txBody>
        </p:sp>
        <p:sp>
          <p:nvSpPr>
            <p:cNvPr id="16" name="Text Placeholder 2">
              <a:extLst>
                <a:ext uri="{FF2B5EF4-FFF2-40B4-BE49-F238E27FC236}">
                  <a16:creationId xmlns:a16="http://schemas.microsoft.com/office/drawing/2014/main" id="{B41CABAD-7D54-4128-B0E4-A061C3A09232}"/>
                </a:ext>
              </a:extLst>
            </p:cNvPr>
            <p:cNvSpPr txBox="1">
              <a:spLocks/>
            </p:cNvSpPr>
            <p:nvPr/>
          </p:nvSpPr>
          <p:spPr>
            <a:xfrm>
              <a:off x="1371600" y="2582069"/>
              <a:ext cx="6477000" cy="652462"/>
            </a:xfrm>
            <a:prstGeom prst="rect">
              <a:avLst/>
            </a:prstGeom>
          </p:spPr>
          <p:txBody>
            <a:bodyPr wrap="square" lIns="0" tIns="0" rIns="0" bIns="0">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2000" b="1" i="1" kern="0" dirty="0"/>
                <a:t>What would be key barriers to implementation </a:t>
              </a:r>
              <a:br>
                <a:rPr lang="en-GB" sz="2000" b="1" i="1" kern="0" dirty="0"/>
              </a:br>
              <a:r>
                <a:rPr lang="en-GB" sz="2000" b="1" i="1" kern="0" dirty="0"/>
                <a:t>of the presented example in each country?</a:t>
              </a:r>
            </a:p>
            <a:p>
              <a:endParaRPr lang="en-GB" b="1" kern="0" dirty="0">
                <a:solidFill>
                  <a:srgbClr val="652E87"/>
                </a:solidFill>
              </a:endParaRPr>
            </a:p>
          </p:txBody>
        </p:sp>
        <p:sp>
          <p:nvSpPr>
            <p:cNvPr id="18" name="Oval 17">
              <a:extLst>
                <a:ext uri="{FF2B5EF4-FFF2-40B4-BE49-F238E27FC236}">
                  <a16:creationId xmlns:a16="http://schemas.microsoft.com/office/drawing/2014/main" id="{0867ACC5-A8AC-478F-B23D-0792BCBC0B3A}"/>
                </a:ext>
              </a:extLst>
            </p:cNvPr>
            <p:cNvSpPr/>
            <p:nvPr/>
          </p:nvSpPr>
          <p:spPr>
            <a:xfrm>
              <a:off x="603569" y="3552031"/>
              <a:ext cx="609600" cy="609600"/>
            </a:xfrm>
            <a:prstGeom prst="ellipse">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A7B7"/>
                  </a:solidFill>
                </a:rPr>
                <a:t>3</a:t>
              </a:r>
            </a:p>
          </p:txBody>
        </p:sp>
        <p:sp>
          <p:nvSpPr>
            <p:cNvPr id="19" name="Text Placeholder 2">
              <a:extLst>
                <a:ext uri="{FF2B5EF4-FFF2-40B4-BE49-F238E27FC236}">
                  <a16:creationId xmlns:a16="http://schemas.microsoft.com/office/drawing/2014/main" id="{4886E9FB-F20D-4DAA-A925-CFB143829B46}"/>
                </a:ext>
              </a:extLst>
            </p:cNvPr>
            <p:cNvSpPr txBox="1">
              <a:spLocks/>
            </p:cNvSpPr>
            <p:nvPr/>
          </p:nvSpPr>
          <p:spPr>
            <a:xfrm>
              <a:off x="1371600" y="3530600"/>
              <a:ext cx="6477000" cy="652462"/>
            </a:xfrm>
            <a:prstGeom prst="rect">
              <a:avLst/>
            </a:prstGeom>
          </p:spPr>
          <p:txBody>
            <a:bodyPr wrap="square" lIns="0" tIns="0" rIns="0" bIns="0" anchor="ctr">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2000" b="1" i="1" kern="0" dirty="0"/>
                <a:t>What would be key enablers to implementation?</a:t>
              </a:r>
            </a:p>
          </p:txBody>
        </p:sp>
        <p:sp>
          <p:nvSpPr>
            <p:cNvPr id="21" name="Oval 20">
              <a:extLst>
                <a:ext uri="{FF2B5EF4-FFF2-40B4-BE49-F238E27FC236}">
                  <a16:creationId xmlns:a16="http://schemas.microsoft.com/office/drawing/2014/main" id="{BB50DC90-2006-46C5-BFC6-9600381A47E9}"/>
                </a:ext>
              </a:extLst>
            </p:cNvPr>
            <p:cNvSpPr/>
            <p:nvPr/>
          </p:nvSpPr>
          <p:spPr>
            <a:xfrm>
              <a:off x="603569" y="4500562"/>
              <a:ext cx="609600" cy="609600"/>
            </a:xfrm>
            <a:prstGeom prst="ellipse">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A7B7"/>
                  </a:solidFill>
                </a:rPr>
                <a:t>4</a:t>
              </a:r>
            </a:p>
          </p:txBody>
        </p:sp>
        <p:sp>
          <p:nvSpPr>
            <p:cNvPr id="22" name="Text Placeholder 2">
              <a:extLst>
                <a:ext uri="{FF2B5EF4-FFF2-40B4-BE49-F238E27FC236}">
                  <a16:creationId xmlns:a16="http://schemas.microsoft.com/office/drawing/2014/main" id="{6C7210A8-56ED-48E2-8630-F33B2131D5A5}"/>
                </a:ext>
              </a:extLst>
            </p:cNvPr>
            <p:cNvSpPr txBox="1">
              <a:spLocks/>
            </p:cNvSpPr>
            <p:nvPr/>
          </p:nvSpPr>
          <p:spPr>
            <a:xfrm>
              <a:off x="1371600" y="4479131"/>
              <a:ext cx="6477000" cy="652462"/>
            </a:xfrm>
            <a:prstGeom prst="rect">
              <a:avLst/>
            </a:prstGeom>
          </p:spPr>
          <p:txBody>
            <a:bodyPr wrap="square" lIns="0" tIns="0" rIns="0" bIns="0" anchor="ctr">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2000" b="1" i="1" kern="0" dirty="0"/>
                <a:t>How would you convince people </a:t>
              </a:r>
              <a:br>
                <a:rPr lang="en-GB" sz="2000" b="1" i="1" kern="0" dirty="0"/>
              </a:br>
              <a:r>
                <a:rPr lang="en-GB" sz="2000" b="1" i="1" kern="0" dirty="0"/>
                <a:t>who are sceptical?</a:t>
              </a:r>
            </a:p>
          </p:txBody>
        </p:sp>
        <p:sp>
          <p:nvSpPr>
            <p:cNvPr id="24" name="Oval 23">
              <a:extLst>
                <a:ext uri="{FF2B5EF4-FFF2-40B4-BE49-F238E27FC236}">
                  <a16:creationId xmlns:a16="http://schemas.microsoft.com/office/drawing/2014/main" id="{D5DF0197-C293-4339-BC21-CA4A7A8B246E}"/>
                </a:ext>
              </a:extLst>
            </p:cNvPr>
            <p:cNvSpPr/>
            <p:nvPr/>
          </p:nvSpPr>
          <p:spPr>
            <a:xfrm>
              <a:off x="603569" y="5449094"/>
              <a:ext cx="609600" cy="609600"/>
            </a:xfrm>
            <a:prstGeom prst="ellipse">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A7B7"/>
                  </a:solidFill>
                </a:rPr>
                <a:t>5</a:t>
              </a:r>
            </a:p>
          </p:txBody>
        </p:sp>
        <p:sp>
          <p:nvSpPr>
            <p:cNvPr id="25" name="Text Placeholder 2">
              <a:extLst>
                <a:ext uri="{FF2B5EF4-FFF2-40B4-BE49-F238E27FC236}">
                  <a16:creationId xmlns:a16="http://schemas.microsoft.com/office/drawing/2014/main" id="{CD7280CF-BC5C-4707-A17C-72F1EEA0F3FE}"/>
                </a:ext>
              </a:extLst>
            </p:cNvPr>
            <p:cNvSpPr txBox="1">
              <a:spLocks/>
            </p:cNvSpPr>
            <p:nvPr/>
          </p:nvSpPr>
          <p:spPr>
            <a:xfrm>
              <a:off x="1371600" y="5427663"/>
              <a:ext cx="6477000" cy="652462"/>
            </a:xfrm>
            <a:prstGeom prst="rect">
              <a:avLst/>
            </a:prstGeom>
          </p:spPr>
          <p:txBody>
            <a:bodyPr wrap="square" lIns="0" tIns="0" rIns="0" bIns="0" anchor="ctr">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2000" b="1" i="1" kern="0" dirty="0"/>
                <a:t>How would you measure success?</a:t>
              </a:r>
            </a:p>
          </p:txBody>
        </p:sp>
      </p:grpSp>
    </p:spTree>
    <p:extLst>
      <p:ext uri="{BB962C8B-B14F-4D97-AF65-F5344CB8AC3E}">
        <p14:creationId xmlns:p14="http://schemas.microsoft.com/office/powerpoint/2010/main" val="493620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0900-9746-4440-8797-5B42AFD2DB39}"/>
              </a:ext>
            </a:extLst>
          </p:cNvPr>
          <p:cNvSpPr>
            <a:spLocks noGrp="1"/>
          </p:cNvSpPr>
          <p:nvPr>
            <p:ph type="title"/>
          </p:nvPr>
        </p:nvSpPr>
        <p:spPr/>
        <p:txBody>
          <a:bodyPr/>
          <a:lstStyle/>
          <a:p>
            <a:r>
              <a:rPr lang="en-GB" dirty="0"/>
              <a:t>BREAK </a:t>
            </a:r>
          </a:p>
        </p:txBody>
      </p:sp>
      <p:sp>
        <p:nvSpPr>
          <p:cNvPr id="9" name="Rectangle: Rounded Corners 8">
            <a:extLst>
              <a:ext uri="{FF2B5EF4-FFF2-40B4-BE49-F238E27FC236}">
                <a16:creationId xmlns:a16="http://schemas.microsoft.com/office/drawing/2014/main" id="{04FA9C55-AA1E-411D-A920-BD46F7BFA2EB}"/>
              </a:ext>
            </a:extLst>
          </p:cNvPr>
          <p:cNvSpPr/>
          <p:nvPr/>
        </p:nvSpPr>
        <p:spPr>
          <a:xfrm>
            <a:off x="609600" y="1905000"/>
            <a:ext cx="7696200" cy="4191000"/>
          </a:xfrm>
          <a:prstGeom prst="roundRect">
            <a:avLst>
              <a:gd name="adj" fmla="val 3161"/>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46800" rIns="180000" rtlCol="0" anchor="ctr"/>
          <a:lstStyle/>
          <a:p>
            <a:pPr marL="0" lvl="1" algn="ctr"/>
            <a:r>
              <a:rPr lang="en-GB" sz="4800" b="1" dirty="0">
                <a:solidFill>
                  <a:srgbClr val="00A7B7"/>
                </a:solidFill>
              </a:rPr>
              <a:t>Please be back </a:t>
            </a:r>
            <a:br>
              <a:rPr lang="en-GB" sz="4800" b="1" dirty="0">
                <a:solidFill>
                  <a:srgbClr val="00A7B7"/>
                </a:solidFill>
              </a:rPr>
            </a:br>
            <a:r>
              <a:rPr lang="en-GB" sz="4800" b="1" dirty="0">
                <a:solidFill>
                  <a:srgbClr val="00A7B7"/>
                </a:solidFill>
              </a:rPr>
              <a:t>promptly</a:t>
            </a:r>
          </a:p>
        </p:txBody>
      </p:sp>
      <p:pic>
        <p:nvPicPr>
          <p:cNvPr id="10" name="Picture 9">
            <a:extLst>
              <a:ext uri="{FF2B5EF4-FFF2-40B4-BE49-F238E27FC236}">
                <a16:creationId xmlns:a16="http://schemas.microsoft.com/office/drawing/2014/main" id="{07497A33-1D64-426E-B538-DD3108A7DB64}"/>
              </a:ext>
            </a:extLst>
          </p:cNvPr>
          <p:cNvPicPr>
            <a:picLocks noChangeAspect="1"/>
          </p:cNvPicPr>
          <p:nvPr/>
        </p:nvPicPr>
        <p:blipFill rotWithShape="1">
          <a:blip r:embed="rId2"/>
          <a:srcRect b="56689"/>
          <a:stretch/>
        </p:blipFill>
        <p:spPr>
          <a:xfrm>
            <a:off x="6553200" y="3853360"/>
            <a:ext cx="5800303" cy="2470640"/>
          </a:xfrm>
          <a:prstGeom prst="rect">
            <a:avLst/>
          </a:prstGeom>
        </p:spPr>
      </p:pic>
    </p:spTree>
    <p:extLst>
      <p:ext uri="{BB962C8B-B14F-4D97-AF65-F5344CB8AC3E}">
        <p14:creationId xmlns:p14="http://schemas.microsoft.com/office/powerpoint/2010/main" val="1601305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1AF8-9440-4C6B-9FE9-0AC4D36492B2}"/>
              </a:ext>
            </a:extLst>
          </p:cNvPr>
          <p:cNvSpPr>
            <a:spLocks noGrp="1"/>
          </p:cNvSpPr>
          <p:nvPr>
            <p:ph type="title"/>
          </p:nvPr>
        </p:nvSpPr>
        <p:spPr/>
        <p:txBody>
          <a:bodyPr/>
          <a:lstStyle/>
          <a:p>
            <a:pPr algn="l"/>
            <a:r>
              <a:rPr lang="en-GB" dirty="0"/>
              <a:t>Welcome back!</a:t>
            </a:r>
            <a:br>
              <a:rPr lang="en-GB" dirty="0"/>
            </a:br>
            <a:r>
              <a:rPr lang="en-GB" dirty="0"/>
              <a:t>Reporting back from each group </a:t>
            </a:r>
          </a:p>
        </p:txBody>
      </p:sp>
      <p:pic>
        <p:nvPicPr>
          <p:cNvPr id="5" name="Picture 4">
            <a:extLst>
              <a:ext uri="{FF2B5EF4-FFF2-40B4-BE49-F238E27FC236}">
                <a16:creationId xmlns:a16="http://schemas.microsoft.com/office/drawing/2014/main" id="{1E0689A3-3128-4C63-A901-14D6F727C2EB}"/>
              </a:ext>
            </a:extLst>
          </p:cNvPr>
          <p:cNvPicPr>
            <a:picLocks noChangeAspect="1"/>
          </p:cNvPicPr>
          <p:nvPr/>
        </p:nvPicPr>
        <p:blipFill rotWithShape="1">
          <a:blip r:embed="rId2"/>
          <a:srcRect b="56689"/>
          <a:stretch/>
        </p:blipFill>
        <p:spPr>
          <a:xfrm>
            <a:off x="6553200" y="3853360"/>
            <a:ext cx="5800303" cy="2470640"/>
          </a:xfrm>
          <a:prstGeom prst="rect">
            <a:avLst/>
          </a:prstGeom>
        </p:spPr>
      </p:pic>
      <p:grpSp>
        <p:nvGrpSpPr>
          <p:cNvPr id="23" name="Group 22">
            <a:extLst>
              <a:ext uri="{FF2B5EF4-FFF2-40B4-BE49-F238E27FC236}">
                <a16:creationId xmlns:a16="http://schemas.microsoft.com/office/drawing/2014/main" id="{EB8A015F-7C87-4E77-8DB7-38FCD56EDAFC}"/>
              </a:ext>
            </a:extLst>
          </p:cNvPr>
          <p:cNvGrpSpPr/>
          <p:nvPr/>
        </p:nvGrpSpPr>
        <p:grpSpPr>
          <a:xfrm>
            <a:off x="603569" y="1676400"/>
            <a:ext cx="7245031" cy="4403725"/>
            <a:chOff x="603569" y="1676400"/>
            <a:chExt cx="7245031" cy="4403725"/>
          </a:xfrm>
        </p:grpSpPr>
        <p:sp>
          <p:nvSpPr>
            <p:cNvPr id="24" name="Oval 23">
              <a:extLst>
                <a:ext uri="{FF2B5EF4-FFF2-40B4-BE49-F238E27FC236}">
                  <a16:creationId xmlns:a16="http://schemas.microsoft.com/office/drawing/2014/main" id="{87364EB7-5F61-401D-BB00-32AAA641FC58}"/>
                </a:ext>
              </a:extLst>
            </p:cNvPr>
            <p:cNvSpPr/>
            <p:nvPr/>
          </p:nvSpPr>
          <p:spPr>
            <a:xfrm>
              <a:off x="603569" y="1676400"/>
              <a:ext cx="609600" cy="609600"/>
            </a:xfrm>
            <a:prstGeom prst="ellipse">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A7B7"/>
                  </a:solidFill>
                </a:rPr>
                <a:t>1</a:t>
              </a:r>
            </a:p>
          </p:txBody>
        </p:sp>
        <p:sp>
          <p:nvSpPr>
            <p:cNvPr id="25" name="Text Placeholder 2">
              <a:extLst>
                <a:ext uri="{FF2B5EF4-FFF2-40B4-BE49-F238E27FC236}">
                  <a16:creationId xmlns:a16="http://schemas.microsoft.com/office/drawing/2014/main" id="{BA759DE8-15ED-43C4-A07F-5CD953DCBCD6}"/>
                </a:ext>
              </a:extLst>
            </p:cNvPr>
            <p:cNvSpPr txBox="1">
              <a:spLocks/>
            </p:cNvSpPr>
            <p:nvPr/>
          </p:nvSpPr>
          <p:spPr>
            <a:xfrm>
              <a:off x="1371600" y="1809750"/>
              <a:ext cx="6477000" cy="342900"/>
            </a:xfrm>
            <a:prstGeom prst="rect">
              <a:avLst/>
            </a:prstGeom>
          </p:spPr>
          <p:txBody>
            <a:bodyPr wrap="square" lIns="0" tIns="0" rIns="0" bIns="0" anchor="ctr">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2000" b="1" i="1" kern="0" dirty="0"/>
                <a:t>What countries are represented in this group?</a:t>
              </a:r>
              <a:endParaRPr lang="en-GB" sz="2000" b="1" kern="0" dirty="0"/>
            </a:p>
          </p:txBody>
        </p:sp>
        <p:sp>
          <p:nvSpPr>
            <p:cNvPr id="26" name="Oval 25">
              <a:extLst>
                <a:ext uri="{FF2B5EF4-FFF2-40B4-BE49-F238E27FC236}">
                  <a16:creationId xmlns:a16="http://schemas.microsoft.com/office/drawing/2014/main" id="{A542FD42-FEF7-46FB-B2B5-91D3C1FFEB80}"/>
                </a:ext>
              </a:extLst>
            </p:cNvPr>
            <p:cNvSpPr/>
            <p:nvPr/>
          </p:nvSpPr>
          <p:spPr>
            <a:xfrm>
              <a:off x="603569" y="2603500"/>
              <a:ext cx="609600" cy="609600"/>
            </a:xfrm>
            <a:prstGeom prst="ellipse">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A7B7"/>
                  </a:solidFill>
                </a:rPr>
                <a:t>2</a:t>
              </a:r>
            </a:p>
          </p:txBody>
        </p:sp>
        <p:sp>
          <p:nvSpPr>
            <p:cNvPr id="27" name="Text Placeholder 2">
              <a:extLst>
                <a:ext uri="{FF2B5EF4-FFF2-40B4-BE49-F238E27FC236}">
                  <a16:creationId xmlns:a16="http://schemas.microsoft.com/office/drawing/2014/main" id="{9A8141BF-E7E1-4AD6-A382-A3E4579FFB2B}"/>
                </a:ext>
              </a:extLst>
            </p:cNvPr>
            <p:cNvSpPr txBox="1">
              <a:spLocks/>
            </p:cNvSpPr>
            <p:nvPr/>
          </p:nvSpPr>
          <p:spPr>
            <a:xfrm>
              <a:off x="1371600" y="2582069"/>
              <a:ext cx="6477000" cy="652462"/>
            </a:xfrm>
            <a:prstGeom prst="rect">
              <a:avLst/>
            </a:prstGeom>
          </p:spPr>
          <p:txBody>
            <a:bodyPr wrap="square" lIns="0" tIns="0" rIns="0" bIns="0">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2000" b="1" i="1" kern="0" dirty="0"/>
                <a:t>What would be key barriers to implementation </a:t>
              </a:r>
              <a:br>
                <a:rPr lang="en-GB" sz="2000" b="1" i="1" kern="0" dirty="0"/>
              </a:br>
              <a:r>
                <a:rPr lang="en-GB" sz="2000" b="1" i="1" kern="0" dirty="0"/>
                <a:t>of the presented example in each country?</a:t>
              </a:r>
            </a:p>
            <a:p>
              <a:endParaRPr lang="en-GB" b="1" kern="0" dirty="0">
                <a:solidFill>
                  <a:srgbClr val="652E87"/>
                </a:solidFill>
              </a:endParaRPr>
            </a:p>
          </p:txBody>
        </p:sp>
        <p:sp>
          <p:nvSpPr>
            <p:cNvPr id="28" name="Oval 27">
              <a:extLst>
                <a:ext uri="{FF2B5EF4-FFF2-40B4-BE49-F238E27FC236}">
                  <a16:creationId xmlns:a16="http://schemas.microsoft.com/office/drawing/2014/main" id="{4CC3347D-70B5-4DDE-9A80-635A41162E33}"/>
                </a:ext>
              </a:extLst>
            </p:cNvPr>
            <p:cNvSpPr/>
            <p:nvPr/>
          </p:nvSpPr>
          <p:spPr>
            <a:xfrm>
              <a:off x="603569" y="3552031"/>
              <a:ext cx="609600" cy="609600"/>
            </a:xfrm>
            <a:prstGeom prst="ellipse">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A7B7"/>
                  </a:solidFill>
                </a:rPr>
                <a:t>3</a:t>
              </a:r>
            </a:p>
          </p:txBody>
        </p:sp>
        <p:sp>
          <p:nvSpPr>
            <p:cNvPr id="29" name="Text Placeholder 2">
              <a:extLst>
                <a:ext uri="{FF2B5EF4-FFF2-40B4-BE49-F238E27FC236}">
                  <a16:creationId xmlns:a16="http://schemas.microsoft.com/office/drawing/2014/main" id="{57CBA5F7-B178-47B6-943A-0C399E235CE6}"/>
                </a:ext>
              </a:extLst>
            </p:cNvPr>
            <p:cNvSpPr txBox="1">
              <a:spLocks/>
            </p:cNvSpPr>
            <p:nvPr/>
          </p:nvSpPr>
          <p:spPr>
            <a:xfrm>
              <a:off x="1371600" y="3530600"/>
              <a:ext cx="6477000" cy="652462"/>
            </a:xfrm>
            <a:prstGeom prst="rect">
              <a:avLst/>
            </a:prstGeom>
          </p:spPr>
          <p:txBody>
            <a:bodyPr wrap="square" lIns="0" tIns="0" rIns="0" bIns="0" anchor="ctr">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2000" b="1" i="1" kern="0" dirty="0"/>
                <a:t>What would be key enablers to implementation?</a:t>
              </a:r>
            </a:p>
          </p:txBody>
        </p:sp>
        <p:sp>
          <p:nvSpPr>
            <p:cNvPr id="30" name="Oval 29">
              <a:extLst>
                <a:ext uri="{FF2B5EF4-FFF2-40B4-BE49-F238E27FC236}">
                  <a16:creationId xmlns:a16="http://schemas.microsoft.com/office/drawing/2014/main" id="{4A833012-764F-4E93-837D-6776C7A7794E}"/>
                </a:ext>
              </a:extLst>
            </p:cNvPr>
            <p:cNvSpPr/>
            <p:nvPr/>
          </p:nvSpPr>
          <p:spPr>
            <a:xfrm>
              <a:off x="603569" y="4500562"/>
              <a:ext cx="609600" cy="609600"/>
            </a:xfrm>
            <a:prstGeom prst="ellipse">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A7B7"/>
                  </a:solidFill>
                </a:rPr>
                <a:t>4</a:t>
              </a:r>
            </a:p>
          </p:txBody>
        </p:sp>
        <p:sp>
          <p:nvSpPr>
            <p:cNvPr id="31" name="Text Placeholder 2">
              <a:extLst>
                <a:ext uri="{FF2B5EF4-FFF2-40B4-BE49-F238E27FC236}">
                  <a16:creationId xmlns:a16="http://schemas.microsoft.com/office/drawing/2014/main" id="{7F0830B1-36B8-40B2-95F9-7F6BB52E158C}"/>
                </a:ext>
              </a:extLst>
            </p:cNvPr>
            <p:cNvSpPr txBox="1">
              <a:spLocks/>
            </p:cNvSpPr>
            <p:nvPr/>
          </p:nvSpPr>
          <p:spPr>
            <a:xfrm>
              <a:off x="1371600" y="4479131"/>
              <a:ext cx="6477000" cy="652462"/>
            </a:xfrm>
            <a:prstGeom prst="rect">
              <a:avLst/>
            </a:prstGeom>
          </p:spPr>
          <p:txBody>
            <a:bodyPr wrap="square" lIns="0" tIns="0" rIns="0" bIns="0" anchor="ctr">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2000" b="1" i="1" kern="0" dirty="0"/>
                <a:t>How would you convince people </a:t>
              </a:r>
              <a:br>
                <a:rPr lang="en-GB" sz="2000" b="1" i="1" kern="0" dirty="0"/>
              </a:br>
              <a:r>
                <a:rPr lang="en-GB" sz="2000" b="1" i="1" kern="0" dirty="0"/>
                <a:t>who are sceptical?</a:t>
              </a:r>
            </a:p>
          </p:txBody>
        </p:sp>
        <p:sp>
          <p:nvSpPr>
            <p:cNvPr id="32" name="Oval 31">
              <a:extLst>
                <a:ext uri="{FF2B5EF4-FFF2-40B4-BE49-F238E27FC236}">
                  <a16:creationId xmlns:a16="http://schemas.microsoft.com/office/drawing/2014/main" id="{F8C4BA46-9DFD-4E4F-88AA-759865BAE561}"/>
                </a:ext>
              </a:extLst>
            </p:cNvPr>
            <p:cNvSpPr/>
            <p:nvPr/>
          </p:nvSpPr>
          <p:spPr>
            <a:xfrm>
              <a:off x="603569" y="5449094"/>
              <a:ext cx="609600" cy="609600"/>
            </a:xfrm>
            <a:prstGeom prst="ellipse">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A7B7"/>
                  </a:solidFill>
                </a:rPr>
                <a:t>5</a:t>
              </a:r>
            </a:p>
          </p:txBody>
        </p:sp>
        <p:sp>
          <p:nvSpPr>
            <p:cNvPr id="33" name="Text Placeholder 2">
              <a:extLst>
                <a:ext uri="{FF2B5EF4-FFF2-40B4-BE49-F238E27FC236}">
                  <a16:creationId xmlns:a16="http://schemas.microsoft.com/office/drawing/2014/main" id="{EF639AA8-97F9-42F8-B7C3-B059E306F6E7}"/>
                </a:ext>
              </a:extLst>
            </p:cNvPr>
            <p:cNvSpPr txBox="1">
              <a:spLocks/>
            </p:cNvSpPr>
            <p:nvPr/>
          </p:nvSpPr>
          <p:spPr>
            <a:xfrm>
              <a:off x="1371600" y="5427663"/>
              <a:ext cx="6477000" cy="652462"/>
            </a:xfrm>
            <a:prstGeom prst="rect">
              <a:avLst/>
            </a:prstGeom>
          </p:spPr>
          <p:txBody>
            <a:bodyPr wrap="square" lIns="0" tIns="0" rIns="0" bIns="0" anchor="ctr">
              <a:noAutofit/>
            </a:bodyPr>
            <a:lstStyle>
              <a:lvl1pPr marL="0">
                <a:defRPr sz="1600" b="0"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spcAft>
                  <a:spcPts val="1200"/>
                </a:spcAft>
              </a:pPr>
              <a:r>
                <a:rPr lang="en-GB" sz="2000" b="1" i="1" kern="0" dirty="0"/>
                <a:t>How would you measure success?</a:t>
              </a:r>
            </a:p>
          </p:txBody>
        </p:sp>
      </p:grpSp>
    </p:spTree>
    <p:extLst>
      <p:ext uri="{BB962C8B-B14F-4D97-AF65-F5344CB8AC3E}">
        <p14:creationId xmlns:p14="http://schemas.microsoft.com/office/powerpoint/2010/main" val="1824503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D44E8A-5B63-41E8-B74C-B4FC8E491993}"/>
              </a:ext>
            </a:extLst>
          </p:cNvPr>
          <p:cNvSpPr/>
          <p:nvPr/>
        </p:nvSpPr>
        <p:spPr>
          <a:xfrm>
            <a:off x="9829800" y="-2133600"/>
            <a:ext cx="6096000" cy="923330"/>
          </a:xfrm>
          <a:prstGeom prst="rect">
            <a:avLst/>
          </a:prstGeom>
        </p:spPr>
        <p:txBody>
          <a:bodyPr>
            <a:spAutoFit/>
          </a:bodyPr>
          <a:lstStyle/>
          <a:p>
            <a:br>
              <a:rPr lang="en-GB" dirty="0">
                <a:solidFill>
                  <a:srgbClr val="606465"/>
                </a:solidFill>
              </a:rPr>
            </a:br>
            <a:br>
              <a:rPr lang="en-GB" dirty="0">
                <a:solidFill>
                  <a:srgbClr val="606465"/>
                </a:solidFill>
              </a:rPr>
            </a:br>
            <a:endParaRPr lang="en-GB" dirty="0"/>
          </a:p>
        </p:txBody>
      </p:sp>
      <p:sp>
        <p:nvSpPr>
          <p:cNvPr id="10" name="Title 9">
            <a:extLst>
              <a:ext uri="{FF2B5EF4-FFF2-40B4-BE49-F238E27FC236}">
                <a16:creationId xmlns:a16="http://schemas.microsoft.com/office/drawing/2014/main" id="{850E67F2-E0E3-47B3-A0F8-01113B29D510}"/>
              </a:ext>
            </a:extLst>
          </p:cNvPr>
          <p:cNvSpPr>
            <a:spLocks noGrp="1"/>
          </p:cNvSpPr>
          <p:nvPr>
            <p:ph type="title"/>
          </p:nvPr>
        </p:nvSpPr>
        <p:spPr/>
        <p:txBody>
          <a:bodyPr/>
          <a:lstStyle/>
          <a:p>
            <a:r>
              <a:rPr lang="en-GB" dirty="0"/>
              <a:t>Q&amp;A and group discussion</a:t>
            </a:r>
          </a:p>
        </p:txBody>
      </p:sp>
      <p:sp>
        <p:nvSpPr>
          <p:cNvPr id="14" name="Rectangle: Rounded Corners 13">
            <a:extLst>
              <a:ext uri="{FF2B5EF4-FFF2-40B4-BE49-F238E27FC236}">
                <a16:creationId xmlns:a16="http://schemas.microsoft.com/office/drawing/2014/main" id="{BB4CF94E-D833-4A14-B76D-1D382491053C}"/>
              </a:ext>
            </a:extLst>
          </p:cNvPr>
          <p:cNvSpPr/>
          <p:nvPr/>
        </p:nvSpPr>
        <p:spPr>
          <a:xfrm>
            <a:off x="609600" y="1905000"/>
            <a:ext cx="7696200" cy="4191000"/>
          </a:xfrm>
          <a:prstGeom prst="roundRect">
            <a:avLst>
              <a:gd name="adj" fmla="val 3161"/>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0" rtlCol="0" anchor="t"/>
          <a:lstStyle/>
          <a:p>
            <a:pPr marL="0" lvl="1"/>
            <a:r>
              <a:rPr lang="en-GB" sz="3600" b="1" dirty="0">
                <a:solidFill>
                  <a:srgbClr val="652E87"/>
                </a:solidFill>
              </a:rPr>
              <a:t>What are the key actions that will lead to the practical implementation of a life-course approach to vaccination?</a:t>
            </a:r>
            <a:br>
              <a:rPr lang="en-GB" sz="3600" b="1" dirty="0">
                <a:solidFill>
                  <a:srgbClr val="00A7B7"/>
                </a:solidFill>
              </a:rPr>
            </a:br>
            <a:endParaRPr lang="en-US" dirty="0">
              <a:solidFill>
                <a:srgbClr val="00A7B7"/>
              </a:solidFill>
            </a:endParaRPr>
          </a:p>
          <a:p>
            <a:pPr marL="0" lvl="1"/>
            <a:r>
              <a:rPr lang="en-GB" sz="2400" dirty="0">
                <a:solidFill>
                  <a:srgbClr val="606465"/>
                </a:solidFill>
              </a:rPr>
              <a:t>Moderated by </a:t>
            </a:r>
            <a:br>
              <a:rPr lang="en-GB" sz="2400" dirty="0">
                <a:solidFill>
                  <a:srgbClr val="606465"/>
                </a:solidFill>
              </a:rPr>
            </a:br>
            <a:r>
              <a:rPr lang="en-GB" sz="2400" dirty="0">
                <a:solidFill>
                  <a:srgbClr val="652E87"/>
                </a:solidFill>
                <a:latin typeface="Arial Black" panose="020B0A04020102020204" pitchFamily="34" charset="0"/>
              </a:rPr>
              <a:t>Suzanne Wait, </a:t>
            </a:r>
            <a:br>
              <a:rPr lang="en-GB" sz="2400" dirty="0">
                <a:solidFill>
                  <a:srgbClr val="606465"/>
                </a:solidFill>
              </a:rPr>
            </a:br>
            <a:r>
              <a:rPr lang="en-GB" sz="2400" dirty="0">
                <a:solidFill>
                  <a:srgbClr val="606465"/>
                </a:solidFill>
              </a:rPr>
              <a:t>The Health Policy Partnership</a:t>
            </a:r>
          </a:p>
        </p:txBody>
      </p:sp>
      <p:pic>
        <p:nvPicPr>
          <p:cNvPr id="8" name="Picture 7">
            <a:extLst>
              <a:ext uri="{FF2B5EF4-FFF2-40B4-BE49-F238E27FC236}">
                <a16:creationId xmlns:a16="http://schemas.microsoft.com/office/drawing/2014/main" id="{2F490DB8-D54F-42CF-AE33-5194BBD780E6}"/>
              </a:ext>
            </a:extLst>
          </p:cNvPr>
          <p:cNvPicPr>
            <a:picLocks noChangeAspect="1"/>
          </p:cNvPicPr>
          <p:nvPr/>
        </p:nvPicPr>
        <p:blipFill rotWithShape="1">
          <a:blip r:embed="rId2"/>
          <a:srcRect b="56689"/>
          <a:stretch/>
        </p:blipFill>
        <p:spPr>
          <a:xfrm>
            <a:off x="6553200" y="3853360"/>
            <a:ext cx="5800303" cy="2470640"/>
          </a:xfrm>
          <a:prstGeom prst="rect">
            <a:avLst/>
          </a:prstGeom>
        </p:spPr>
      </p:pic>
    </p:spTree>
    <p:extLst>
      <p:ext uri="{BB962C8B-B14F-4D97-AF65-F5344CB8AC3E}">
        <p14:creationId xmlns:p14="http://schemas.microsoft.com/office/powerpoint/2010/main" val="96897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D44E8A-5B63-41E8-B74C-B4FC8E491993}"/>
              </a:ext>
            </a:extLst>
          </p:cNvPr>
          <p:cNvSpPr/>
          <p:nvPr/>
        </p:nvSpPr>
        <p:spPr>
          <a:xfrm>
            <a:off x="9829800" y="-2133600"/>
            <a:ext cx="6096000" cy="923330"/>
          </a:xfrm>
          <a:prstGeom prst="rect">
            <a:avLst/>
          </a:prstGeom>
        </p:spPr>
        <p:txBody>
          <a:bodyPr>
            <a:spAutoFit/>
          </a:bodyPr>
          <a:lstStyle/>
          <a:p>
            <a:br>
              <a:rPr lang="en-GB" dirty="0">
                <a:solidFill>
                  <a:srgbClr val="606465"/>
                </a:solidFill>
              </a:rPr>
            </a:br>
            <a:br>
              <a:rPr lang="en-GB" dirty="0">
                <a:solidFill>
                  <a:srgbClr val="606465"/>
                </a:solidFill>
              </a:rPr>
            </a:br>
            <a:endParaRPr lang="en-GB" dirty="0"/>
          </a:p>
        </p:txBody>
      </p:sp>
      <p:sp>
        <p:nvSpPr>
          <p:cNvPr id="10" name="Title 9">
            <a:extLst>
              <a:ext uri="{FF2B5EF4-FFF2-40B4-BE49-F238E27FC236}">
                <a16:creationId xmlns:a16="http://schemas.microsoft.com/office/drawing/2014/main" id="{850E67F2-E0E3-47B3-A0F8-01113B29D510}"/>
              </a:ext>
            </a:extLst>
          </p:cNvPr>
          <p:cNvSpPr>
            <a:spLocks noGrp="1"/>
          </p:cNvSpPr>
          <p:nvPr>
            <p:ph type="title"/>
          </p:nvPr>
        </p:nvSpPr>
        <p:spPr/>
        <p:txBody>
          <a:bodyPr/>
          <a:lstStyle/>
          <a:p>
            <a:r>
              <a:rPr lang="en-GB" dirty="0"/>
              <a:t>Closing comments</a:t>
            </a:r>
          </a:p>
        </p:txBody>
      </p:sp>
      <p:sp>
        <p:nvSpPr>
          <p:cNvPr id="14" name="Rectangle: Rounded Corners 13">
            <a:extLst>
              <a:ext uri="{FF2B5EF4-FFF2-40B4-BE49-F238E27FC236}">
                <a16:creationId xmlns:a16="http://schemas.microsoft.com/office/drawing/2014/main" id="{BB4CF94E-D833-4A14-B76D-1D382491053C}"/>
              </a:ext>
            </a:extLst>
          </p:cNvPr>
          <p:cNvSpPr/>
          <p:nvPr/>
        </p:nvSpPr>
        <p:spPr>
          <a:xfrm>
            <a:off x="609600" y="1905000"/>
            <a:ext cx="7696200" cy="4191000"/>
          </a:xfrm>
          <a:prstGeom prst="roundRect">
            <a:avLst>
              <a:gd name="adj" fmla="val 3161"/>
            </a:avLst>
          </a:prstGeom>
          <a:solidFill>
            <a:schemeClr val="bg1"/>
          </a:solidFill>
          <a:ln cap="rnd">
            <a:solidFill>
              <a:srgbClr val="00A7B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0" rtlCol="0" anchor="t"/>
          <a:lstStyle/>
          <a:p>
            <a:pPr marL="0" lvl="1"/>
            <a:r>
              <a:rPr lang="it-IT" sz="3600" b="1" dirty="0">
                <a:solidFill>
                  <a:srgbClr val="652E87"/>
                </a:solidFill>
              </a:rPr>
              <a:t>Daphne Holt, </a:t>
            </a:r>
            <a:br>
              <a:rPr lang="it-IT" sz="3600" b="1" dirty="0">
                <a:solidFill>
                  <a:srgbClr val="652E87"/>
                </a:solidFill>
              </a:rPr>
            </a:br>
            <a:r>
              <a:rPr lang="it-IT" sz="3600" b="1" dirty="0">
                <a:solidFill>
                  <a:srgbClr val="652E87"/>
                </a:solidFill>
              </a:rPr>
              <a:t>CLCI</a:t>
            </a:r>
            <a:br>
              <a:rPr lang="it-IT" sz="3600" b="1" dirty="0">
                <a:solidFill>
                  <a:srgbClr val="652E87"/>
                </a:solidFill>
              </a:rPr>
            </a:br>
            <a:r>
              <a:rPr lang="it-IT" sz="2800" dirty="0">
                <a:solidFill>
                  <a:srgbClr val="606465"/>
                </a:solidFill>
              </a:rPr>
              <a:t>and</a:t>
            </a:r>
            <a:r>
              <a:rPr lang="it-IT" sz="2800" dirty="0">
                <a:solidFill>
                  <a:srgbClr val="652E87"/>
                </a:solidFill>
              </a:rPr>
              <a:t> </a:t>
            </a:r>
            <a:br>
              <a:rPr lang="it-IT" sz="3600" b="1" dirty="0">
                <a:solidFill>
                  <a:srgbClr val="652E87"/>
                </a:solidFill>
              </a:rPr>
            </a:br>
            <a:r>
              <a:rPr lang="it-IT" sz="3600" b="1" dirty="0">
                <a:solidFill>
                  <a:srgbClr val="652E87"/>
                </a:solidFill>
              </a:rPr>
              <a:t>Sibilia Quilici, </a:t>
            </a:r>
            <a:br>
              <a:rPr lang="it-IT" sz="3600" b="1" dirty="0">
                <a:solidFill>
                  <a:srgbClr val="652E87"/>
                </a:solidFill>
              </a:rPr>
            </a:br>
            <a:r>
              <a:rPr lang="it-IT" sz="3600" b="1" dirty="0">
                <a:solidFill>
                  <a:srgbClr val="652E87"/>
                </a:solidFill>
              </a:rPr>
              <a:t>MSD</a:t>
            </a:r>
          </a:p>
        </p:txBody>
      </p:sp>
      <p:pic>
        <p:nvPicPr>
          <p:cNvPr id="8" name="Picture 7">
            <a:extLst>
              <a:ext uri="{FF2B5EF4-FFF2-40B4-BE49-F238E27FC236}">
                <a16:creationId xmlns:a16="http://schemas.microsoft.com/office/drawing/2014/main" id="{2F490DB8-D54F-42CF-AE33-5194BBD780E6}"/>
              </a:ext>
            </a:extLst>
          </p:cNvPr>
          <p:cNvPicPr>
            <a:picLocks noChangeAspect="1"/>
          </p:cNvPicPr>
          <p:nvPr/>
        </p:nvPicPr>
        <p:blipFill rotWithShape="1">
          <a:blip r:embed="rId2"/>
          <a:srcRect b="56689"/>
          <a:stretch/>
        </p:blipFill>
        <p:spPr>
          <a:xfrm>
            <a:off x="6553200" y="3853360"/>
            <a:ext cx="5800303" cy="2470640"/>
          </a:xfrm>
          <a:prstGeom prst="rect">
            <a:avLst/>
          </a:prstGeom>
        </p:spPr>
      </p:pic>
    </p:spTree>
    <p:extLst>
      <p:ext uri="{BB962C8B-B14F-4D97-AF65-F5344CB8AC3E}">
        <p14:creationId xmlns:p14="http://schemas.microsoft.com/office/powerpoint/2010/main" val="1227877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B493-26A4-4D20-B6B0-319526DB0853}"/>
              </a:ext>
            </a:extLst>
          </p:cNvPr>
          <p:cNvSpPr>
            <a:spLocks noGrp="1"/>
          </p:cNvSpPr>
          <p:nvPr>
            <p:ph type="ctrTitle"/>
          </p:nvPr>
        </p:nvSpPr>
        <p:spPr>
          <a:xfrm>
            <a:off x="2425405" y="2153543"/>
            <a:ext cx="9163050" cy="805041"/>
          </a:xfrm>
        </p:spPr>
        <p:txBody>
          <a:bodyPr/>
          <a:lstStyle/>
          <a:p>
            <a:r>
              <a:rPr lang="en-GB" dirty="0"/>
              <a:t>Thank you for your attention</a:t>
            </a:r>
          </a:p>
        </p:txBody>
      </p:sp>
      <p:sp>
        <p:nvSpPr>
          <p:cNvPr id="3" name="Subtitle 2">
            <a:extLst>
              <a:ext uri="{FF2B5EF4-FFF2-40B4-BE49-F238E27FC236}">
                <a16:creationId xmlns:a16="http://schemas.microsoft.com/office/drawing/2014/main" id="{0956ECF0-FD1A-4573-B804-EDAE1E26926A}"/>
              </a:ext>
            </a:extLst>
          </p:cNvPr>
          <p:cNvSpPr>
            <a:spLocks noGrp="1"/>
          </p:cNvSpPr>
          <p:nvPr>
            <p:ph type="subTitle" idx="4"/>
          </p:nvPr>
        </p:nvSpPr>
        <p:spPr>
          <a:xfrm>
            <a:off x="2425405" y="2890390"/>
            <a:ext cx="4191000" cy="1292662"/>
          </a:xfrm>
        </p:spPr>
        <p:txBody>
          <a:bodyPr/>
          <a:lstStyle/>
          <a:p>
            <a:r>
              <a:rPr lang="en-GB" sz="1400" dirty="0">
                <a:latin typeface="Arial Black" panose="020B0A04020102020204" pitchFamily="34" charset="0"/>
              </a:rPr>
              <a:t>Please find the report</a:t>
            </a:r>
            <a:r>
              <a:rPr lang="en-GB" sz="1400" dirty="0">
                <a:latin typeface="Arial Black" panose="020B0A04020102020204" pitchFamily="34" charset="0"/>
                <a:hlinkClick r:id="rId2">
                  <a:extLst>
                    <a:ext uri="{A12FA001-AC4F-418D-AE19-62706E023703}">
                      <ahyp:hlinkClr xmlns:ahyp="http://schemas.microsoft.com/office/drawing/2018/hyperlinkcolor" val="tx"/>
                    </a:ext>
                  </a:extLst>
                </a:hlinkClick>
              </a:rPr>
              <a:t> </a:t>
            </a:r>
            <a:r>
              <a:rPr lang="en-GB" sz="1400" dirty="0">
                <a:hlinkClick r:id="rId2"/>
              </a:rPr>
              <a:t>http://www.comomeningitis.org/media/131769/life_course_vacc_policy_report_interactive-1-.pdf</a:t>
            </a:r>
            <a:endParaRPr lang="en-GB" sz="1400" dirty="0"/>
          </a:p>
          <a:p>
            <a:endParaRPr lang="en-GB" sz="1400" dirty="0"/>
          </a:p>
          <a:p>
            <a:r>
              <a:rPr lang="en-GB" sz="1400" dirty="0">
                <a:latin typeface="Arial Black" panose="020B0A04020102020204" pitchFamily="34" charset="0"/>
              </a:rPr>
              <a:t>The animation</a:t>
            </a:r>
          </a:p>
          <a:p>
            <a:r>
              <a:rPr lang="en-GB" sz="1400" u="sng" dirty="0">
                <a:hlinkClick r:id="rId3"/>
              </a:rPr>
              <a:t>https://vimeo.com/291658818</a:t>
            </a:r>
            <a:endParaRPr lang="en-GB" sz="1400" dirty="0"/>
          </a:p>
        </p:txBody>
      </p:sp>
      <p:sp>
        <p:nvSpPr>
          <p:cNvPr id="12" name="Subtitle 2">
            <a:extLst>
              <a:ext uri="{FF2B5EF4-FFF2-40B4-BE49-F238E27FC236}">
                <a16:creationId xmlns:a16="http://schemas.microsoft.com/office/drawing/2014/main" id="{0A681DC7-FF24-4BCB-B046-6B3AF8D03A51}"/>
              </a:ext>
            </a:extLst>
          </p:cNvPr>
          <p:cNvSpPr txBox="1">
            <a:spLocks/>
          </p:cNvSpPr>
          <p:nvPr/>
        </p:nvSpPr>
        <p:spPr>
          <a:xfrm>
            <a:off x="2425405" y="4763413"/>
            <a:ext cx="4391025" cy="646331"/>
          </a:xfrm>
          <a:prstGeom prst="rect">
            <a:avLst/>
          </a:prstGeom>
        </p:spPr>
        <p:txBody>
          <a:bodyPr wrap="square" lIns="0" tIns="0" rIns="0" bIns="0">
            <a:spAutoFit/>
          </a:bodyPr>
          <a:lstStyle>
            <a:lvl1pPr marL="0">
              <a:defRPr sz="1800" b="1" i="0">
                <a:solidFill>
                  <a:srgbClr val="606465"/>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1400" kern="0" dirty="0">
                <a:solidFill>
                  <a:schemeClr val="bg1"/>
                </a:solidFill>
              </a:rPr>
              <a:t>For more information, or to get a copy of the report, please contact: Jody Tate</a:t>
            </a:r>
          </a:p>
          <a:p>
            <a:r>
              <a:rPr lang="en-GB" sz="1400" kern="0" dirty="0">
                <a:solidFill>
                  <a:schemeClr val="bg1"/>
                </a:solidFill>
              </a:rPr>
              <a:t>jody.tate@hpolicy.com</a:t>
            </a:r>
          </a:p>
        </p:txBody>
      </p:sp>
      <p:sp>
        <p:nvSpPr>
          <p:cNvPr id="8" name="TextBox 7">
            <a:extLst>
              <a:ext uri="{FF2B5EF4-FFF2-40B4-BE49-F238E27FC236}">
                <a16:creationId xmlns:a16="http://schemas.microsoft.com/office/drawing/2014/main" id="{93C866CD-B4F4-4118-BF16-0F229115FFC8}"/>
              </a:ext>
            </a:extLst>
          </p:cNvPr>
          <p:cNvSpPr txBox="1"/>
          <p:nvPr/>
        </p:nvSpPr>
        <p:spPr>
          <a:xfrm>
            <a:off x="2425405" y="1615785"/>
            <a:ext cx="2362198" cy="55399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652E87"/>
                </a:solidFill>
                <a:effectLst/>
                <a:latin typeface="+mn-lt"/>
                <a:ea typeface="+mn-ea"/>
                <a:cs typeface="+mn-cs"/>
              </a:rPr>
              <a:t>#</a:t>
            </a:r>
            <a:r>
              <a:rPr lang="en-GB" sz="1800" b="1" kern="1200" dirty="0" err="1">
                <a:solidFill>
                  <a:srgbClr val="652E87"/>
                </a:solidFill>
                <a:effectLst/>
                <a:latin typeface="+mn-lt"/>
                <a:ea typeface="+mn-ea"/>
                <a:cs typeface="+mn-cs"/>
              </a:rPr>
              <a:t>VaccinesForAll</a:t>
            </a:r>
            <a:r>
              <a:rPr lang="en-GB" sz="1800" b="1" kern="1200" dirty="0">
                <a:solidFill>
                  <a:srgbClr val="652E87"/>
                </a:solidFill>
                <a:effectLst/>
                <a:latin typeface="+mn-lt"/>
                <a:ea typeface="+mn-ea"/>
                <a:cs typeface="+mn-cs"/>
              </a:rPr>
              <a:t> #EHFG2018</a:t>
            </a:r>
          </a:p>
        </p:txBody>
      </p:sp>
      <p:pic>
        <p:nvPicPr>
          <p:cNvPr id="470" name="Picture 469">
            <a:extLst>
              <a:ext uri="{FF2B5EF4-FFF2-40B4-BE49-F238E27FC236}">
                <a16:creationId xmlns:a16="http://schemas.microsoft.com/office/drawing/2014/main" id="{B10D6BE4-335B-4CB7-A299-B554E100FE10}"/>
              </a:ext>
            </a:extLst>
          </p:cNvPr>
          <p:cNvPicPr>
            <a:picLocks noChangeAspect="1"/>
          </p:cNvPicPr>
          <p:nvPr/>
        </p:nvPicPr>
        <p:blipFill>
          <a:blip r:embed="rId4"/>
          <a:stretch>
            <a:fillRect/>
          </a:stretch>
        </p:blipFill>
        <p:spPr>
          <a:xfrm>
            <a:off x="7231631" y="2484753"/>
            <a:ext cx="4350769" cy="3025144"/>
          </a:xfrm>
          <a:prstGeom prst="rect">
            <a:avLst/>
          </a:prstGeom>
        </p:spPr>
      </p:pic>
    </p:spTree>
    <p:extLst>
      <p:ext uri="{BB962C8B-B14F-4D97-AF65-F5344CB8AC3E}">
        <p14:creationId xmlns:p14="http://schemas.microsoft.com/office/powerpoint/2010/main" val="1641473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3041F-90DE-4CFB-A5B1-26BBF707424F}"/>
              </a:ext>
            </a:extLst>
          </p:cNvPr>
          <p:cNvSpPr>
            <a:spLocks noGrp="1"/>
          </p:cNvSpPr>
          <p:nvPr>
            <p:ph type="title"/>
          </p:nvPr>
        </p:nvSpPr>
        <p:spPr/>
        <p:txBody>
          <a:bodyPr/>
          <a:lstStyle/>
          <a:p>
            <a:r>
              <a:rPr lang="en-GB" dirty="0"/>
              <a:t>Perspective from the </a:t>
            </a:r>
            <a:br>
              <a:rPr lang="en-GB" dirty="0"/>
            </a:br>
            <a:r>
              <a:rPr lang="en-GB" dirty="0"/>
              <a:t>European Commission</a:t>
            </a:r>
          </a:p>
        </p:txBody>
      </p:sp>
      <p:sp>
        <p:nvSpPr>
          <p:cNvPr id="2" name="Rectangle 1">
            <a:extLst>
              <a:ext uri="{FF2B5EF4-FFF2-40B4-BE49-F238E27FC236}">
                <a16:creationId xmlns:a16="http://schemas.microsoft.com/office/drawing/2014/main" id="{261A3663-5ACF-4DCE-AE2B-15C1214CC57B}"/>
              </a:ext>
            </a:extLst>
          </p:cNvPr>
          <p:cNvSpPr/>
          <p:nvPr/>
        </p:nvSpPr>
        <p:spPr>
          <a:xfrm>
            <a:off x="0" y="3371850"/>
            <a:ext cx="12192000" cy="914400"/>
          </a:xfrm>
          <a:prstGeom prst="rect">
            <a:avLst/>
          </a:prstGeom>
          <a:solidFill>
            <a:srgbClr val="65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a:extLst>
              <a:ext uri="{FF2B5EF4-FFF2-40B4-BE49-F238E27FC236}">
                <a16:creationId xmlns:a16="http://schemas.microsoft.com/office/drawing/2014/main" id="{B91272DD-7913-4EA1-8E45-BC6DE86A01CE}"/>
              </a:ext>
            </a:extLst>
          </p:cNvPr>
          <p:cNvGrpSpPr/>
          <p:nvPr/>
        </p:nvGrpSpPr>
        <p:grpSpPr>
          <a:xfrm>
            <a:off x="1705769" y="3038474"/>
            <a:ext cx="5134482" cy="2828926"/>
            <a:chOff x="1705769" y="3038474"/>
            <a:chExt cx="5134482" cy="2828926"/>
          </a:xfrm>
        </p:grpSpPr>
        <p:sp>
          <p:nvSpPr>
            <p:cNvPr id="3" name="Rectangle: Top Corners Rounded 2">
              <a:extLst>
                <a:ext uri="{FF2B5EF4-FFF2-40B4-BE49-F238E27FC236}">
                  <a16:creationId xmlns:a16="http://schemas.microsoft.com/office/drawing/2014/main" id="{02F0564D-1555-4987-AC48-C7C267C26C76}"/>
                </a:ext>
              </a:extLst>
            </p:cNvPr>
            <p:cNvSpPr/>
            <p:nvPr/>
          </p:nvSpPr>
          <p:spPr>
            <a:xfrm flipV="1">
              <a:off x="2019300" y="3048000"/>
              <a:ext cx="4820951" cy="2819400"/>
            </a:xfrm>
            <a:prstGeom prst="round2SameRect">
              <a:avLst>
                <a:gd name="adj1" fmla="val 9091"/>
                <a:gd name="adj2" fmla="val 0"/>
              </a:avLst>
            </a:prstGeom>
            <a:solidFill>
              <a:schemeClr val="bg1"/>
            </a:solidFill>
            <a:ln cap="flat">
              <a:solidFill>
                <a:srgbClr val="00A7B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GB" dirty="0">
                <a:solidFill>
                  <a:srgbClr val="652E87"/>
                </a:solidFill>
              </a:endParaRPr>
            </a:p>
          </p:txBody>
        </p:sp>
        <p:sp>
          <p:nvSpPr>
            <p:cNvPr id="9" name="Right Triangle 8">
              <a:extLst>
                <a:ext uri="{FF2B5EF4-FFF2-40B4-BE49-F238E27FC236}">
                  <a16:creationId xmlns:a16="http://schemas.microsoft.com/office/drawing/2014/main" id="{1CE09C01-020D-44E2-B160-BBF3CD0ED603}"/>
                </a:ext>
              </a:extLst>
            </p:cNvPr>
            <p:cNvSpPr/>
            <p:nvPr/>
          </p:nvSpPr>
          <p:spPr>
            <a:xfrm flipH="1">
              <a:off x="1705769" y="3038474"/>
              <a:ext cx="304800" cy="333375"/>
            </a:xfrm>
            <a:prstGeom prst="rtTriangle">
              <a:avLst/>
            </a:prstGeom>
            <a:solidFill>
              <a:srgbClr val="00A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19C44770-9DF8-44E2-BA53-FABDA68120AE}"/>
                </a:ext>
              </a:extLst>
            </p:cNvPr>
            <p:cNvSpPr txBox="1"/>
            <p:nvPr/>
          </p:nvSpPr>
          <p:spPr>
            <a:xfrm>
              <a:off x="2203450" y="3248184"/>
              <a:ext cx="4572000" cy="2600712"/>
            </a:xfrm>
            <a:prstGeom prst="rect">
              <a:avLst/>
            </a:prstGeom>
            <a:noFill/>
          </p:spPr>
          <p:txBody>
            <a:bodyPr wrap="square" lIns="0" tIns="0" rtlCol="0">
              <a:spAutoFit/>
            </a:bodyPr>
            <a:lstStyle/>
            <a:p>
              <a:pPr>
                <a:tabLst>
                  <a:tab pos="1435100" algn="l"/>
                  <a:tab pos="2870200" algn="r"/>
                </a:tabLst>
              </a:pPr>
              <a:r>
                <a:rPr lang="en-GB" sz="3600" b="1" dirty="0">
                  <a:solidFill>
                    <a:srgbClr val="00A7B7"/>
                  </a:solidFill>
                </a:rPr>
                <a:t>John Ryan</a:t>
              </a:r>
              <a:br>
                <a:rPr lang="en-GB" sz="2400" b="1" dirty="0">
                  <a:solidFill>
                    <a:srgbClr val="652E87"/>
                  </a:solidFill>
                </a:rPr>
              </a:br>
              <a:r>
                <a:rPr lang="en-GB" sz="2800" dirty="0">
                  <a:solidFill>
                    <a:srgbClr val="606465"/>
                  </a:solidFill>
                </a:rPr>
                <a:t>Director for public health, country knowledge and crisis management, European Commission</a:t>
              </a:r>
            </a:p>
            <a:p>
              <a:endParaRPr lang="en-GB" dirty="0"/>
            </a:p>
          </p:txBody>
        </p:sp>
      </p:grpSp>
      <p:pic>
        <p:nvPicPr>
          <p:cNvPr id="11" name="Picture 10">
            <a:extLst>
              <a:ext uri="{FF2B5EF4-FFF2-40B4-BE49-F238E27FC236}">
                <a16:creationId xmlns:a16="http://schemas.microsoft.com/office/drawing/2014/main" id="{B558D088-ECE6-4DE7-923D-5D7DFE8EFE8C}"/>
              </a:ext>
            </a:extLst>
          </p:cNvPr>
          <p:cNvPicPr>
            <a:picLocks noChangeAspect="1"/>
          </p:cNvPicPr>
          <p:nvPr/>
        </p:nvPicPr>
        <p:blipFill>
          <a:blip r:embed="rId2"/>
          <a:stretch>
            <a:fillRect/>
          </a:stretch>
        </p:blipFill>
        <p:spPr>
          <a:xfrm>
            <a:off x="7231631" y="2667000"/>
            <a:ext cx="4350769" cy="3025144"/>
          </a:xfrm>
          <a:prstGeom prst="rect">
            <a:avLst/>
          </a:prstGeom>
        </p:spPr>
      </p:pic>
    </p:spTree>
    <p:extLst>
      <p:ext uri="{BB962C8B-B14F-4D97-AF65-F5344CB8AC3E}">
        <p14:creationId xmlns:p14="http://schemas.microsoft.com/office/powerpoint/2010/main" val="263576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91766" y="1699890"/>
            <a:ext cx="9167835" cy="2089150"/>
          </a:xfrm>
        </p:spPr>
        <p:txBody>
          <a:bodyPr/>
          <a:lstStyle/>
          <a:p>
            <a:pPr algn="ctr">
              <a:spcBef>
                <a:spcPts val="7800"/>
              </a:spcBef>
              <a:spcAft>
                <a:spcPts val="1800"/>
              </a:spcAft>
            </a:pPr>
            <a:br>
              <a:rPr lang="en-GB" sz="2800" dirty="0"/>
            </a:br>
            <a:r>
              <a:rPr lang="en-GB" sz="3000" dirty="0"/>
              <a:t>Perspective from the European Commission</a:t>
            </a:r>
            <a:br>
              <a:rPr lang="en-GB" sz="2800" dirty="0"/>
            </a:br>
            <a:endParaRPr lang="en-GB" sz="2800" cap="small" dirty="0">
              <a:latin typeface="Times New Roman Bold"/>
              <a:ea typeface="Times New Roman"/>
              <a:cs typeface="Times New Roman"/>
            </a:endParaRPr>
          </a:p>
        </p:txBody>
      </p:sp>
      <p:sp>
        <p:nvSpPr>
          <p:cNvPr id="5123" name="Content Placeholder 2"/>
          <p:cNvSpPr>
            <a:spLocks noGrp="1"/>
          </p:cNvSpPr>
          <p:nvPr>
            <p:ph idx="1"/>
          </p:nvPr>
        </p:nvSpPr>
        <p:spPr>
          <a:xfrm>
            <a:off x="3251920" y="4634198"/>
            <a:ext cx="5759450" cy="1871663"/>
          </a:xfrm>
        </p:spPr>
        <p:txBody>
          <a:bodyPr/>
          <a:lstStyle/>
          <a:p>
            <a:pPr algn="ctr" eaLnBrk="1" hangingPunct="1">
              <a:spcBef>
                <a:spcPct val="0"/>
              </a:spcBef>
              <a:buClrTx/>
            </a:pPr>
            <a:r>
              <a:rPr lang="en-US" altLang="en-US" sz="1800" dirty="0"/>
              <a:t>John F Ryan </a:t>
            </a:r>
          </a:p>
          <a:p>
            <a:pPr algn="ctr" eaLnBrk="1" hangingPunct="1">
              <a:spcBef>
                <a:spcPct val="0"/>
              </a:spcBef>
              <a:buClrTx/>
            </a:pPr>
            <a:r>
              <a:rPr lang="en-US" altLang="en-US" sz="1800" dirty="0"/>
              <a:t>Director </a:t>
            </a:r>
          </a:p>
          <a:p>
            <a:pPr algn="ctr" eaLnBrk="1" hangingPunct="1">
              <a:spcBef>
                <a:spcPct val="0"/>
              </a:spcBef>
              <a:buClrTx/>
            </a:pPr>
            <a:r>
              <a:rPr lang="en-US" altLang="en-US" sz="1800" dirty="0"/>
              <a:t>Public health </a:t>
            </a:r>
          </a:p>
          <a:p>
            <a:pPr algn="ctr" eaLnBrk="1" hangingPunct="1">
              <a:spcBef>
                <a:spcPct val="0"/>
              </a:spcBef>
              <a:buClrTx/>
            </a:pPr>
            <a:r>
              <a:rPr lang="en-US" altLang="en-US" sz="1800" dirty="0"/>
              <a:t>European Commission</a:t>
            </a:r>
            <a:endParaRPr lang="en-US" altLang="en-US" sz="1800" dirty="0">
              <a:solidFill>
                <a:srgbClr val="FFD624"/>
              </a:solidFill>
            </a:endParaRPr>
          </a:p>
          <a:p>
            <a:pPr algn="ctr" eaLnBrk="1" hangingPunct="1">
              <a:spcBef>
                <a:spcPct val="0"/>
              </a:spcBef>
              <a:buClrTx/>
            </a:pPr>
            <a:r>
              <a:rPr lang="en-US" altLang="en-US" sz="1800" dirty="0" err="1"/>
              <a:t>Gastein</a:t>
            </a:r>
            <a:r>
              <a:rPr lang="en-US" altLang="en-US" sz="1800" dirty="0"/>
              <a:t>, Friday 5 October 2018</a:t>
            </a:r>
          </a:p>
          <a:p>
            <a:pPr algn="ctr" eaLnBrk="1" hangingPunct="1">
              <a:spcBef>
                <a:spcPct val="0"/>
              </a:spcBef>
              <a:buClrTx/>
            </a:pPr>
            <a:endParaRPr lang="en-GB" altLang="en-US" sz="2800" dirty="0">
              <a:solidFill>
                <a:srgbClr val="FFD624"/>
              </a:solidFill>
            </a:endParaRPr>
          </a:p>
        </p:txBody>
      </p:sp>
      <p:sp>
        <p:nvSpPr>
          <p:cNvPr id="2" name="TextBox 1"/>
          <p:cNvSpPr txBox="1"/>
          <p:nvPr/>
        </p:nvSpPr>
        <p:spPr>
          <a:xfrm>
            <a:off x="5087889" y="3789041"/>
            <a:ext cx="184731" cy="461665"/>
          </a:xfrm>
          <a:prstGeom prst="rect">
            <a:avLst/>
          </a:prstGeom>
          <a:noFill/>
        </p:spPr>
        <p:txBody>
          <a:bodyPr wrap="none" rtlCol="0">
            <a:spAutoFit/>
          </a:bodyPr>
          <a:lstStyle/>
          <a:p>
            <a:pPr fontAlgn="base">
              <a:spcBef>
                <a:spcPct val="0"/>
              </a:spcBef>
              <a:spcAft>
                <a:spcPct val="0"/>
              </a:spcAft>
            </a:pPr>
            <a:endParaRPr lang="en-GB" sz="2400" dirty="0" err="1">
              <a:solidFill>
                <a:srgbClr val="0F5494"/>
              </a:solidFill>
              <a:latin typeface="Verdana" pitchFamily="34" charset="0"/>
              <a:cs typeface="Arial" charset="0"/>
            </a:endParaRPr>
          </a:p>
        </p:txBody>
      </p:sp>
    </p:spTree>
    <p:extLst>
      <p:ext uri="{BB962C8B-B14F-4D97-AF65-F5344CB8AC3E}">
        <p14:creationId xmlns:p14="http://schemas.microsoft.com/office/powerpoint/2010/main" val="319233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340769"/>
            <a:ext cx="8820472" cy="792088"/>
          </a:xfrm>
        </p:spPr>
        <p:txBody>
          <a:bodyPr/>
          <a:lstStyle/>
          <a:p>
            <a:pPr algn="ctr"/>
            <a:r>
              <a:rPr lang="en-GB" dirty="0"/>
              <a:t>Sustainable Development Goals</a:t>
            </a:r>
          </a:p>
        </p:txBody>
      </p:sp>
      <p:sp>
        <p:nvSpPr>
          <p:cNvPr id="3" name="Content Placeholder 2"/>
          <p:cNvSpPr>
            <a:spLocks noGrp="1"/>
          </p:cNvSpPr>
          <p:nvPr>
            <p:ph idx="1"/>
          </p:nvPr>
        </p:nvSpPr>
        <p:spPr>
          <a:xfrm>
            <a:off x="2135560" y="2204864"/>
            <a:ext cx="7848872" cy="4320480"/>
          </a:xfrm>
          <a:solidFill>
            <a:schemeClr val="bg1"/>
          </a:solidFill>
        </p:spPr>
        <p:txBody>
          <a:bodyPr/>
          <a:lstStyle/>
          <a:p>
            <a:pPr marL="0" indent="0">
              <a:buNone/>
            </a:pPr>
            <a:endParaRPr lang="de-DE" sz="1600" dirty="0">
              <a:solidFill>
                <a:schemeClr val="accent6"/>
              </a:solidFill>
            </a:endParaRPr>
          </a:p>
          <a:p>
            <a:pPr marL="0" indent="0">
              <a:buNone/>
            </a:pPr>
            <a:endParaRPr lang="en-GB" sz="1600" dirty="0">
              <a:solidFill>
                <a:schemeClr val="accent6"/>
              </a:solidFill>
            </a:endParaRPr>
          </a:p>
          <a:p>
            <a:pPr marL="0" indent="0" algn="just">
              <a:buNone/>
            </a:pPr>
            <a:endParaRPr lang="en-GB" sz="1600" b="1" dirty="0"/>
          </a:p>
          <a:p>
            <a:pPr marL="0" indent="0" algn="just">
              <a:buNone/>
            </a:pPr>
            <a:endParaRPr lang="en-GB" sz="1600" b="1" dirty="0"/>
          </a:p>
          <a:p>
            <a:pPr marL="0" indent="0" algn="just">
              <a:buNone/>
            </a:pPr>
            <a:r>
              <a:rPr lang="en-GB" sz="1600" b="1" dirty="0"/>
              <a:t>The EU fights the challenges linked to </a:t>
            </a:r>
            <a:r>
              <a:rPr lang="en-GB" sz="1600" b="1" dirty="0">
                <a:solidFill>
                  <a:srgbClr val="FF0000"/>
                </a:solidFill>
              </a:rPr>
              <a:t>antimicrobial resistance </a:t>
            </a:r>
            <a:r>
              <a:rPr lang="en-GB" sz="1600" b="1" dirty="0"/>
              <a:t>which could cause more than </a:t>
            </a:r>
            <a:r>
              <a:rPr lang="en-GB" sz="1600" b="1" dirty="0">
                <a:solidFill>
                  <a:srgbClr val="FF0000"/>
                </a:solidFill>
              </a:rPr>
              <a:t>10 million deaths </a:t>
            </a:r>
            <a:r>
              <a:rPr lang="en-GB" sz="1600" b="1" dirty="0"/>
              <a:t>per year </a:t>
            </a:r>
            <a:r>
              <a:rPr lang="en-GB" sz="1600" b="1" dirty="0">
                <a:solidFill>
                  <a:srgbClr val="FF0000"/>
                </a:solidFill>
              </a:rPr>
              <a:t>by 2050</a:t>
            </a:r>
            <a:r>
              <a:rPr lang="en-GB" sz="1600" b="1" dirty="0"/>
              <a:t>.</a:t>
            </a:r>
          </a:p>
          <a:p>
            <a:pPr marL="0" indent="0">
              <a:buNone/>
            </a:pPr>
            <a:endParaRPr lang="en-GB" sz="1600" b="1" dirty="0"/>
          </a:p>
          <a:p>
            <a:pPr marL="0" indent="0" algn="just">
              <a:buNone/>
            </a:pPr>
            <a:r>
              <a:rPr lang="en-GB" sz="1600" b="1" dirty="0"/>
              <a:t>The European Commission has reinforced its commitment to </a:t>
            </a:r>
            <a:r>
              <a:rPr lang="en-GB" sz="1600" b="1" dirty="0">
                <a:solidFill>
                  <a:srgbClr val="FF0000"/>
                </a:solidFill>
              </a:rPr>
              <a:t>end by 2030</a:t>
            </a:r>
            <a:r>
              <a:rPr lang="en-GB" sz="1600" b="1" dirty="0"/>
              <a:t> the epidemics of </a:t>
            </a:r>
            <a:r>
              <a:rPr lang="en-GB" sz="1600" b="1" dirty="0">
                <a:solidFill>
                  <a:srgbClr val="FF0000"/>
                </a:solidFill>
              </a:rPr>
              <a:t>AIDS, tuberculosis </a:t>
            </a:r>
            <a:r>
              <a:rPr lang="en-GB" sz="1600" b="1" dirty="0"/>
              <a:t>and </a:t>
            </a:r>
            <a:r>
              <a:rPr lang="en-GB" sz="1600" b="1" dirty="0">
                <a:solidFill>
                  <a:srgbClr val="FF0000"/>
                </a:solidFill>
              </a:rPr>
              <a:t>malaria</a:t>
            </a:r>
            <a:r>
              <a:rPr lang="en-GB" sz="1600" b="1" dirty="0"/>
              <a:t>.</a:t>
            </a:r>
            <a:endParaRPr lang="en-GB" sz="1600" b="1" dirty="0">
              <a:solidFill>
                <a:srgbClr val="FF0000"/>
              </a:solidFill>
            </a:endParaRPr>
          </a:p>
          <a:p>
            <a:pPr marL="0" indent="0">
              <a:buNone/>
            </a:pPr>
            <a:endParaRPr lang="en-GB" sz="1600" dirty="0"/>
          </a:p>
          <a:p>
            <a:pPr marL="0" indent="0">
              <a:buNone/>
            </a:pPr>
            <a:r>
              <a:rPr lang="en-GB" sz="1600" b="1" dirty="0"/>
              <a:t>The </a:t>
            </a:r>
            <a:r>
              <a:rPr lang="en-GB" sz="1600" b="1" dirty="0">
                <a:solidFill>
                  <a:srgbClr val="FF0000"/>
                </a:solidFill>
              </a:rPr>
              <a:t>EU Health Security Framework </a:t>
            </a:r>
            <a:r>
              <a:rPr lang="en-GB" sz="1600" b="1" dirty="0"/>
              <a:t>coordinates </a:t>
            </a:r>
            <a:r>
              <a:rPr lang="en-GB" sz="1600" b="1" dirty="0">
                <a:solidFill>
                  <a:srgbClr val="FF0000"/>
                </a:solidFill>
              </a:rPr>
              <a:t>preparedness</a:t>
            </a:r>
            <a:r>
              <a:rPr lang="en-GB" sz="1600" b="1" dirty="0"/>
              <a:t> and response to serious </a:t>
            </a:r>
            <a:r>
              <a:rPr lang="en-GB" sz="1600" b="1" dirty="0">
                <a:solidFill>
                  <a:srgbClr val="FF0000"/>
                </a:solidFill>
              </a:rPr>
              <a:t>cross-border health threats </a:t>
            </a:r>
            <a:r>
              <a:rPr lang="en-GB" sz="1600" b="1" dirty="0"/>
              <a:t>like pandemics.</a:t>
            </a:r>
          </a:p>
          <a:p>
            <a:pPr marL="0" indent="0">
              <a:buNone/>
            </a:pPr>
            <a:endParaRPr lang="en-GB" sz="1600" b="1" dirty="0"/>
          </a:p>
          <a:p>
            <a:pPr marL="0" indent="0">
              <a:buNone/>
            </a:pPr>
            <a:r>
              <a:rPr lang="en-GB" sz="1600" b="1" dirty="0"/>
              <a:t>The EU supports Member States to increase </a:t>
            </a:r>
            <a:r>
              <a:rPr lang="en-GB" sz="1600" b="1" dirty="0">
                <a:solidFill>
                  <a:srgbClr val="FF0000"/>
                </a:solidFill>
              </a:rPr>
              <a:t>vaccination coverage </a:t>
            </a:r>
            <a:r>
              <a:rPr lang="en-GB" sz="1600" b="1" dirty="0"/>
              <a:t>and </a:t>
            </a:r>
            <a:r>
              <a:rPr lang="en-GB" sz="1600" b="1" dirty="0">
                <a:solidFill>
                  <a:srgbClr val="FF0000"/>
                </a:solidFill>
              </a:rPr>
              <a:t>sustainability</a:t>
            </a:r>
            <a:r>
              <a:rPr lang="en-GB" sz="1600" b="1" dirty="0"/>
              <a:t> of national </a:t>
            </a:r>
            <a:r>
              <a:rPr lang="en-GB" sz="1600" b="1" dirty="0">
                <a:solidFill>
                  <a:srgbClr val="FF0000"/>
                </a:solidFill>
              </a:rPr>
              <a:t>vaccination programmes</a:t>
            </a:r>
            <a:r>
              <a:rPr lang="en-GB" sz="1600" b="1" dirty="0"/>
              <a:t>.</a:t>
            </a:r>
          </a:p>
          <a:p>
            <a:pPr marL="0" indent="0">
              <a:buNone/>
            </a:pPr>
            <a:endParaRPr lang="en-GB" sz="1600" b="1" dirty="0"/>
          </a:p>
          <a:p>
            <a:pPr marL="0" indent="0">
              <a:buNone/>
            </a:pPr>
            <a:endParaRPr lang="en-GB" sz="1600" b="1" dirty="0"/>
          </a:p>
          <a:p>
            <a:pPr marL="0" indent="0">
              <a:buNone/>
            </a:pPr>
            <a:endParaRPr lang="en-GB" sz="1600" dirty="0"/>
          </a:p>
          <a:p>
            <a:pPr marL="0" indent="0">
              <a:buNone/>
            </a:pPr>
            <a:endParaRPr lang="en-GB" sz="1600" dirty="0"/>
          </a:p>
        </p:txBody>
      </p:sp>
      <p:pic>
        <p:nvPicPr>
          <p:cNvPr id="1026" name="Picture 2" descr="H:\My Documents\My Pictures\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757" y="2060848"/>
            <a:ext cx="2808312"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30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340769"/>
            <a:ext cx="8820472" cy="936625"/>
          </a:xfrm>
        </p:spPr>
        <p:txBody>
          <a:bodyPr/>
          <a:lstStyle/>
          <a:p>
            <a:pPr algn="ctr"/>
            <a:r>
              <a:rPr lang="en-GB" dirty="0"/>
              <a:t>EU legislation on communicable diseases</a:t>
            </a:r>
          </a:p>
        </p:txBody>
      </p:sp>
      <p:sp>
        <p:nvSpPr>
          <p:cNvPr id="3" name="Content Placeholder 2"/>
          <p:cNvSpPr>
            <a:spLocks noGrp="1"/>
          </p:cNvSpPr>
          <p:nvPr>
            <p:ph idx="1"/>
          </p:nvPr>
        </p:nvSpPr>
        <p:spPr>
          <a:xfrm>
            <a:off x="2135560" y="2348880"/>
            <a:ext cx="7848872" cy="4176464"/>
          </a:xfrm>
          <a:solidFill>
            <a:schemeClr val="bg1"/>
          </a:solidFill>
        </p:spPr>
        <p:txBody>
          <a:bodyPr/>
          <a:lstStyle/>
          <a:p>
            <a:pPr marL="0" indent="0" algn="just">
              <a:buNone/>
            </a:pPr>
            <a:endParaRPr lang="en-GB" sz="1600" b="1" i="0" dirty="0"/>
          </a:p>
          <a:p>
            <a:pPr marL="0" indent="0" algn="just">
              <a:buNone/>
            </a:pPr>
            <a:r>
              <a:rPr lang="en-GB" sz="2000" b="1" i="0" dirty="0"/>
              <a:t>Decision No 1082/2013/EU </a:t>
            </a:r>
            <a:r>
              <a:rPr lang="en-GB" sz="2000" i="0" dirty="0"/>
              <a:t>on serious cross-border threats to health </a:t>
            </a:r>
          </a:p>
          <a:p>
            <a:pPr marL="0" indent="0" algn="just">
              <a:buNone/>
            </a:pPr>
            <a:endParaRPr lang="en-GB" sz="2000" b="1" i="0" dirty="0"/>
          </a:p>
          <a:p>
            <a:pPr marL="0" indent="0" algn="just">
              <a:buNone/>
            </a:pPr>
            <a:r>
              <a:rPr lang="en-GB" sz="2000" b="1" i="0" dirty="0"/>
              <a:t>Regulation (EC) No 851/200417 </a:t>
            </a:r>
            <a:r>
              <a:rPr lang="en-GB" sz="2000" i="0" dirty="0"/>
              <a:t>(ECDC founding act)</a:t>
            </a:r>
          </a:p>
          <a:p>
            <a:pPr marL="0" indent="0" algn="just">
              <a:buNone/>
            </a:pPr>
            <a:endParaRPr lang="en-GB" sz="2000" b="1" i="0" dirty="0"/>
          </a:p>
          <a:p>
            <a:pPr marL="0" indent="0" algn="just">
              <a:buNone/>
            </a:pPr>
            <a:r>
              <a:rPr lang="de-DE" sz="2000" b="1" i="0" dirty="0" err="1"/>
              <a:t>Commission</a:t>
            </a:r>
            <a:r>
              <a:rPr lang="de-DE" sz="2000" b="1" i="0" dirty="0"/>
              <a:t> </a:t>
            </a:r>
            <a:r>
              <a:rPr lang="de-DE" sz="2000" b="1" i="0" dirty="0" err="1"/>
              <a:t>Decision</a:t>
            </a:r>
            <a:r>
              <a:rPr lang="de-DE" sz="2000" b="1" i="0" dirty="0"/>
              <a:t> 2000/96/EC </a:t>
            </a:r>
            <a:r>
              <a:rPr lang="de-DE" sz="2000" i="0" dirty="0"/>
              <a:t>(</a:t>
            </a:r>
            <a:r>
              <a:rPr lang="de-DE" sz="2000" i="0" dirty="0" err="1"/>
              <a:t>list</a:t>
            </a:r>
            <a:r>
              <a:rPr lang="de-DE" sz="2000" i="0" dirty="0"/>
              <a:t> </a:t>
            </a:r>
            <a:r>
              <a:rPr lang="de-DE" sz="2000" i="0" dirty="0" err="1"/>
              <a:t>of</a:t>
            </a:r>
            <a:r>
              <a:rPr lang="de-DE" sz="2000" i="0" dirty="0"/>
              <a:t> </a:t>
            </a:r>
            <a:r>
              <a:rPr lang="de-DE" sz="2000" i="0" dirty="0" err="1"/>
              <a:t>communicable</a:t>
            </a:r>
            <a:r>
              <a:rPr lang="de-DE" sz="2000" i="0" dirty="0"/>
              <a:t> </a:t>
            </a:r>
            <a:r>
              <a:rPr lang="de-DE" sz="2000" i="0" dirty="0" err="1"/>
              <a:t>diseases</a:t>
            </a:r>
            <a:r>
              <a:rPr lang="de-DE" sz="2000" i="0" dirty="0"/>
              <a:t>)</a:t>
            </a:r>
          </a:p>
          <a:p>
            <a:pPr marL="0" indent="0" algn="just">
              <a:buNone/>
            </a:pPr>
            <a:endParaRPr lang="de-DE" sz="2000" b="1" i="0" dirty="0"/>
          </a:p>
          <a:p>
            <a:pPr marL="0" indent="0" algn="just">
              <a:buNone/>
            </a:pPr>
            <a:r>
              <a:rPr lang="de-DE" sz="2000" b="1" i="0" dirty="0" err="1"/>
              <a:t>Commission</a:t>
            </a:r>
            <a:r>
              <a:rPr lang="de-DE" sz="2000" b="1" i="0" dirty="0"/>
              <a:t> </a:t>
            </a:r>
            <a:r>
              <a:rPr lang="de-DE" sz="2000" b="1" i="0" dirty="0" err="1"/>
              <a:t>Decision</a:t>
            </a:r>
            <a:r>
              <a:rPr lang="de-DE" sz="2000" b="1" i="0" dirty="0"/>
              <a:t> 2002/253/EC </a:t>
            </a:r>
            <a:r>
              <a:rPr lang="de-DE" sz="2000" i="0" dirty="0"/>
              <a:t>(</a:t>
            </a:r>
            <a:r>
              <a:rPr lang="de-DE" sz="2000" i="0" dirty="0" err="1"/>
              <a:t>case</a:t>
            </a:r>
            <a:r>
              <a:rPr lang="de-DE" sz="2000" i="0" dirty="0"/>
              <a:t> </a:t>
            </a:r>
            <a:r>
              <a:rPr lang="de-DE" sz="2000" i="0" dirty="0" err="1"/>
              <a:t>definitions</a:t>
            </a:r>
            <a:r>
              <a:rPr lang="de-DE" sz="2000" i="0" dirty="0"/>
              <a:t> </a:t>
            </a:r>
            <a:r>
              <a:rPr lang="de-DE" sz="2000" i="0" dirty="0" err="1"/>
              <a:t>for</a:t>
            </a:r>
            <a:r>
              <a:rPr lang="de-DE" sz="2000" i="0" dirty="0"/>
              <a:t> </a:t>
            </a:r>
            <a:r>
              <a:rPr lang="de-DE" sz="2000" i="0" dirty="0" err="1"/>
              <a:t>communicable</a:t>
            </a:r>
            <a:r>
              <a:rPr lang="de-DE" sz="2000" i="0" dirty="0"/>
              <a:t> </a:t>
            </a:r>
            <a:r>
              <a:rPr lang="de-DE" sz="2000" i="0" dirty="0" err="1"/>
              <a:t>diseases</a:t>
            </a:r>
            <a:r>
              <a:rPr lang="de-DE" sz="2000" i="0" dirty="0"/>
              <a:t>)</a:t>
            </a:r>
            <a:endParaRPr lang="en-GB" sz="2000" i="0" dirty="0"/>
          </a:p>
          <a:p>
            <a:pPr marL="0" indent="0">
              <a:buNone/>
            </a:pPr>
            <a:endParaRPr lang="en-GB" sz="1600" b="1" i="0" dirty="0"/>
          </a:p>
          <a:p>
            <a:pPr algn="just">
              <a:buFont typeface="Wingdings" panose="05000000000000000000" pitchFamily="2" charset="2"/>
              <a:buChar char="§"/>
            </a:pPr>
            <a:endParaRPr lang="en-GB" sz="1600" b="1" dirty="0"/>
          </a:p>
          <a:p>
            <a:pPr marL="0" indent="0" algn="just">
              <a:buNone/>
            </a:pPr>
            <a:endParaRPr lang="en-GB" sz="1600" dirty="0"/>
          </a:p>
          <a:p>
            <a:pPr marL="0" indent="0">
              <a:buNone/>
            </a:pPr>
            <a:endParaRPr lang="en-GB" sz="1600" b="1" dirty="0"/>
          </a:p>
          <a:p>
            <a:pPr marL="0" indent="0">
              <a:buNone/>
            </a:pPr>
            <a:endParaRPr lang="en-GB" sz="1600" b="1" dirty="0"/>
          </a:p>
          <a:p>
            <a:pPr marL="0" indent="0">
              <a:buNone/>
            </a:pPr>
            <a:endParaRPr lang="en-GB" sz="1600" dirty="0"/>
          </a:p>
          <a:p>
            <a:pPr marL="0" indent="0">
              <a:buNone/>
            </a:pPr>
            <a:endParaRPr lang="en-GB" sz="1600" dirty="0"/>
          </a:p>
        </p:txBody>
      </p:sp>
    </p:spTree>
    <p:extLst>
      <p:ext uri="{BB962C8B-B14F-4D97-AF65-F5344CB8AC3E}">
        <p14:creationId xmlns:p14="http://schemas.microsoft.com/office/powerpoint/2010/main" val="420240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340769"/>
            <a:ext cx="8820472" cy="936625"/>
          </a:xfrm>
        </p:spPr>
        <p:txBody>
          <a:bodyPr/>
          <a:lstStyle/>
          <a:p>
            <a:pPr algn="ctr"/>
            <a:r>
              <a:rPr lang="en-GB" dirty="0"/>
              <a:t>Commission´s work on vaccination</a:t>
            </a:r>
          </a:p>
        </p:txBody>
      </p:sp>
      <p:sp>
        <p:nvSpPr>
          <p:cNvPr id="3" name="Content Placeholder 2"/>
          <p:cNvSpPr>
            <a:spLocks noGrp="1"/>
          </p:cNvSpPr>
          <p:nvPr>
            <p:ph idx="1"/>
          </p:nvPr>
        </p:nvSpPr>
        <p:spPr>
          <a:xfrm>
            <a:off x="2135560" y="2204864"/>
            <a:ext cx="7848872" cy="4320480"/>
          </a:xfrm>
          <a:solidFill>
            <a:schemeClr val="bg1"/>
          </a:solidFill>
        </p:spPr>
        <p:txBody>
          <a:bodyPr/>
          <a:lstStyle/>
          <a:p>
            <a:pPr marL="0" indent="0" algn="just">
              <a:buNone/>
            </a:pPr>
            <a:endParaRPr lang="de-DE" sz="1600" b="1" dirty="0"/>
          </a:p>
          <a:p>
            <a:pPr algn="just"/>
            <a:r>
              <a:rPr lang="de-DE" sz="2000" b="1" i="0" dirty="0" err="1">
                <a:solidFill>
                  <a:srgbClr val="0070C0"/>
                </a:solidFill>
              </a:rPr>
              <a:t>Coordination</a:t>
            </a:r>
            <a:r>
              <a:rPr lang="de-DE" sz="2000" i="0" dirty="0">
                <a:solidFill>
                  <a:srgbClr val="0070C0"/>
                </a:solidFill>
              </a:rPr>
              <a:t> </a:t>
            </a:r>
            <a:r>
              <a:rPr lang="de-DE" sz="2000" i="0" dirty="0" err="1">
                <a:solidFill>
                  <a:srgbClr val="0070C0"/>
                </a:solidFill>
              </a:rPr>
              <a:t>of</a:t>
            </a:r>
            <a:r>
              <a:rPr lang="de-DE" sz="2000" i="0" dirty="0">
                <a:solidFill>
                  <a:srgbClr val="0070C0"/>
                </a:solidFill>
              </a:rPr>
              <a:t> </a:t>
            </a:r>
            <a:r>
              <a:rPr lang="de-DE" sz="2000" b="1" i="0" dirty="0" err="1">
                <a:solidFill>
                  <a:srgbClr val="0070C0"/>
                </a:solidFill>
              </a:rPr>
              <a:t>preparedness</a:t>
            </a:r>
            <a:r>
              <a:rPr lang="de-DE" sz="2000" b="1" i="0" dirty="0">
                <a:solidFill>
                  <a:srgbClr val="0070C0"/>
                </a:solidFill>
              </a:rPr>
              <a:t>, </a:t>
            </a:r>
          </a:p>
          <a:p>
            <a:pPr algn="just"/>
            <a:r>
              <a:rPr lang="de-DE" sz="2000" b="1" i="0" dirty="0" err="1">
                <a:solidFill>
                  <a:srgbClr val="0070C0"/>
                </a:solidFill>
              </a:rPr>
              <a:t>assessment</a:t>
            </a:r>
            <a:r>
              <a:rPr lang="de-DE" sz="2000" b="1" i="0" dirty="0">
                <a:solidFill>
                  <a:srgbClr val="0070C0"/>
                </a:solidFill>
              </a:rPr>
              <a:t> </a:t>
            </a:r>
            <a:r>
              <a:rPr lang="de-DE" sz="2000" i="0" dirty="0" err="1">
                <a:solidFill>
                  <a:srgbClr val="0070C0"/>
                </a:solidFill>
              </a:rPr>
              <a:t>and</a:t>
            </a:r>
            <a:r>
              <a:rPr lang="de-DE" sz="2000" i="0" dirty="0">
                <a:solidFill>
                  <a:srgbClr val="0070C0"/>
                </a:solidFill>
              </a:rPr>
              <a:t> </a:t>
            </a:r>
            <a:r>
              <a:rPr lang="de-DE" sz="2000" b="1" i="0" dirty="0" err="1">
                <a:solidFill>
                  <a:srgbClr val="0070C0"/>
                </a:solidFill>
              </a:rPr>
              <a:t>outbreak</a:t>
            </a:r>
            <a:r>
              <a:rPr lang="de-DE" sz="2000" b="1" i="0" dirty="0">
                <a:solidFill>
                  <a:srgbClr val="0070C0"/>
                </a:solidFill>
              </a:rPr>
              <a:t> </a:t>
            </a:r>
          </a:p>
          <a:p>
            <a:pPr algn="just"/>
            <a:r>
              <a:rPr lang="de-DE" sz="2000" b="1" i="0" dirty="0" err="1">
                <a:solidFill>
                  <a:srgbClr val="0070C0"/>
                </a:solidFill>
              </a:rPr>
              <a:t>management</a:t>
            </a:r>
            <a:r>
              <a:rPr lang="de-DE" sz="2000" b="1" i="0" dirty="0">
                <a:solidFill>
                  <a:srgbClr val="0070C0"/>
                </a:solidFill>
              </a:rPr>
              <a:t> </a:t>
            </a:r>
            <a:r>
              <a:rPr lang="de-DE" sz="2000" i="0" dirty="0" err="1">
                <a:solidFill>
                  <a:srgbClr val="0070C0"/>
                </a:solidFill>
              </a:rPr>
              <a:t>of</a:t>
            </a:r>
            <a:r>
              <a:rPr lang="de-DE" sz="2000" i="0" dirty="0">
                <a:solidFill>
                  <a:srgbClr val="0070C0"/>
                </a:solidFill>
              </a:rPr>
              <a:t> </a:t>
            </a:r>
            <a:r>
              <a:rPr lang="de-DE" sz="2000" i="0" dirty="0" err="1">
                <a:solidFill>
                  <a:srgbClr val="0070C0"/>
                </a:solidFill>
              </a:rPr>
              <a:t>vaccine-preventable</a:t>
            </a:r>
            <a:endParaRPr lang="de-DE" sz="2000" i="0" dirty="0">
              <a:solidFill>
                <a:srgbClr val="0070C0"/>
              </a:solidFill>
            </a:endParaRPr>
          </a:p>
          <a:p>
            <a:pPr algn="just"/>
            <a:r>
              <a:rPr lang="de-DE" sz="2000" i="0" dirty="0" err="1">
                <a:solidFill>
                  <a:srgbClr val="0070C0"/>
                </a:solidFill>
              </a:rPr>
              <a:t>Diseases</a:t>
            </a:r>
            <a:endParaRPr lang="de-DE" sz="2000" i="0" dirty="0">
              <a:solidFill>
                <a:srgbClr val="0070C0"/>
              </a:solidFill>
            </a:endParaRPr>
          </a:p>
          <a:p>
            <a:pPr algn="just"/>
            <a:r>
              <a:rPr lang="de-DE" sz="2000" b="1" i="0" dirty="0" err="1">
                <a:solidFill>
                  <a:srgbClr val="0070C0"/>
                </a:solidFill>
              </a:rPr>
              <a:t>Guidance</a:t>
            </a:r>
            <a:r>
              <a:rPr lang="de-DE" sz="2000" i="0" dirty="0">
                <a:solidFill>
                  <a:srgbClr val="0070C0"/>
                </a:solidFill>
              </a:rPr>
              <a:t> on </a:t>
            </a:r>
            <a:r>
              <a:rPr lang="de-DE" sz="2000" b="1" i="0" dirty="0" err="1">
                <a:solidFill>
                  <a:srgbClr val="0070C0"/>
                </a:solidFill>
              </a:rPr>
              <a:t>communication</a:t>
            </a:r>
            <a:r>
              <a:rPr lang="de-DE" sz="2000" b="1" i="0" dirty="0">
                <a:solidFill>
                  <a:srgbClr val="0070C0"/>
                </a:solidFill>
              </a:rPr>
              <a:t> </a:t>
            </a:r>
            <a:r>
              <a:rPr lang="de-DE" sz="2000" b="1" i="0" dirty="0" err="1">
                <a:solidFill>
                  <a:srgbClr val="0070C0"/>
                </a:solidFill>
              </a:rPr>
              <a:t>activities</a:t>
            </a:r>
            <a:r>
              <a:rPr lang="de-DE" sz="2000" i="0" dirty="0">
                <a:solidFill>
                  <a:srgbClr val="0070C0"/>
                </a:solidFill>
              </a:rPr>
              <a:t> in </a:t>
            </a:r>
            <a:r>
              <a:rPr lang="de-DE" sz="2000" i="0" dirty="0" err="1">
                <a:solidFill>
                  <a:srgbClr val="0070C0"/>
                </a:solidFill>
              </a:rPr>
              <a:t>relation</a:t>
            </a:r>
            <a:r>
              <a:rPr lang="de-DE" sz="2000" i="0" dirty="0">
                <a:solidFill>
                  <a:srgbClr val="0070C0"/>
                </a:solidFill>
              </a:rPr>
              <a:t> </a:t>
            </a:r>
            <a:r>
              <a:rPr lang="de-DE" sz="2000" i="0" dirty="0" err="1">
                <a:solidFill>
                  <a:srgbClr val="0070C0"/>
                </a:solidFill>
              </a:rPr>
              <a:t>to</a:t>
            </a:r>
            <a:r>
              <a:rPr lang="de-DE" sz="2000" i="0" dirty="0">
                <a:solidFill>
                  <a:srgbClr val="0070C0"/>
                </a:solidFill>
              </a:rPr>
              <a:t> </a:t>
            </a:r>
            <a:r>
              <a:rPr lang="de-DE" sz="2000" i="0" dirty="0" err="1">
                <a:solidFill>
                  <a:srgbClr val="0070C0"/>
                </a:solidFill>
              </a:rPr>
              <a:t>vaccination</a:t>
            </a:r>
            <a:r>
              <a:rPr lang="de-DE" sz="2000" i="0" dirty="0">
                <a:solidFill>
                  <a:srgbClr val="0070C0"/>
                </a:solidFill>
              </a:rPr>
              <a:t> programmes</a:t>
            </a:r>
          </a:p>
          <a:p>
            <a:pPr algn="just"/>
            <a:r>
              <a:rPr lang="de-DE" sz="2000" b="1" i="0" dirty="0">
                <a:solidFill>
                  <a:srgbClr val="0070C0"/>
                </a:solidFill>
              </a:rPr>
              <a:t>Monitoring</a:t>
            </a:r>
            <a:r>
              <a:rPr lang="de-DE" sz="2000" i="0" dirty="0">
                <a:solidFill>
                  <a:srgbClr val="0070C0"/>
                </a:solidFill>
              </a:rPr>
              <a:t> </a:t>
            </a:r>
            <a:r>
              <a:rPr lang="de-DE" sz="2000" b="1" i="0" dirty="0" err="1">
                <a:solidFill>
                  <a:srgbClr val="0070C0"/>
                </a:solidFill>
              </a:rPr>
              <a:t>benefits</a:t>
            </a:r>
            <a:r>
              <a:rPr lang="de-DE" sz="2000" i="0" dirty="0">
                <a:solidFill>
                  <a:srgbClr val="0070C0"/>
                </a:solidFill>
              </a:rPr>
              <a:t> and </a:t>
            </a:r>
            <a:r>
              <a:rPr lang="de-DE" sz="2000" b="1" i="0" dirty="0" err="1">
                <a:solidFill>
                  <a:srgbClr val="0070C0"/>
                </a:solidFill>
              </a:rPr>
              <a:t>risks</a:t>
            </a:r>
            <a:r>
              <a:rPr lang="de-DE" sz="2000" i="0" dirty="0">
                <a:solidFill>
                  <a:srgbClr val="0070C0"/>
                </a:solidFill>
              </a:rPr>
              <a:t> </a:t>
            </a:r>
            <a:r>
              <a:rPr lang="de-DE" sz="2000" i="0" dirty="0" err="1">
                <a:solidFill>
                  <a:srgbClr val="0070C0"/>
                </a:solidFill>
              </a:rPr>
              <a:t>to</a:t>
            </a:r>
            <a:r>
              <a:rPr lang="de-DE" sz="2000" i="0" dirty="0">
                <a:solidFill>
                  <a:srgbClr val="0070C0"/>
                </a:solidFill>
              </a:rPr>
              <a:t> </a:t>
            </a:r>
            <a:r>
              <a:rPr lang="de-DE" sz="2000" i="0" dirty="0" err="1">
                <a:solidFill>
                  <a:srgbClr val="0070C0"/>
                </a:solidFill>
              </a:rPr>
              <a:t>develop</a:t>
            </a:r>
            <a:r>
              <a:rPr lang="de-DE" sz="2000" i="0" dirty="0">
                <a:solidFill>
                  <a:srgbClr val="0070C0"/>
                </a:solidFill>
              </a:rPr>
              <a:t> and </a:t>
            </a:r>
            <a:r>
              <a:rPr lang="de-DE" sz="2000" i="0" dirty="0" err="1">
                <a:solidFill>
                  <a:srgbClr val="0070C0"/>
                </a:solidFill>
              </a:rPr>
              <a:t>disseminate</a:t>
            </a:r>
            <a:r>
              <a:rPr lang="de-DE" sz="2000" i="0" dirty="0">
                <a:solidFill>
                  <a:srgbClr val="0070C0"/>
                </a:solidFill>
              </a:rPr>
              <a:t> </a:t>
            </a:r>
            <a:r>
              <a:rPr lang="de-DE" sz="2000" b="1" i="0" dirty="0" err="1">
                <a:solidFill>
                  <a:srgbClr val="0070C0"/>
                </a:solidFill>
              </a:rPr>
              <a:t>evidence-based</a:t>
            </a:r>
            <a:r>
              <a:rPr lang="de-DE" sz="2000" b="1" i="0" dirty="0">
                <a:solidFill>
                  <a:srgbClr val="0070C0"/>
                </a:solidFill>
              </a:rPr>
              <a:t> </a:t>
            </a:r>
            <a:r>
              <a:rPr lang="de-DE" sz="2000" b="1" i="0" dirty="0" err="1">
                <a:solidFill>
                  <a:srgbClr val="0070C0"/>
                </a:solidFill>
              </a:rPr>
              <a:t>information</a:t>
            </a:r>
            <a:r>
              <a:rPr lang="de-DE" sz="2000" i="0" dirty="0">
                <a:solidFill>
                  <a:srgbClr val="0070C0"/>
                </a:solidFill>
              </a:rPr>
              <a:t> on </a:t>
            </a:r>
            <a:r>
              <a:rPr lang="de-DE" sz="2000" b="1" i="0" dirty="0" err="1">
                <a:solidFill>
                  <a:srgbClr val="0070C0"/>
                </a:solidFill>
              </a:rPr>
              <a:t>effectiveness</a:t>
            </a:r>
            <a:r>
              <a:rPr lang="de-DE" sz="2000" b="1" i="0" dirty="0">
                <a:solidFill>
                  <a:srgbClr val="0070C0"/>
                </a:solidFill>
              </a:rPr>
              <a:t> </a:t>
            </a:r>
            <a:r>
              <a:rPr lang="de-DE" sz="2000" i="0" dirty="0">
                <a:solidFill>
                  <a:srgbClr val="0070C0"/>
                </a:solidFill>
              </a:rPr>
              <a:t>and </a:t>
            </a:r>
            <a:r>
              <a:rPr lang="de-DE" sz="2000" b="1" i="0" dirty="0">
                <a:solidFill>
                  <a:srgbClr val="0070C0"/>
                </a:solidFill>
              </a:rPr>
              <a:t>safety </a:t>
            </a:r>
            <a:r>
              <a:rPr lang="de-DE" sz="2000" i="0" dirty="0">
                <a:solidFill>
                  <a:srgbClr val="0070C0"/>
                </a:solidFill>
              </a:rPr>
              <a:t>of</a:t>
            </a:r>
            <a:r>
              <a:rPr lang="de-DE" sz="2000" b="1" i="0" dirty="0">
                <a:solidFill>
                  <a:srgbClr val="0070C0"/>
                </a:solidFill>
              </a:rPr>
              <a:t> </a:t>
            </a:r>
            <a:r>
              <a:rPr lang="de-DE" sz="2000" b="1" i="0" dirty="0" err="1">
                <a:solidFill>
                  <a:srgbClr val="0070C0"/>
                </a:solidFill>
              </a:rPr>
              <a:t>vaccines</a:t>
            </a:r>
            <a:r>
              <a:rPr lang="de-DE" sz="2000" b="1" i="0" dirty="0">
                <a:solidFill>
                  <a:srgbClr val="0070C0"/>
                </a:solidFill>
              </a:rPr>
              <a:t>/</a:t>
            </a:r>
            <a:r>
              <a:rPr lang="de-DE" sz="2000" b="1" i="0" dirty="0" err="1">
                <a:solidFill>
                  <a:srgbClr val="0070C0"/>
                </a:solidFill>
              </a:rPr>
              <a:t>vaccination</a:t>
            </a:r>
            <a:endParaRPr lang="de-DE" sz="2000" b="1" i="0" dirty="0">
              <a:solidFill>
                <a:srgbClr val="0070C0"/>
              </a:solidFill>
            </a:endParaRPr>
          </a:p>
          <a:p>
            <a:pPr algn="just"/>
            <a:r>
              <a:rPr lang="de-DE" sz="2000" b="1" i="0" dirty="0" err="1">
                <a:solidFill>
                  <a:srgbClr val="0070C0"/>
                </a:solidFill>
              </a:rPr>
              <a:t>Organising</a:t>
            </a:r>
            <a:r>
              <a:rPr lang="de-DE" sz="2000" b="1" i="0" dirty="0">
                <a:solidFill>
                  <a:srgbClr val="0070C0"/>
                </a:solidFill>
              </a:rPr>
              <a:t> for </a:t>
            </a:r>
            <a:r>
              <a:rPr lang="de-DE" sz="2000" b="1" i="0" dirty="0" err="1">
                <a:solidFill>
                  <a:srgbClr val="0070C0"/>
                </a:solidFill>
              </a:rPr>
              <a:t>the</a:t>
            </a:r>
            <a:r>
              <a:rPr lang="de-DE" sz="2000" b="1" i="0" dirty="0">
                <a:solidFill>
                  <a:srgbClr val="0070C0"/>
                </a:solidFill>
              </a:rPr>
              <a:t> </a:t>
            </a:r>
            <a:r>
              <a:rPr lang="de-DE" sz="2000" b="1" i="0" dirty="0" err="1">
                <a:solidFill>
                  <a:srgbClr val="0070C0"/>
                </a:solidFill>
              </a:rPr>
              <a:t>first</a:t>
            </a:r>
            <a:r>
              <a:rPr lang="de-DE" sz="2000" b="1" i="0" dirty="0">
                <a:solidFill>
                  <a:srgbClr val="0070C0"/>
                </a:solidFill>
              </a:rPr>
              <a:t> time a </a:t>
            </a:r>
            <a:r>
              <a:rPr lang="de-DE" sz="2000" b="1" i="0" dirty="0" err="1">
                <a:solidFill>
                  <a:srgbClr val="0070C0"/>
                </a:solidFill>
              </a:rPr>
              <a:t>joint</a:t>
            </a:r>
            <a:r>
              <a:rPr lang="de-DE" sz="2000" b="1" i="0" dirty="0">
                <a:solidFill>
                  <a:srgbClr val="0070C0"/>
                </a:solidFill>
              </a:rPr>
              <a:t> </a:t>
            </a:r>
            <a:r>
              <a:rPr lang="de-DE" sz="2000" b="1" i="0" dirty="0" err="1">
                <a:solidFill>
                  <a:srgbClr val="0070C0"/>
                </a:solidFill>
              </a:rPr>
              <a:t>procurement</a:t>
            </a:r>
            <a:r>
              <a:rPr lang="de-DE" sz="2000" b="1" i="0" dirty="0">
                <a:solidFill>
                  <a:srgbClr val="0070C0"/>
                </a:solidFill>
              </a:rPr>
              <a:t> for pandemic </a:t>
            </a:r>
            <a:r>
              <a:rPr lang="de-DE" sz="2000" b="1" i="0" dirty="0" err="1">
                <a:solidFill>
                  <a:srgbClr val="0070C0"/>
                </a:solidFill>
              </a:rPr>
              <a:t>vaccines</a:t>
            </a:r>
            <a:r>
              <a:rPr lang="de-DE" sz="2000" b="1" i="0" dirty="0">
                <a:solidFill>
                  <a:srgbClr val="0070C0"/>
                </a:solidFill>
              </a:rPr>
              <a:t>, and </a:t>
            </a:r>
            <a:r>
              <a:rPr lang="de-DE" sz="2000" b="1" i="0" dirty="0" err="1">
                <a:solidFill>
                  <a:srgbClr val="0070C0"/>
                </a:solidFill>
              </a:rPr>
              <a:t>other</a:t>
            </a:r>
            <a:r>
              <a:rPr lang="de-DE" sz="2000" b="1" i="0" dirty="0">
                <a:solidFill>
                  <a:srgbClr val="0070C0"/>
                </a:solidFill>
              </a:rPr>
              <a:t> </a:t>
            </a:r>
            <a:r>
              <a:rPr lang="de-DE" sz="2000" b="1" i="0">
                <a:solidFill>
                  <a:srgbClr val="0070C0"/>
                </a:solidFill>
              </a:rPr>
              <a:t>products</a:t>
            </a:r>
            <a:endParaRPr lang="de-DE" sz="2000" b="1" i="0" dirty="0">
              <a:solidFill>
                <a:srgbClr val="0070C0"/>
              </a:solidFill>
            </a:endParaRPr>
          </a:p>
          <a:p>
            <a:pPr marL="0" indent="0">
              <a:buNone/>
            </a:pPr>
            <a:endParaRPr lang="de-DE"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176" y="2636912"/>
            <a:ext cx="2013790" cy="1296144"/>
          </a:xfrm>
          <a:prstGeom prst="rect">
            <a:avLst/>
          </a:prstGeom>
        </p:spPr>
      </p:pic>
    </p:spTree>
    <p:extLst>
      <p:ext uri="{BB962C8B-B14F-4D97-AF65-F5344CB8AC3E}">
        <p14:creationId xmlns:p14="http://schemas.microsoft.com/office/powerpoint/2010/main" val="26179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340769"/>
            <a:ext cx="8820472" cy="936625"/>
          </a:xfrm>
        </p:spPr>
        <p:txBody>
          <a:bodyPr/>
          <a:lstStyle/>
          <a:p>
            <a:pPr algn="ctr"/>
            <a:r>
              <a:rPr lang="en-GB" dirty="0"/>
              <a:t>EU policy initiative on vaccination</a:t>
            </a:r>
          </a:p>
        </p:txBody>
      </p:sp>
      <p:sp>
        <p:nvSpPr>
          <p:cNvPr id="3" name="Content Placeholder 2"/>
          <p:cNvSpPr>
            <a:spLocks noGrp="1"/>
          </p:cNvSpPr>
          <p:nvPr>
            <p:ph idx="1"/>
          </p:nvPr>
        </p:nvSpPr>
        <p:spPr>
          <a:xfrm>
            <a:off x="2135560" y="2204864"/>
            <a:ext cx="7848872" cy="4320480"/>
          </a:xfrm>
          <a:solidFill>
            <a:schemeClr val="bg1"/>
          </a:solidFill>
        </p:spPr>
        <p:txBody>
          <a:bodyPr/>
          <a:lstStyle/>
          <a:p>
            <a:pPr marL="0" indent="0" algn="just">
              <a:buNone/>
            </a:pPr>
            <a:endParaRPr lang="en-GB" sz="1800" i="0" dirty="0"/>
          </a:p>
          <a:p>
            <a:pPr marL="0" indent="0" algn="just">
              <a:buNone/>
            </a:pPr>
            <a:r>
              <a:rPr lang="en-GB" sz="1800" i="0" dirty="0">
                <a:solidFill>
                  <a:srgbClr val="0070C0"/>
                </a:solidFill>
              </a:rPr>
              <a:t>Proposal for a </a:t>
            </a:r>
            <a:r>
              <a:rPr lang="en-GB" sz="1800" b="1" i="0" dirty="0">
                <a:solidFill>
                  <a:srgbClr val="0070C0"/>
                </a:solidFill>
              </a:rPr>
              <a:t>Council Recommendation </a:t>
            </a:r>
            <a:r>
              <a:rPr lang="en-GB" sz="1800" i="0" dirty="0">
                <a:solidFill>
                  <a:srgbClr val="0070C0"/>
                </a:solidFill>
              </a:rPr>
              <a:t>and </a:t>
            </a:r>
            <a:r>
              <a:rPr lang="en-GB" sz="1800" b="1" i="0" dirty="0">
                <a:solidFill>
                  <a:srgbClr val="0070C0"/>
                </a:solidFill>
              </a:rPr>
              <a:t>Commission  Communication </a:t>
            </a:r>
            <a:r>
              <a:rPr lang="en-GB" sz="1800" i="0" dirty="0">
                <a:solidFill>
                  <a:srgbClr val="0070C0"/>
                </a:solidFill>
              </a:rPr>
              <a:t>to strengthen the EU 	cooperation on vaccine-preventable diseases </a:t>
            </a:r>
          </a:p>
          <a:p>
            <a:pPr marL="0" indent="0" algn="just">
              <a:buNone/>
            </a:pPr>
            <a:endParaRPr lang="en-GB" sz="1800" i="0" dirty="0">
              <a:solidFill>
                <a:srgbClr val="0070C0"/>
              </a:solidFill>
            </a:endParaRPr>
          </a:p>
          <a:p>
            <a:pPr marL="0" indent="0" algn="just">
              <a:buNone/>
            </a:pPr>
            <a:r>
              <a:rPr lang="de-DE" sz="1800" i="0" dirty="0">
                <a:solidFill>
                  <a:srgbClr val="0070C0"/>
                </a:solidFill>
              </a:rPr>
              <a:t> </a:t>
            </a:r>
            <a:r>
              <a:rPr lang="de-DE" sz="1800" i="0" dirty="0" err="1">
                <a:solidFill>
                  <a:srgbClr val="0070C0"/>
                </a:solidFill>
              </a:rPr>
              <a:t>Including</a:t>
            </a:r>
            <a:r>
              <a:rPr lang="de-DE" sz="1800" i="0" dirty="0">
                <a:solidFill>
                  <a:srgbClr val="0070C0"/>
                </a:solidFill>
              </a:rPr>
              <a:t> </a:t>
            </a:r>
            <a:r>
              <a:rPr lang="de-DE" sz="1800" i="0" dirty="0" err="1">
                <a:solidFill>
                  <a:srgbClr val="0070C0"/>
                </a:solidFill>
              </a:rPr>
              <a:t>life-course</a:t>
            </a:r>
            <a:r>
              <a:rPr lang="de-DE" sz="1800" i="0" dirty="0">
                <a:solidFill>
                  <a:srgbClr val="0070C0"/>
                </a:solidFill>
              </a:rPr>
              <a:t> </a:t>
            </a:r>
            <a:r>
              <a:rPr lang="de-DE" sz="1800" i="0" dirty="0" err="1">
                <a:solidFill>
                  <a:srgbClr val="0070C0"/>
                </a:solidFill>
              </a:rPr>
              <a:t>approach</a:t>
            </a:r>
            <a:r>
              <a:rPr lang="de-DE" sz="1800" i="0" dirty="0">
                <a:solidFill>
                  <a:srgbClr val="0070C0"/>
                </a:solidFill>
              </a:rPr>
              <a:t> </a:t>
            </a:r>
            <a:r>
              <a:rPr lang="de-DE" sz="1800" i="0" dirty="0" err="1">
                <a:solidFill>
                  <a:srgbClr val="0070C0"/>
                </a:solidFill>
              </a:rPr>
              <a:t>to</a:t>
            </a:r>
            <a:r>
              <a:rPr lang="de-DE" sz="1800" i="0" dirty="0">
                <a:solidFill>
                  <a:srgbClr val="0070C0"/>
                </a:solidFill>
              </a:rPr>
              <a:t> </a:t>
            </a:r>
            <a:r>
              <a:rPr lang="de-DE" sz="1800" i="0" dirty="0" err="1">
                <a:solidFill>
                  <a:srgbClr val="0070C0"/>
                </a:solidFill>
              </a:rPr>
              <a:t>vaccination</a:t>
            </a:r>
            <a:r>
              <a:rPr lang="de-DE" sz="1800" i="0" dirty="0">
                <a:solidFill>
                  <a:srgbClr val="0070C0"/>
                </a:solidFill>
              </a:rPr>
              <a:t> </a:t>
            </a:r>
          </a:p>
          <a:p>
            <a:pPr marL="0" indent="0" algn="just">
              <a:buNone/>
            </a:pPr>
            <a:r>
              <a:rPr lang="de-DE" sz="1800" i="0" dirty="0">
                <a:solidFill>
                  <a:srgbClr val="0070C0"/>
                </a:solidFill>
              </a:rPr>
              <a:t> in </a:t>
            </a:r>
            <a:r>
              <a:rPr lang="de-DE" sz="1800" i="0" dirty="0" err="1">
                <a:solidFill>
                  <a:srgbClr val="0070C0"/>
                </a:solidFill>
              </a:rPr>
              <a:t>vaccination</a:t>
            </a:r>
            <a:r>
              <a:rPr lang="de-DE" sz="1800" i="0" dirty="0">
                <a:solidFill>
                  <a:srgbClr val="0070C0"/>
                </a:solidFill>
              </a:rPr>
              <a:t> </a:t>
            </a:r>
            <a:r>
              <a:rPr lang="de-DE" sz="1800" i="0" dirty="0" err="1">
                <a:solidFill>
                  <a:srgbClr val="0070C0"/>
                </a:solidFill>
              </a:rPr>
              <a:t>plans</a:t>
            </a:r>
            <a:endParaRPr lang="en-GB" sz="1800" i="0" dirty="0">
              <a:solidFill>
                <a:srgbClr val="0070C0"/>
              </a:solidFill>
            </a:endParaRPr>
          </a:p>
          <a:p>
            <a:pPr marL="0" indent="0" algn="just">
              <a:buNone/>
            </a:pPr>
            <a:endParaRPr lang="de-DE" sz="2000" i="0" dirty="0">
              <a:solidFill>
                <a:srgbClr val="0070C0"/>
              </a:solidFill>
            </a:endParaRPr>
          </a:p>
          <a:p>
            <a:pPr marL="0" indent="0" algn="just">
              <a:buNone/>
            </a:pPr>
            <a:r>
              <a:rPr lang="de-DE" sz="1800" b="1" i="0" dirty="0">
                <a:solidFill>
                  <a:srgbClr val="0070C0"/>
                </a:solidFill>
              </a:rPr>
              <a:t>EU Joint Action on </a:t>
            </a:r>
            <a:r>
              <a:rPr lang="de-DE" sz="1800" b="1" i="0" dirty="0" err="1">
                <a:solidFill>
                  <a:srgbClr val="0070C0"/>
                </a:solidFill>
              </a:rPr>
              <a:t>Vaccination</a:t>
            </a:r>
            <a:r>
              <a:rPr lang="de-DE" sz="1800" b="1" i="0" dirty="0">
                <a:solidFill>
                  <a:srgbClr val="0070C0"/>
                </a:solidFill>
              </a:rPr>
              <a:t> </a:t>
            </a:r>
          </a:p>
          <a:p>
            <a:pPr marL="0" indent="0" algn="just">
              <a:buNone/>
            </a:pPr>
            <a:endParaRPr lang="de-DE" sz="1800" b="1" i="0" dirty="0">
              <a:solidFill>
                <a:srgbClr val="0070C0"/>
              </a:solidFill>
            </a:endParaRPr>
          </a:p>
          <a:p>
            <a:pPr marL="0" indent="0" algn="just">
              <a:buNone/>
            </a:pPr>
            <a:r>
              <a:rPr lang="de-DE" sz="1800" i="0" dirty="0" err="1">
                <a:solidFill>
                  <a:srgbClr val="0070C0"/>
                </a:solidFill>
              </a:rPr>
              <a:t>Taking</a:t>
            </a:r>
            <a:r>
              <a:rPr lang="de-DE" sz="1800" i="0" dirty="0">
                <a:solidFill>
                  <a:srgbClr val="0070C0"/>
                </a:solidFill>
              </a:rPr>
              <a:t> </a:t>
            </a:r>
            <a:r>
              <a:rPr lang="de-DE" sz="1800" i="0" dirty="0" err="1">
                <a:solidFill>
                  <a:srgbClr val="0070C0"/>
                </a:solidFill>
              </a:rPr>
              <a:t>into</a:t>
            </a:r>
            <a:r>
              <a:rPr lang="de-DE" sz="1800" i="0" dirty="0">
                <a:solidFill>
                  <a:srgbClr val="0070C0"/>
                </a:solidFill>
              </a:rPr>
              <a:t> </a:t>
            </a:r>
            <a:r>
              <a:rPr lang="de-DE" sz="1800" i="0" dirty="0" err="1">
                <a:solidFill>
                  <a:srgbClr val="0070C0"/>
                </a:solidFill>
              </a:rPr>
              <a:t>account</a:t>
            </a:r>
            <a:r>
              <a:rPr lang="de-DE" sz="1800" i="0" dirty="0">
                <a:solidFill>
                  <a:srgbClr val="0070C0"/>
                </a:solidFill>
              </a:rPr>
              <a:t> </a:t>
            </a:r>
            <a:r>
              <a:rPr lang="de-DE" sz="1800" i="0" dirty="0" err="1">
                <a:solidFill>
                  <a:srgbClr val="0070C0"/>
                </a:solidFill>
              </a:rPr>
              <a:t>research</a:t>
            </a:r>
            <a:r>
              <a:rPr lang="de-DE" sz="1800" i="0" dirty="0">
                <a:solidFill>
                  <a:srgbClr val="0070C0"/>
                </a:solidFill>
              </a:rPr>
              <a:t> </a:t>
            </a:r>
            <a:r>
              <a:rPr lang="de-DE" sz="1800" i="0" dirty="0" err="1">
                <a:solidFill>
                  <a:srgbClr val="0070C0"/>
                </a:solidFill>
              </a:rPr>
              <a:t>requirements</a:t>
            </a:r>
            <a:r>
              <a:rPr lang="de-DE" sz="1800" i="0" dirty="0">
                <a:solidFill>
                  <a:srgbClr val="0070C0"/>
                </a:solidFill>
              </a:rPr>
              <a:t> </a:t>
            </a:r>
            <a:r>
              <a:rPr lang="de-DE" sz="1800" i="0" dirty="0" err="1">
                <a:solidFill>
                  <a:srgbClr val="0070C0"/>
                </a:solidFill>
              </a:rPr>
              <a:t>for</a:t>
            </a:r>
            <a:r>
              <a:rPr lang="de-DE" sz="1800" i="0" dirty="0">
                <a:solidFill>
                  <a:srgbClr val="0070C0"/>
                </a:solidFill>
              </a:rPr>
              <a:t> </a:t>
            </a:r>
            <a:r>
              <a:rPr lang="de-DE" sz="1800" i="0" dirty="0" err="1">
                <a:solidFill>
                  <a:srgbClr val="0070C0"/>
                </a:solidFill>
              </a:rPr>
              <a:t>life-course</a:t>
            </a:r>
            <a:r>
              <a:rPr lang="de-DE" sz="1800" i="0" dirty="0">
                <a:solidFill>
                  <a:srgbClr val="0070C0"/>
                </a:solidFill>
              </a:rPr>
              <a:t> </a:t>
            </a:r>
            <a:r>
              <a:rPr lang="de-DE" sz="1800" i="0" dirty="0" err="1">
                <a:solidFill>
                  <a:srgbClr val="0070C0"/>
                </a:solidFill>
              </a:rPr>
              <a:t>vaccination</a:t>
            </a:r>
            <a:endParaRPr lang="de-DE" sz="1800" i="0" dirty="0">
              <a:solidFill>
                <a:srgbClr val="0070C0"/>
              </a:solidFill>
            </a:endParaRPr>
          </a:p>
          <a:p>
            <a:pPr marL="0" indent="0" algn="just">
              <a:buNone/>
            </a:pPr>
            <a:endParaRPr lang="en-GB" sz="2000" i="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216" y="3372683"/>
            <a:ext cx="1584176" cy="1512169"/>
          </a:xfrm>
          <a:prstGeom prst="rect">
            <a:avLst/>
          </a:prstGeom>
        </p:spPr>
      </p:pic>
    </p:spTree>
    <p:extLst>
      <p:ext uri="{BB962C8B-B14F-4D97-AF65-F5344CB8AC3E}">
        <p14:creationId xmlns:p14="http://schemas.microsoft.com/office/powerpoint/2010/main" val="180060076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1F49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7B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BC6C07D6DC3340B2C02A7D98ADA636" ma:contentTypeVersion="367" ma:contentTypeDescription="Create a new document." ma:contentTypeScope="" ma:versionID="27c7d1a2b7d7516acf52b0f940103791">
  <xsd:schema xmlns:xsd="http://www.w3.org/2001/XMLSchema" xmlns:xs="http://www.w3.org/2001/XMLSchema" xmlns:p="http://schemas.microsoft.com/office/2006/metadata/properties" xmlns:ns2="7aa0645b-3505-4e36-b468-8a8e50e264ac" xmlns:ns3="ca7a4d8e-7162-43e4-9eda-c171c43e193d" xmlns:ns4="http://schemas.microsoft.com/sharepoint/v4" targetNamespace="http://schemas.microsoft.com/office/2006/metadata/properties" ma:root="true" ma:fieldsID="34e04c9f2990798b98dcb8e6a97090d4" ns2:_="" ns3:_="" ns4:_="">
    <xsd:import namespace="7aa0645b-3505-4e36-b468-8a8e50e264ac"/>
    <xsd:import namespace="ca7a4d8e-7162-43e4-9eda-c171c43e193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IconOverlay"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0645b-3505-4e36-b468-8a8e50e264a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7a4d8e-7162-43e4-9eda-c171c43e193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aa0645b-3505-4e36-b468-8a8e50e264ac">ZQAJV34P2EU3-41302979-152174</_dlc_DocId>
    <_dlc_DocIdUrl xmlns="7aa0645b-3505-4e36-b468-8a8e50e264ac">
      <Url>https://shwhealth.sharepoint.com/sites/Documents/_layouts/15/DocIdRedir.aspx?ID=ZQAJV34P2EU3-41302979-152174</Url>
      <Description>ZQAJV34P2EU3-41302979-152174</Description>
    </_dlc_DocIdUrl>
    <IconOverlay xmlns="http://schemas.microsoft.com/sharepoint/v4"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54BAC35-C017-40DB-BC8C-F0FF898CE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a0645b-3505-4e36-b468-8a8e50e264ac"/>
    <ds:schemaRef ds:uri="ca7a4d8e-7162-43e4-9eda-c171c43e193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832DD1-47C6-4250-BADE-56C95B3EB45A}">
  <ds:schemaRefs>
    <ds:schemaRef ds:uri="http://schemas.microsoft.com/sharepoint/v3/contenttype/forms"/>
  </ds:schemaRefs>
</ds:datastoreItem>
</file>

<file path=customXml/itemProps3.xml><?xml version="1.0" encoding="utf-8"?>
<ds:datastoreItem xmlns:ds="http://schemas.openxmlformats.org/officeDocument/2006/customXml" ds:itemID="{52D21985-2BEF-4977-87F7-36E8FD9A9897}">
  <ds:schemaRefs>
    <ds:schemaRef ds:uri="http://purl.org/dc/dcmitype/"/>
    <ds:schemaRef ds:uri="7aa0645b-3505-4e36-b468-8a8e50e264ac"/>
    <ds:schemaRef ds:uri="http://schemas.microsoft.com/office/2006/documentManagement/types"/>
    <ds:schemaRef ds:uri="http://purl.org/dc/elements/1.1/"/>
    <ds:schemaRef ds:uri="http://schemas.microsoft.com/office/2006/metadata/properties"/>
    <ds:schemaRef ds:uri="ca7a4d8e-7162-43e4-9eda-c171c43e193d"/>
    <ds:schemaRef ds:uri="http://purl.org/dc/terms/"/>
    <ds:schemaRef ds:uri="http://schemas.openxmlformats.org/package/2006/metadata/core-properties"/>
    <ds:schemaRef ds:uri="http://schemas.microsoft.com/office/infopath/2007/PartnerControls"/>
    <ds:schemaRef ds:uri="http://schemas.microsoft.com/sharepoint/v4"/>
    <ds:schemaRef ds:uri="http://www.w3.org/XML/1998/namespace"/>
  </ds:schemaRefs>
</ds:datastoreItem>
</file>

<file path=customXml/itemProps4.xml><?xml version="1.0" encoding="utf-8"?>
<ds:datastoreItem xmlns:ds="http://schemas.openxmlformats.org/officeDocument/2006/customXml" ds:itemID="{4BCC08F4-F613-4E57-AE1E-4838B518C5A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875</Words>
  <Application>Microsoft Office PowerPoint</Application>
  <PresentationFormat>Breitbild</PresentationFormat>
  <Paragraphs>260</Paragraphs>
  <Slides>35</Slides>
  <Notes>14</Notes>
  <HiddenSlides>0</HiddenSlides>
  <MMClips>0</MMClips>
  <ScaleCrop>false</ScaleCrop>
  <HeadingPairs>
    <vt:vector size="6" baseType="variant">
      <vt:variant>
        <vt:lpstr>Verwendete Schriftarten</vt:lpstr>
      </vt:variant>
      <vt:variant>
        <vt:i4>9</vt:i4>
      </vt:variant>
      <vt:variant>
        <vt:lpstr>Design</vt:lpstr>
      </vt:variant>
      <vt:variant>
        <vt:i4>4</vt:i4>
      </vt:variant>
      <vt:variant>
        <vt:lpstr>Folientitel</vt:lpstr>
      </vt:variant>
      <vt:variant>
        <vt:i4>35</vt:i4>
      </vt:variant>
    </vt:vector>
  </HeadingPairs>
  <TitlesOfParts>
    <vt:vector size="48" baseType="lpstr">
      <vt:lpstr>MS PGothic</vt:lpstr>
      <vt:lpstr>Arial</vt:lpstr>
      <vt:lpstr>Arial Black</vt:lpstr>
      <vt:lpstr>Calibri</vt:lpstr>
      <vt:lpstr>Helvetica</vt:lpstr>
      <vt:lpstr>Times New Roman</vt:lpstr>
      <vt:lpstr>Times New Roman Bold</vt:lpstr>
      <vt:lpstr>Verdana</vt:lpstr>
      <vt:lpstr>Wingdings</vt:lpstr>
      <vt:lpstr>Office Theme</vt:lpstr>
      <vt:lpstr>1_Office Theme</vt:lpstr>
      <vt:lpstr>Default Design</vt:lpstr>
      <vt:lpstr>2_blank</vt:lpstr>
      <vt:lpstr>Vaccines for all –  leaving no one behind</vt:lpstr>
      <vt:lpstr>Session overview</vt:lpstr>
      <vt:lpstr>Session overview</vt:lpstr>
      <vt:lpstr>Perspective from the  European Commission</vt:lpstr>
      <vt:lpstr> Perspective from the European Commission </vt:lpstr>
      <vt:lpstr>Sustainable Development Goals</vt:lpstr>
      <vt:lpstr>EU legislation on communicable diseases</vt:lpstr>
      <vt:lpstr>Commission´s work on vaccination</vt:lpstr>
      <vt:lpstr>EU policy initiative on vaccination</vt:lpstr>
      <vt:lpstr>Importance of life course vaccination</vt:lpstr>
      <vt:lpstr>New financial period from 2021</vt:lpstr>
      <vt:lpstr>New political environment</vt:lpstr>
      <vt:lpstr>PowerPoint-Präsentation</vt:lpstr>
      <vt:lpstr>Perspective from the  European Commission</vt:lpstr>
      <vt:lpstr>Life-course vaccination</vt:lpstr>
      <vt:lpstr>Life-course immunisation (LCI):  what does it mean?</vt:lpstr>
      <vt:lpstr>Life-course immunisation (LCI):  what does it mean?</vt:lpstr>
      <vt:lpstr>What are the benefits?</vt:lpstr>
      <vt:lpstr>Ethos of the SDGs</vt:lpstr>
      <vt:lpstr>PowerPoint-Präsentation</vt:lpstr>
      <vt:lpstr>Who can/is moving these  concepts forward in Europe?</vt:lpstr>
      <vt:lpstr>The role of business</vt:lpstr>
      <vt:lpstr>Role of the Coalition for  Life-course Immunisation (CLCI)</vt:lpstr>
      <vt:lpstr>From concept to action plans, what do we need  to succeed in practice?   </vt:lpstr>
      <vt:lpstr>Case study</vt:lpstr>
      <vt:lpstr>Case study</vt:lpstr>
      <vt:lpstr>Case study</vt:lpstr>
      <vt:lpstr>Case study</vt:lpstr>
      <vt:lpstr>Group discussion </vt:lpstr>
      <vt:lpstr>Group discussion</vt:lpstr>
      <vt:lpstr>BREAK </vt:lpstr>
      <vt:lpstr>Welcome back! Reporting back from each group </vt:lpstr>
      <vt:lpstr>Q&amp;A and group discussion</vt:lpstr>
      <vt:lpstr>Closing comments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Vaccines for all – Leaving no one behind</dc:title>
  <dc:creator>Sandra Evans</dc:creator>
  <cp:lastModifiedBy>Cara Pries</cp:lastModifiedBy>
  <cp:revision>47</cp:revision>
  <cp:lastPrinted>2018-09-17T12:08:39Z</cp:lastPrinted>
  <dcterms:created xsi:type="dcterms:W3CDTF">2018-09-06T14:26:48Z</dcterms:created>
  <dcterms:modified xsi:type="dcterms:W3CDTF">2018-11-12T14:09:09Z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0x010100D6BC6C07D6DC3340B2C02A7D98ADA636</vt:lpwstr>
  </property>
  <property fmtid="{D5CDD505-2E9C-101B-9397-08002B2CF9AE}" pid="3" name="_dlc_DocIdItemGuid">
    <vt:lpwstr>badbedee-2d8d-4e37-aedd-ee5ca7df6286</vt:lpwstr>
  </property>
</Properties>
</file>